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4" r:id="rId5"/>
    <p:sldId id="275" r:id="rId6"/>
    <p:sldId id="277" r:id="rId7"/>
    <p:sldId id="27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7FE23-3596-0A7B-6605-B17DCD513AA4}" v="17" dt="2023-10-12T15:00:10.207"/>
    <p1510:client id="{96054B43-AAEC-59F4-69ED-4BEFFCA38365}" v="25" dt="2024-01-10T21:17:20.770"/>
    <p1510:client id="{D8ADAA2B-2BBB-0B75-8616-3141E78B3E05}" v="31" dt="2024-01-10T13:59:04.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D8ADAA2B-2BBB-0B75-8616-3141E78B3E05}"/>
    <pc:docChg chg="modSld">
      <pc:chgData name="Trinity Rees" userId="S::t.rees@npt.gov.uk::23ed69b1-c9cb-4295-a16f-e57105e4c724" providerId="AD" clId="Web-{D8ADAA2B-2BBB-0B75-8616-3141E78B3E05}" dt="2024-01-10T13:59:04.904" v="35" actId="20577"/>
      <pc:docMkLst>
        <pc:docMk/>
      </pc:docMkLst>
      <pc:sldChg chg="modSp">
        <pc:chgData name="Trinity Rees" userId="S::t.rees@npt.gov.uk::23ed69b1-c9cb-4295-a16f-e57105e4c724" providerId="AD" clId="Web-{D8ADAA2B-2BBB-0B75-8616-3141E78B3E05}" dt="2024-01-10T13:56:52.151" v="1" actId="20577"/>
        <pc:sldMkLst>
          <pc:docMk/>
          <pc:sldMk cId="3923848669" sldId="257"/>
        </pc:sldMkLst>
        <pc:spChg chg="mod">
          <ac:chgData name="Trinity Rees" userId="S::t.rees@npt.gov.uk::23ed69b1-c9cb-4295-a16f-e57105e4c724" providerId="AD" clId="Web-{D8ADAA2B-2BBB-0B75-8616-3141E78B3E05}" dt="2024-01-10T13:56:52.151" v="1" actId="20577"/>
          <ac:spMkLst>
            <pc:docMk/>
            <pc:sldMk cId="3923848669" sldId="257"/>
            <ac:spMk id="2" creationId="{00000000-0000-0000-0000-000000000000}"/>
          </ac:spMkLst>
        </pc:spChg>
        <pc:spChg chg="mod">
          <ac:chgData name="Trinity Rees" userId="S::t.rees@npt.gov.uk::23ed69b1-c9cb-4295-a16f-e57105e4c724" providerId="AD" clId="Web-{D8ADAA2B-2BBB-0B75-8616-3141E78B3E05}" dt="2024-01-10T13:56:45.495" v="0" actId="20577"/>
          <ac:spMkLst>
            <pc:docMk/>
            <pc:sldMk cId="3923848669" sldId="257"/>
            <ac:spMk id="5" creationId="{00000000-0000-0000-0000-000000000000}"/>
          </ac:spMkLst>
        </pc:spChg>
      </pc:sldChg>
      <pc:sldChg chg="modSp">
        <pc:chgData name="Trinity Rees" userId="S::t.rees@npt.gov.uk::23ed69b1-c9cb-4295-a16f-e57105e4c724" providerId="AD" clId="Web-{D8ADAA2B-2BBB-0B75-8616-3141E78B3E05}" dt="2024-01-10T13:57:03.183" v="5" actId="20577"/>
        <pc:sldMkLst>
          <pc:docMk/>
          <pc:sldMk cId="4081480737" sldId="258"/>
        </pc:sldMkLst>
        <pc:spChg chg="mod">
          <ac:chgData name="Trinity Rees" userId="S::t.rees@npt.gov.uk::23ed69b1-c9cb-4295-a16f-e57105e4c724" providerId="AD" clId="Web-{D8ADAA2B-2BBB-0B75-8616-3141E78B3E05}" dt="2024-01-10T13:56:58.495" v="3" actId="20577"/>
          <ac:spMkLst>
            <pc:docMk/>
            <pc:sldMk cId="4081480737" sldId="258"/>
            <ac:spMk id="2" creationId="{00000000-0000-0000-0000-000000000000}"/>
          </ac:spMkLst>
        </pc:spChg>
        <pc:spChg chg="mod">
          <ac:chgData name="Trinity Rees" userId="S::t.rees@npt.gov.uk::23ed69b1-c9cb-4295-a16f-e57105e4c724" providerId="AD" clId="Web-{D8ADAA2B-2BBB-0B75-8616-3141E78B3E05}" dt="2024-01-10T13:57:03.183" v="5" actId="20577"/>
          <ac:spMkLst>
            <pc:docMk/>
            <pc:sldMk cId="4081480737" sldId="258"/>
            <ac:spMk id="4" creationId="{00000000-0000-0000-0000-000000000000}"/>
          </ac:spMkLst>
        </pc:spChg>
      </pc:sldChg>
      <pc:sldChg chg="modSp">
        <pc:chgData name="Trinity Rees" userId="S::t.rees@npt.gov.uk::23ed69b1-c9cb-4295-a16f-e57105e4c724" providerId="AD" clId="Web-{D8ADAA2B-2BBB-0B75-8616-3141E78B3E05}" dt="2024-01-10T13:57:11.652" v="8" actId="20577"/>
        <pc:sldMkLst>
          <pc:docMk/>
          <pc:sldMk cId="3332112976" sldId="259"/>
        </pc:sldMkLst>
        <pc:spChg chg="mod">
          <ac:chgData name="Trinity Rees" userId="S::t.rees@npt.gov.uk::23ed69b1-c9cb-4295-a16f-e57105e4c724" providerId="AD" clId="Web-{D8ADAA2B-2BBB-0B75-8616-3141E78B3E05}" dt="2024-01-10T13:57:07.449" v="6" actId="20577"/>
          <ac:spMkLst>
            <pc:docMk/>
            <pc:sldMk cId="3332112976" sldId="259"/>
            <ac:spMk id="2" creationId="{00000000-0000-0000-0000-000000000000}"/>
          </ac:spMkLst>
        </pc:spChg>
        <pc:spChg chg="mod">
          <ac:chgData name="Trinity Rees" userId="S::t.rees@npt.gov.uk::23ed69b1-c9cb-4295-a16f-e57105e4c724" providerId="AD" clId="Web-{D8ADAA2B-2BBB-0B75-8616-3141E78B3E05}" dt="2024-01-10T13:57:11.652" v="8" actId="20577"/>
          <ac:spMkLst>
            <pc:docMk/>
            <pc:sldMk cId="3332112976" sldId="259"/>
            <ac:spMk id="5" creationId="{00000000-0000-0000-0000-000000000000}"/>
          </ac:spMkLst>
        </pc:spChg>
      </pc:sldChg>
      <pc:sldChg chg="modSp">
        <pc:chgData name="Trinity Rees" userId="S::t.rees@npt.gov.uk::23ed69b1-c9cb-4295-a16f-e57105e4c724" providerId="AD" clId="Web-{D8ADAA2B-2BBB-0B75-8616-3141E78B3E05}" dt="2024-01-10T13:57:21.199" v="10" actId="14100"/>
        <pc:sldMkLst>
          <pc:docMk/>
          <pc:sldMk cId="426342783" sldId="260"/>
        </pc:sldMkLst>
        <pc:spChg chg="mod">
          <ac:chgData name="Trinity Rees" userId="S::t.rees@npt.gov.uk::23ed69b1-c9cb-4295-a16f-e57105e4c724" providerId="AD" clId="Web-{D8ADAA2B-2BBB-0B75-8616-3141E78B3E05}" dt="2024-01-10T13:57:21.199" v="10" actId="14100"/>
          <ac:spMkLst>
            <pc:docMk/>
            <pc:sldMk cId="426342783" sldId="260"/>
            <ac:spMk id="2" creationId="{00000000-0000-0000-0000-000000000000}"/>
          </ac:spMkLst>
        </pc:spChg>
      </pc:sldChg>
      <pc:sldChg chg="modSp">
        <pc:chgData name="Trinity Rees" userId="S::t.rees@npt.gov.uk::23ed69b1-c9cb-4295-a16f-e57105e4c724" providerId="AD" clId="Web-{D8ADAA2B-2BBB-0B75-8616-3141E78B3E05}" dt="2024-01-10T13:57:35.605" v="12" actId="20577"/>
        <pc:sldMkLst>
          <pc:docMk/>
          <pc:sldMk cId="2474492365" sldId="261"/>
        </pc:sldMkLst>
        <pc:spChg chg="mod">
          <ac:chgData name="Trinity Rees" userId="S::t.rees@npt.gov.uk::23ed69b1-c9cb-4295-a16f-e57105e4c724" providerId="AD" clId="Web-{D8ADAA2B-2BBB-0B75-8616-3141E78B3E05}" dt="2024-01-10T13:57:27.386" v="11" actId="20577"/>
          <ac:spMkLst>
            <pc:docMk/>
            <pc:sldMk cId="2474492365" sldId="261"/>
            <ac:spMk id="2" creationId="{00000000-0000-0000-0000-000000000000}"/>
          </ac:spMkLst>
        </pc:spChg>
        <pc:spChg chg="mod">
          <ac:chgData name="Trinity Rees" userId="S::t.rees@npt.gov.uk::23ed69b1-c9cb-4295-a16f-e57105e4c724" providerId="AD" clId="Web-{D8ADAA2B-2BBB-0B75-8616-3141E78B3E05}" dt="2024-01-10T13:57:35.605" v="12" actId="20577"/>
          <ac:spMkLst>
            <pc:docMk/>
            <pc:sldMk cId="2474492365" sldId="261"/>
            <ac:spMk id="5" creationId="{00000000-0000-0000-0000-000000000000}"/>
          </ac:spMkLst>
        </pc:spChg>
      </pc:sldChg>
      <pc:sldChg chg="modSp">
        <pc:chgData name="Trinity Rees" userId="S::t.rees@npt.gov.uk::23ed69b1-c9cb-4295-a16f-e57105e4c724" providerId="AD" clId="Web-{D8ADAA2B-2BBB-0B75-8616-3141E78B3E05}" dt="2024-01-10T13:57:42.515" v="15" actId="20577"/>
        <pc:sldMkLst>
          <pc:docMk/>
          <pc:sldMk cId="1477451644" sldId="262"/>
        </pc:sldMkLst>
        <pc:spChg chg="mod">
          <ac:chgData name="Trinity Rees" userId="S::t.rees@npt.gov.uk::23ed69b1-c9cb-4295-a16f-e57105e4c724" providerId="AD" clId="Web-{D8ADAA2B-2BBB-0B75-8616-3141E78B3E05}" dt="2024-01-10T13:57:39.199" v="13" actId="20577"/>
          <ac:spMkLst>
            <pc:docMk/>
            <pc:sldMk cId="1477451644" sldId="262"/>
            <ac:spMk id="2" creationId="{00000000-0000-0000-0000-000000000000}"/>
          </ac:spMkLst>
        </pc:spChg>
        <pc:spChg chg="mod">
          <ac:chgData name="Trinity Rees" userId="S::t.rees@npt.gov.uk::23ed69b1-c9cb-4295-a16f-e57105e4c724" providerId="AD" clId="Web-{D8ADAA2B-2BBB-0B75-8616-3141E78B3E05}" dt="2024-01-10T13:57:42.515" v="15" actId="20577"/>
          <ac:spMkLst>
            <pc:docMk/>
            <pc:sldMk cId="1477451644" sldId="262"/>
            <ac:spMk id="5" creationId="{00000000-0000-0000-0000-000000000000}"/>
          </ac:spMkLst>
        </pc:spChg>
      </pc:sldChg>
      <pc:sldChg chg="modSp">
        <pc:chgData name="Trinity Rees" userId="S::t.rees@npt.gov.uk::23ed69b1-c9cb-4295-a16f-e57105e4c724" providerId="AD" clId="Web-{D8ADAA2B-2BBB-0B75-8616-3141E78B3E05}" dt="2024-01-10T13:57:54.746" v="17" actId="20577"/>
        <pc:sldMkLst>
          <pc:docMk/>
          <pc:sldMk cId="2281580422" sldId="263"/>
        </pc:sldMkLst>
        <pc:spChg chg="mod">
          <ac:chgData name="Trinity Rees" userId="S::t.rees@npt.gov.uk::23ed69b1-c9cb-4295-a16f-e57105e4c724" providerId="AD" clId="Web-{D8ADAA2B-2BBB-0B75-8616-3141E78B3E05}" dt="2024-01-10T13:57:54.746" v="17" actId="20577"/>
          <ac:spMkLst>
            <pc:docMk/>
            <pc:sldMk cId="2281580422" sldId="263"/>
            <ac:spMk id="2" creationId="{00000000-0000-0000-0000-000000000000}"/>
          </ac:spMkLst>
        </pc:spChg>
        <pc:spChg chg="mod">
          <ac:chgData name="Trinity Rees" userId="S::t.rees@npt.gov.uk::23ed69b1-c9cb-4295-a16f-e57105e4c724" providerId="AD" clId="Web-{D8ADAA2B-2BBB-0B75-8616-3141E78B3E05}" dt="2024-01-10T13:57:51.418" v="16" actId="20577"/>
          <ac:spMkLst>
            <pc:docMk/>
            <pc:sldMk cId="2281580422" sldId="263"/>
            <ac:spMk id="5" creationId="{00000000-0000-0000-0000-000000000000}"/>
          </ac:spMkLst>
        </pc:spChg>
      </pc:sldChg>
      <pc:sldChg chg="modSp">
        <pc:chgData name="Trinity Rees" userId="S::t.rees@npt.gov.uk::23ed69b1-c9cb-4295-a16f-e57105e4c724" providerId="AD" clId="Web-{D8ADAA2B-2BBB-0B75-8616-3141E78B3E05}" dt="2024-01-10T13:58:05.153" v="19" actId="20577"/>
        <pc:sldMkLst>
          <pc:docMk/>
          <pc:sldMk cId="1936083089" sldId="264"/>
        </pc:sldMkLst>
        <pc:spChg chg="mod">
          <ac:chgData name="Trinity Rees" userId="S::t.rees@npt.gov.uk::23ed69b1-c9cb-4295-a16f-e57105e4c724" providerId="AD" clId="Web-{D8ADAA2B-2BBB-0B75-8616-3141E78B3E05}" dt="2024-01-10T13:58:00.731" v="18" actId="20577"/>
          <ac:spMkLst>
            <pc:docMk/>
            <pc:sldMk cId="1936083089" sldId="264"/>
            <ac:spMk id="2" creationId="{00000000-0000-0000-0000-000000000000}"/>
          </ac:spMkLst>
        </pc:spChg>
        <pc:spChg chg="mod">
          <ac:chgData name="Trinity Rees" userId="S::t.rees@npt.gov.uk::23ed69b1-c9cb-4295-a16f-e57105e4c724" providerId="AD" clId="Web-{D8ADAA2B-2BBB-0B75-8616-3141E78B3E05}" dt="2024-01-10T13:58:05.153" v="19" actId="20577"/>
          <ac:spMkLst>
            <pc:docMk/>
            <pc:sldMk cId="1936083089" sldId="264"/>
            <ac:spMk id="5" creationId="{00000000-0000-0000-0000-000000000000}"/>
          </ac:spMkLst>
        </pc:spChg>
      </pc:sldChg>
      <pc:sldChg chg="modSp">
        <pc:chgData name="Trinity Rees" userId="S::t.rees@npt.gov.uk::23ed69b1-c9cb-4295-a16f-e57105e4c724" providerId="AD" clId="Web-{D8ADAA2B-2BBB-0B75-8616-3141E78B3E05}" dt="2024-01-10T13:58:23.731" v="23" actId="1076"/>
        <pc:sldMkLst>
          <pc:docMk/>
          <pc:sldMk cId="1095222413" sldId="266"/>
        </pc:sldMkLst>
        <pc:spChg chg="mod">
          <ac:chgData name="Trinity Rees" userId="S::t.rees@npt.gov.uk::23ed69b1-c9cb-4295-a16f-e57105e4c724" providerId="AD" clId="Web-{D8ADAA2B-2BBB-0B75-8616-3141E78B3E05}" dt="2024-01-10T13:58:23.731" v="23" actId="1076"/>
          <ac:spMkLst>
            <pc:docMk/>
            <pc:sldMk cId="1095222413" sldId="266"/>
            <ac:spMk id="2" creationId="{00000000-0000-0000-0000-000000000000}"/>
          </ac:spMkLst>
        </pc:spChg>
        <pc:spChg chg="mod">
          <ac:chgData name="Trinity Rees" userId="S::t.rees@npt.gov.uk::23ed69b1-c9cb-4295-a16f-e57105e4c724" providerId="AD" clId="Web-{D8ADAA2B-2BBB-0B75-8616-3141E78B3E05}" dt="2024-01-10T13:58:21.747" v="22" actId="1076"/>
          <ac:spMkLst>
            <pc:docMk/>
            <pc:sldMk cId="1095222413" sldId="266"/>
            <ac:spMk id="5" creationId="{00000000-0000-0000-0000-000000000000}"/>
          </ac:spMkLst>
        </pc:spChg>
      </pc:sldChg>
      <pc:sldChg chg="modSp">
        <pc:chgData name="Trinity Rees" userId="S::t.rees@npt.gov.uk::23ed69b1-c9cb-4295-a16f-e57105e4c724" providerId="AD" clId="Web-{D8ADAA2B-2BBB-0B75-8616-3141E78B3E05}" dt="2024-01-10T13:58:31.716" v="27" actId="20577"/>
        <pc:sldMkLst>
          <pc:docMk/>
          <pc:sldMk cId="3770786446" sldId="267"/>
        </pc:sldMkLst>
        <pc:spChg chg="mod">
          <ac:chgData name="Trinity Rees" userId="S::t.rees@npt.gov.uk::23ed69b1-c9cb-4295-a16f-e57105e4c724" providerId="AD" clId="Web-{D8ADAA2B-2BBB-0B75-8616-3141E78B3E05}" dt="2024-01-10T13:58:28.512" v="25" actId="20577"/>
          <ac:spMkLst>
            <pc:docMk/>
            <pc:sldMk cId="3770786446" sldId="267"/>
            <ac:spMk id="2" creationId="{00000000-0000-0000-0000-000000000000}"/>
          </ac:spMkLst>
        </pc:spChg>
        <pc:spChg chg="mod">
          <ac:chgData name="Trinity Rees" userId="S::t.rees@npt.gov.uk::23ed69b1-c9cb-4295-a16f-e57105e4c724" providerId="AD" clId="Web-{D8ADAA2B-2BBB-0B75-8616-3141E78B3E05}" dt="2024-01-10T13:58:31.716" v="27" actId="20577"/>
          <ac:spMkLst>
            <pc:docMk/>
            <pc:sldMk cId="3770786446" sldId="267"/>
            <ac:spMk id="5" creationId="{00000000-0000-0000-0000-000000000000}"/>
          </ac:spMkLst>
        </pc:spChg>
      </pc:sldChg>
      <pc:sldChg chg="modSp">
        <pc:chgData name="Trinity Rees" userId="S::t.rees@npt.gov.uk::23ed69b1-c9cb-4295-a16f-e57105e4c724" providerId="AD" clId="Web-{D8ADAA2B-2BBB-0B75-8616-3141E78B3E05}" dt="2024-01-10T13:58:43.278" v="29" actId="20577"/>
        <pc:sldMkLst>
          <pc:docMk/>
          <pc:sldMk cId="3196573025" sldId="270"/>
        </pc:sldMkLst>
        <pc:spChg chg="mod">
          <ac:chgData name="Trinity Rees" userId="S::t.rees@npt.gov.uk::23ed69b1-c9cb-4295-a16f-e57105e4c724" providerId="AD" clId="Web-{D8ADAA2B-2BBB-0B75-8616-3141E78B3E05}" dt="2024-01-10T13:58:43.278" v="29" actId="20577"/>
          <ac:spMkLst>
            <pc:docMk/>
            <pc:sldMk cId="3196573025" sldId="270"/>
            <ac:spMk id="2" creationId="{00000000-0000-0000-0000-000000000000}"/>
          </ac:spMkLst>
        </pc:spChg>
        <pc:spChg chg="mod">
          <ac:chgData name="Trinity Rees" userId="S::t.rees@npt.gov.uk::23ed69b1-c9cb-4295-a16f-e57105e4c724" providerId="AD" clId="Web-{D8ADAA2B-2BBB-0B75-8616-3141E78B3E05}" dt="2024-01-10T13:58:39.841" v="28" actId="20577"/>
          <ac:spMkLst>
            <pc:docMk/>
            <pc:sldMk cId="3196573025" sldId="270"/>
            <ac:spMk id="5" creationId="{00000000-0000-0000-0000-000000000000}"/>
          </ac:spMkLst>
        </pc:spChg>
      </pc:sldChg>
      <pc:sldChg chg="modSp">
        <pc:chgData name="Trinity Rees" userId="S::t.rees@npt.gov.uk::23ed69b1-c9cb-4295-a16f-e57105e4c724" providerId="AD" clId="Web-{D8ADAA2B-2BBB-0B75-8616-3141E78B3E05}" dt="2024-01-10T13:58:55.482" v="33" actId="20577"/>
        <pc:sldMkLst>
          <pc:docMk/>
          <pc:sldMk cId="3203895841" sldId="271"/>
        </pc:sldMkLst>
        <pc:spChg chg="mod">
          <ac:chgData name="Trinity Rees" userId="S::t.rees@npt.gov.uk::23ed69b1-c9cb-4295-a16f-e57105e4c724" providerId="AD" clId="Web-{D8ADAA2B-2BBB-0B75-8616-3141E78B3E05}" dt="2024-01-10T13:58:52.497" v="30" actId="20577"/>
          <ac:spMkLst>
            <pc:docMk/>
            <pc:sldMk cId="3203895841" sldId="271"/>
            <ac:spMk id="2" creationId="{00000000-0000-0000-0000-000000000000}"/>
          </ac:spMkLst>
        </pc:spChg>
        <pc:spChg chg="mod">
          <ac:chgData name="Trinity Rees" userId="S::t.rees@npt.gov.uk::23ed69b1-c9cb-4295-a16f-e57105e4c724" providerId="AD" clId="Web-{D8ADAA2B-2BBB-0B75-8616-3141E78B3E05}" dt="2024-01-10T13:58:55.482" v="33" actId="20577"/>
          <ac:spMkLst>
            <pc:docMk/>
            <pc:sldMk cId="3203895841" sldId="271"/>
            <ac:spMk id="5" creationId="{00000000-0000-0000-0000-000000000000}"/>
          </ac:spMkLst>
        </pc:spChg>
      </pc:sldChg>
      <pc:sldChg chg="modSp">
        <pc:chgData name="Trinity Rees" userId="S::t.rees@npt.gov.uk::23ed69b1-c9cb-4295-a16f-e57105e4c724" providerId="AD" clId="Web-{D8ADAA2B-2BBB-0B75-8616-3141E78B3E05}" dt="2024-01-10T13:59:04.904" v="35" actId="20577"/>
        <pc:sldMkLst>
          <pc:docMk/>
          <pc:sldMk cId="2036150661" sldId="272"/>
        </pc:sldMkLst>
        <pc:spChg chg="mod">
          <ac:chgData name="Trinity Rees" userId="S::t.rees@npt.gov.uk::23ed69b1-c9cb-4295-a16f-e57105e4c724" providerId="AD" clId="Web-{D8ADAA2B-2BBB-0B75-8616-3141E78B3E05}" dt="2024-01-10T13:59:04.904" v="35" actId="20577"/>
          <ac:spMkLst>
            <pc:docMk/>
            <pc:sldMk cId="2036150661" sldId="272"/>
            <ac:spMk id="5" creationId="{00000000-0000-0000-0000-000000000000}"/>
          </ac:spMkLst>
        </pc:spChg>
      </pc:sldChg>
    </pc:docChg>
  </pc:docChgLst>
  <pc:docChgLst>
    <pc:chgData name="Trinity Rees" userId="S::t.rees@npt.gov.uk::23ed69b1-c9cb-4295-a16f-e57105e4c724" providerId="AD" clId="Web-{7817FE23-3596-0A7B-6605-B17DCD513AA4}"/>
    <pc:docChg chg="addSld modSld">
      <pc:chgData name="Trinity Rees" userId="S::t.rees@npt.gov.uk::23ed69b1-c9cb-4295-a16f-e57105e4c724" providerId="AD" clId="Web-{7817FE23-3596-0A7B-6605-B17DCD513AA4}" dt="2023-10-12T15:00:10.207" v="15" actId="14100"/>
      <pc:docMkLst>
        <pc:docMk/>
      </pc:docMkLst>
      <pc:sldChg chg="addSp delSp modSp new">
        <pc:chgData name="Trinity Rees" userId="S::t.rees@npt.gov.uk::23ed69b1-c9cb-4295-a16f-e57105e4c724" providerId="AD" clId="Web-{7817FE23-3596-0A7B-6605-B17DCD513AA4}" dt="2023-10-12T15:00:10.207" v="15" actId="14100"/>
        <pc:sldMkLst>
          <pc:docMk/>
          <pc:sldMk cId="2597652770" sldId="276"/>
        </pc:sldMkLst>
        <pc:spChg chg="del">
          <ac:chgData name="Trinity Rees" userId="S::t.rees@npt.gov.uk::23ed69b1-c9cb-4295-a16f-e57105e4c724" providerId="AD" clId="Web-{7817FE23-3596-0A7B-6605-B17DCD513AA4}" dt="2023-10-12T14:59:47.784" v="10"/>
          <ac:spMkLst>
            <pc:docMk/>
            <pc:sldMk cId="2597652770" sldId="276"/>
            <ac:spMk id="2" creationId="{B22FA35E-8C0E-A138-4A65-C14AD9D9C50E}"/>
          </ac:spMkLst>
        </pc:spChg>
        <pc:spChg chg="del">
          <ac:chgData name="Trinity Rees" userId="S::t.rees@npt.gov.uk::23ed69b1-c9cb-4295-a16f-e57105e4c724" providerId="AD" clId="Web-{7817FE23-3596-0A7B-6605-B17DCD513AA4}" dt="2023-10-12T14:59:47.034" v="9"/>
          <ac:spMkLst>
            <pc:docMk/>
            <pc:sldMk cId="2597652770" sldId="276"/>
            <ac:spMk id="3" creationId="{FEB46858-E847-9EFB-C0FF-1C15924F32FE}"/>
          </ac:spMkLst>
        </pc:spChg>
        <pc:picChg chg="add mod">
          <ac:chgData name="Trinity Rees" userId="S::t.rees@npt.gov.uk::23ed69b1-c9cb-4295-a16f-e57105e4c724" providerId="AD" clId="Web-{7817FE23-3596-0A7B-6605-B17DCD513AA4}" dt="2023-10-12T15:00:10.207" v="15" actId="14100"/>
          <ac:picMkLst>
            <pc:docMk/>
            <pc:sldMk cId="2597652770" sldId="276"/>
            <ac:picMk id="4" creationId="{477263FA-A378-92F2-4A15-7BC44CD76917}"/>
          </ac:picMkLst>
        </pc:picChg>
      </pc:sldChg>
      <pc:sldChg chg="addSp delSp modSp new">
        <pc:chgData name="Trinity Rees" userId="S::t.rees@npt.gov.uk::23ed69b1-c9cb-4295-a16f-e57105e4c724" providerId="AD" clId="Web-{7817FE23-3596-0A7B-6605-B17DCD513AA4}" dt="2023-10-12T14:59:44.924" v="8" actId="14100"/>
        <pc:sldMkLst>
          <pc:docMk/>
          <pc:sldMk cId="457699298" sldId="277"/>
        </pc:sldMkLst>
        <pc:spChg chg="del">
          <ac:chgData name="Trinity Rees" userId="S::t.rees@npt.gov.uk::23ed69b1-c9cb-4295-a16f-e57105e4c724" providerId="AD" clId="Web-{7817FE23-3596-0A7B-6605-B17DCD513AA4}" dt="2023-10-12T14:59:25.845" v="3"/>
          <ac:spMkLst>
            <pc:docMk/>
            <pc:sldMk cId="457699298" sldId="277"/>
            <ac:spMk id="2" creationId="{FDD8EB52-5E29-4C3E-3DB7-14C4DF7816B9}"/>
          </ac:spMkLst>
        </pc:spChg>
        <pc:spChg chg="del">
          <ac:chgData name="Trinity Rees" userId="S::t.rees@npt.gov.uk::23ed69b1-c9cb-4295-a16f-e57105e4c724" providerId="AD" clId="Web-{7817FE23-3596-0A7B-6605-B17DCD513AA4}" dt="2023-10-12T14:59:22.954" v="2"/>
          <ac:spMkLst>
            <pc:docMk/>
            <pc:sldMk cId="457699298" sldId="277"/>
            <ac:spMk id="3" creationId="{9767929D-B68A-BEF7-407E-351C912ACC89}"/>
          </ac:spMkLst>
        </pc:spChg>
        <pc:picChg chg="add mod">
          <ac:chgData name="Trinity Rees" userId="S::t.rees@npt.gov.uk::23ed69b1-c9cb-4295-a16f-e57105e4c724" providerId="AD" clId="Web-{7817FE23-3596-0A7B-6605-B17DCD513AA4}" dt="2023-10-12T14:59:44.924" v="8" actId="14100"/>
          <ac:picMkLst>
            <pc:docMk/>
            <pc:sldMk cId="457699298" sldId="277"/>
            <ac:picMk id="4" creationId="{0053381D-5DD5-CC84-813B-56AC8A0C0EE6}"/>
          </ac:picMkLst>
        </pc:picChg>
      </pc:sldChg>
    </pc:docChg>
  </pc:docChgLst>
  <pc:docChgLst>
    <pc:chgData name="Polly Duncan" userId="S::p.duncan@npt.gov.uk::b8f6264a-9836-4730-8ca9-23013ec67ff8" providerId="AD" clId="Web-{96054B43-AAEC-59F4-69ED-4BEFFCA38365}"/>
    <pc:docChg chg="modSld">
      <pc:chgData name="Polly Duncan" userId="S::p.duncan@npt.gov.uk::b8f6264a-9836-4730-8ca9-23013ec67ff8" providerId="AD" clId="Web-{96054B43-AAEC-59F4-69ED-4BEFFCA38365}" dt="2024-01-10T21:17:20.770" v="25" actId="1076"/>
      <pc:docMkLst>
        <pc:docMk/>
      </pc:docMkLst>
      <pc:sldChg chg="modSp">
        <pc:chgData name="Polly Duncan" userId="S::p.duncan@npt.gov.uk::b8f6264a-9836-4730-8ca9-23013ec67ff8" providerId="AD" clId="Web-{96054B43-AAEC-59F4-69ED-4BEFFCA38365}" dt="2024-01-10T21:12:44.357" v="5" actId="1076"/>
        <pc:sldMkLst>
          <pc:docMk/>
          <pc:sldMk cId="426342783" sldId="260"/>
        </pc:sldMkLst>
        <pc:spChg chg="mod">
          <ac:chgData name="Polly Duncan" userId="S::p.duncan@npt.gov.uk::b8f6264a-9836-4730-8ca9-23013ec67ff8" providerId="AD" clId="Web-{96054B43-AAEC-59F4-69ED-4BEFFCA38365}" dt="2024-01-10T21:12:44.357" v="5" actId="1076"/>
          <ac:spMkLst>
            <pc:docMk/>
            <pc:sldMk cId="426342783" sldId="260"/>
            <ac:spMk id="2" creationId="{00000000-0000-0000-0000-000000000000}"/>
          </ac:spMkLst>
        </pc:spChg>
        <pc:spChg chg="mod">
          <ac:chgData name="Polly Duncan" userId="S::p.duncan@npt.gov.uk::b8f6264a-9836-4730-8ca9-23013ec67ff8" providerId="AD" clId="Web-{96054B43-AAEC-59F4-69ED-4BEFFCA38365}" dt="2024-01-10T21:12:28.966" v="1" actId="14100"/>
          <ac:spMkLst>
            <pc:docMk/>
            <pc:sldMk cId="426342783" sldId="260"/>
            <ac:spMk id="3" creationId="{00000000-0000-0000-0000-000000000000}"/>
          </ac:spMkLst>
        </pc:spChg>
      </pc:sldChg>
      <pc:sldChg chg="modSp">
        <pc:chgData name="Polly Duncan" userId="S::p.duncan@npt.gov.uk::b8f6264a-9836-4730-8ca9-23013ec67ff8" providerId="AD" clId="Web-{96054B43-AAEC-59F4-69ED-4BEFFCA38365}" dt="2024-01-10T21:15:55.955" v="13" actId="20577"/>
        <pc:sldMkLst>
          <pc:docMk/>
          <pc:sldMk cId="3770786446" sldId="267"/>
        </pc:sldMkLst>
        <pc:spChg chg="mod">
          <ac:chgData name="Polly Duncan" userId="S::p.duncan@npt.gov.uk::b8f6264a-9836-4730-8ca9-23013ec67ff8" providerId="AD" clId="Web-{96054B43-AAEC-59F4-69ED-4BEFFCA38365}" dt="2024-01-10T21:15:37.189" v="10" actId="1076"/>
          <ac:spMkLst>
            <pc:docMk/>
            <pc:sldMk cId="3770786446" sldId="267"/>
            <ac:spMk id="2" creationId="{00000000-0000-0000-0000-000000000000}"/>
          </ac:spMkLst>
        </pc:spChg>
        <pc:spChg chg="mod">
          <ac:chgData name="Polly Duncan" userId="S::p.duncan@npt.gov.uk::b8f6264a-9836-4730-8ca9-23013ec67ff8" providerId="AD" clId="Web-{96054B43-AAEC-59F4-69ED-4BEFFCA38365}" dt="2024-01-10T21:15:41.674" v="11" actId="1076"/>
          <ac:spMkLst>
            <pc:docMk/>
            <pc:sldMk cId="3770786446" sldId="267"/>
            <ac:spMk id="3" creationId="{00000000-0000-0000-0000-000000000000}"/>
          </ac:spMkLst>
        </pc:spChg>
        <pc:spChg chg="mod">
          <ac:chgData name="Polly Duncan" userId="S::p.duncan@npt.gov.uk::b8f6264a-9836-4730-8ca9-23013ec67ff8" providerId="AD" clId="Web-{96054B43-AAEC-59F4-69ED-4BEFFCA38365}" dt="2024-01-10T21:15:55.955" v="13" actId="20577"/>
          <ac:spMkLst>
            <pc:docMk/>
            <pc:sldMk cId="3770786446" sldId="267"/>
            <ac:spMk id="4" creationId="{00000000-0000-0000-0000-000000000000}"/>
          </ac:spMkLst>
        </pc:spChg>
        <pc:spChg chg="mod">
          <ac:chgData name="Polly Duncan" userId="S::p.duncan@npt.gov.uk::b8f6264a-9836-4730-8ca9-23013ec67ff8" providerId="AD" clId="Web-{96054B43-AAEC-59F4-69ED-4BEFFCA38365}" dt="2024-01-10T21:15:26.736" v="8" actId="1076"/>
          <ac:spMkLst>
            <pc:docMk/>
            <pc:sldMk cId="3770786446" sldId="267"/>
            <ac:spMk id="5" creationId="{00000000-0000-0000-0000-000000000000}"/>
          </ac:spMkLst>
        </pc:spChg>
      </pc:sldChg>
      <pc:sldChg chg="modSp">
        <pc:chgData name="Polly Duncan" userId="S::p.duncan@npt.gov.uk::b8f6264a-9836-4730-8ca9-23013ec67ff8" providerId="AD" clId="Web-{96054B43-AAEC-59F4-69ED-4BEFFCA38365}" dt="2024-01-10T21:16:20.721" v="15" actId="1076"/>
        <pc:sldMkLst>
          <pc:docMk/>
          <pc:sldMk cId="1743128088" sldId="268"/>
        </pc:sldMkLst>
        <pc:spChg chg="mod">
          <ac:chgData name="Polly Duncan" userId="S::p.duncan@npt.gov.uk::b8f6264a-9836-4730-8ca9-23013ec67ff8" providerId="AD" clId="Web-{96054B43-AAEC-59F4-69ED-4BEFFCA38365}" dt="2024-01-10T21:16:11.924" v="14" actId="20577"/>
          <ac:spMkLst>
            <pc:docMk/>
            <pc:sldMk cId="1743128088" sldId="268"/>
            <ac:spMk id="2" creationId="{00000000-0000-0000-0000-000000000000}"/>
          </ac:spMkLst>
        </pc:spChg>
        <pc:spChg chg="mod">
          <ac:chgData name="Polly Duncan" userId="S::p.duncan@npt.gov.uk::b8f6264a-9836-4730-8ca9-23013ec67ff8" providerId="AD" clId="Web-{96054B43-AAEC-59F4-69ED-4BEFFCA38365}" dt="2024-01-10T21:16:20.721" v="15" actId="1076"/>
          <ac:spMkLst>
            <pc:docMk/>
            <pc:sldMk cId="1743128088" sldId="268"/>
            <ac:spMk id="3" creationId="{00000000-0000-0000-0000-000000000000}"/>
          </ac:spMkLst>
        </pc:spChg>
      </pc:sldChg>
      <pc:sldChg chg="modSp">
        <pc:chgData name="Polly Duncan" userId="S::p.duncan@npt.gov.uk::b8f6264a-9836-4730-8ca9-23013ec67ff8" providerId="AD" clId="Web-{96054B43-AAEC-59F4-69ED-4BEFFCA38365}" dt="2024-01-10T21:16:48.472" v="20" actId="1076"/>
        <pc:sldMkLst>
          <pc:docMk/>
          <pc:sldMk cId="373349343" sldId="269"/>
        </pc:sldMkLst>
        <pc:spChg chg="mod">
          <ac:chgData name="Polly Duncan" userId="S::p.duncan@npt.gov.uk::b8f6264a-9836-4730-8ca9-23013ec67ff8" providerId="AD" clId="Web-{96054B43-AAEC-59F4-69ED-4BEFFCA38365}" dt="2024-01-10T21:16:46.331" v="19" actId="1076"/>
          <ac:spMkLst>
            <pc:docMk/>
            <pc:sldMk cId="373349343" sldId="269"/>
            <ac:spMk id="2" creationId="{00000000-0000-0000-0000-000000000000}"/>
          </ac:spMkLst>
        </pc:spChg>
        <pc:spChg chg="mod">
          <ac:chgData name="Polly Duncan" userId="S::p.duncan@npt.gov.uk::b8f6264a-9836-4730-8ca9-23013ec67ff8" providerId="AD" clId="Web-{96054B43-AAEC-59F4-69ED-4BEFFCA38365}" dt="2024-01-10T21:16:48.472" v="20" actId="1076"/>
          <ac:spMkLst>
            <pc:docMk/>
            <pc:sldMk cId="373349343" sldId="269"/>
            <ac:spMk id="3" creationId="{00000000-0000-0000-0000-000000000000}"/>
          </ac:spMkLst>
        </pc:spChg>
      </pc:sldChg>
      <pc:sldChg chg="modSp">
        <pc:chgData name="Polly Duncan" userId="S::p.duncan@npt.gov.uk::b8f6264a-9836-4730-8ca9-23013ec67ff8" providerId="AD" clId="Web-{96054B43-AAEC-59F4-69ED-4BEFFCA38365}" dt="2024-01-10T21:17:20.770" v="25" actId="1076"/>
        <pc:sldMkLst>
          <pc:docMk/>
          <pc:sldMk cId="3196573025" sldId="270"/>
        </pc:sldMkLst>
        <pc:spChg chg="mod">
          <ac:chgData name="Polly Duncan" userId="S::p.duncan@npt.gov.uk::b8f6264a-9836-4730-8ca9-23013ec67ff8" providerId="AD" clId="Web-{96054B43-AAEC-59F4-69ED-4BEFFCA38365}" dt="2024-01-10T21:17:12.816" v="23" actId="1076"/>
          <ac:spMkLst>
            <pc:docMk/>
            <pc:sldMk cId="3196573025" sldId="270"/>
            <ac:spMk id="2" creationId="{00000000-0000-0000-0000-000000000000}"/>
          </ac:spMkLst>
        </pc:spChg>
        <pc:spChg chg="mod">
          <ac:chgData name="Polly Duncan" userId="S::p.duncan@npt.gov.uk::b8f6264a-9836-4730-8ca9-23013ec67ff8" providerId="AD" clId="Web-{96054B43-AAEC-59F4-69ED-4BEFFCA38365}" dt="2024-01-10T21:17:20.770" v="25" actId="1076"/>
          <ac:spMkLst>
            <pc:docMk/>
            <pc:sldMk cId="3196573025" sldId="27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BD0D6-1A27-4BFF-8A4F-8BD51F977C33}" type="datetimeFigureOut">
              <a:rPr lang="en-GB" smtClean="0"/>
              <a:t>10/01/2024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39338-A84E-4AAF-8D7F-48DE0A7E0298}" type="slidenum">
              <a:rPr lang="en-GB" smtClean="0"/>
              <a:t>‹#›</a:t>
            </a:fld>
            <a:endParaRPr lang="en-GB"/>
          </a:p>
        </p:txBody>
      </p:sp>
    </p:spTree>
    <p:extLst>
      <p:ext uri="{BB962C8B-B14F-4D97-AF65-F5344CB8AC3E}">
        <p14:creationId xmlns:p14="http://schemas.microsoft.com/office/powerpoint/2010/main" val="300036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GB"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r>
              <a:rPr lang="en-GB" baseline="0" dirty="0"/>
              <a:t>.</a:t>
            </a:r>
          </a:p>
          <a:p>
            <a:endParaRPr lang="en-GB" baseline="0" dirty="0"/>
          </a:p>
          <a:p>
            <a:r>
              <a:rPr lang="en-GB" b="1" u="sng" baseline="0"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p>
          <a:p>
            <a:endParaRPr lang="en-GB" b="1" u="sng" baseline="0"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dirty="0"/>
          </a:p>
        </p:txBody>
      </p:sp>
    </p:spTree>
    <p:extLst>
      <p:ext uri="{BB962C8B-B14F-4D97-AF65-F5344CB8AC3E}">
        <p14:creationId xmlns:p14="http://schemas.microsoft.com/office/powerpoint/2010/main" val="224282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English</a:t>
            </a:r>
          </a:p>
          <a:p>
            <a:r>
              <a:rPr lang="en-US" b="0" dirty="0"/>
              <a:t>Slide relating</a:t>
            </a:r>
            <a:r>
              <a:rPr lang="en-US" b="0" baseline="0" dirty="0"/>
              <a:t> to AC 4.4: </a:t>
            </a:r>
            <a:r>
              <a:rPr lang="en-US" dirty="0"/>
              <a:t>The interrelationship between positive risk taking and responsibilities, voice and control, and social inclusion </a:t>
            </a:r>
            <a:endParaRPr lang="en-US" b="0" baseline="0" dirty="0"/>
          </a:p>
          <a:p>
            <a:pPr marL="171450" indent="-171450">
              <a:buFont typeface="Arial" panose="020B0604020202020204" pitchFamily="34" charset="0"/>
              <a:buChar char="•"/>
            </a:pPr>
            <a:r>
              <a:rPr lang="en-US" dirty="0"/>
              <a:t>“Positive risk” is integral to the wider agendas of: - empowering and promoting the rights of individuals- transforming social care from care management to a relational and strengths-based approach, with the healthcare worker as facilitator, rather than fixer and protector. </a:t>
            </a:r>
          </a:p>
          <a:p>
            <a:r>
              <a:rPr lang="en-US" dirty="0"/>
              <a:t>• Positive risk taking is supported by the Social Services and Well-being (Wales) Act 2014, the Mental Capacity Act 2005, the Human Rights Act 1998 and the Equality Act 2010; however, risk averse practice, attitudes, systems and culture do</a:t>
            </a:r>
            <a:r>
              <a:rPr lang="en-US" baseline="0" dirty="0"/>
              <a:t> often</a:t>
            </a:r>
            <a:r>
              <a:rPr lang="en-US" dirty="0"/>
              <a:t> restrict</a:t>
            </a:r>
            <a:r>
              <a:rPr lang="en-US" baseline="0" dirty="0"/>
              <a:t> an</a:t>
            </a:r>
            <a:r>
              <a:rPr lang="en-US" dirty="0"/>
              <a:t> individuals’ quality of life. </a:t>
            </a:r>
          </a:p>
          <a:p>
            <a:pPr marL="171450" indent="-171450">
              <a:buFont typeface="Arial" panose="020B0604020202020204" pitchFamily="34" charset="0"/>
              <a:buChar char="•"/>
            </a:pPr>
            <a:r>
              <a:rPr lang="en-US" dirty="0"/>
              <a:t>a positive risk-taking approach, decision-making should be: </a:t>
            </a:r>
          </a:p>
          <a:p>
            <a:pPr marL="171450" indent="-171450">
              <a:buFontTx/>
              <a:buChar char="-"/>
            </a:pPr>
            <a:r>
              <a:rPr lang="en-US" b="1" dirty="0"/>
              <a:t>Balanced</a:t>
            </a:r>
            <a:r>
              <a:rPr lang="en-US" dirty="0"/>
              <a:t>, </a:t>
            </a:r>
            <a:r>
              <a:rPr lang="en-US" dirty="0" err="1"/>
              <a:t>recognising</a:t>
            </a:r>
            <a:r>
              <a:rPr lang="en-US" dirty="0"/>
              <a:t> the potential for benefit as well as the risk of harm, and considering the possible emotional, psychological and social impact of each option, as well as the physical.</a:t>
            </a:r>
          </a:p>
          <a:p>
            <a:pPr marL="171450" indent="-171450">
              <a:buFontTx/>
              <a:buChar char="-"/>
            </a:pPr>
            <a:r>
              <a:rPr lang="en-US" b="1" dirty="0"/>
              <a:t>Defensible</a:t>
            </a:r>
            <a:r>
              <a:rPr lang="en-US" dirty="0"/>
              <a:t>, that is well-founded, justifiable and recorded proportionately; not defensive, that is driven by the need to protect ourselves and our agencies.</a:t>
            </a:r>
          </a:p>
          <a:p>
            <a:pPr marL="171450" indent="-171450">
              <a:buFontTx/>
              <a:buChar char="-"/>
            </a:pPr>
            <a:r>
              <a:rPr lang="en-US" b="1" dirty="0"/>
              <a:t>Collaborative, </a:t>
            </a:r>
            <a:r>
              <a:rPr lang="en-US" dirty="0"/>
              <a:t>with people who use services, their families and other professionals, using all available resources to achieve the outcomes that matter most to people. </a:t>
            </a:r>
          </a:p>
          <a:p>
            <a:endParaRPr lang="en-GB" b="1" dirty="0"/>
          </a:p>
          <a:p>
            <a:r>
              <a:rPr lang="cy-GB" b="1" i="0" u="sng" strike="noStrike" cap="none" baseline="0" dirty="0">
                <a:effectLst/>
                <a:uFillTx/>
              </a:rPr>
              <a:t>Welsh</a:t>
            </a:r>
          </a:p>
          <a:p>
            <a:r>
              <a:rPr lang="cy-GB" b="0" i="0" u="none" strike="noStrike" cap="none" baseline="0" dirty="0">
                <a:effectLst/>
                <a:uFillTx/>
              </a:rPr>
              <a:t>Sleid yn ymwneud ag AC 4.4: Y gydberthynas rhwng cymryd risgiau cadarnhaol a chyfrifoldebau, llais a rheolaeth, a chynhwysiant cymdeithasol </a:t>
            </a: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Mae “risg cadarnhaol” yn rhan annatod o’r agendâu ehangach o: - grymuso a hyrwyddo hawliau unigolion - trawsnewid gofal cymdeithasol o reoli gofal i ddull perthynol sy'n seiliedig ar gryfderau, gyda'r gweithiwr gofal iechyd yn hwylusydd, yn hytrach nag yn atgyweiriwr ac yn amddiffynnydd. </a:t>
            </a:r>
          </a:p>
          <a:p>
            <a:r>
              <a:rPr lang="cy-GB" sz="1200" b="0" i="0" u="none" strike="noStrike" cap="none" baseline="0" dirty="0">
                <a:solidFill>
                  <a:srgbClr val="000000"/>
                </a:solidFill>
                <a:effectLst/>
                <a:uFillTx/>
                <a:latin typeface="Arial"/>
              </a:rPr>
              <a:t>• Cefnogir cymryd risgiau cadarnhaol gan Ddeddf Gwasanaethau Cymdeithasol a Llesiant (Cymru) 2014, Deddf Galluedd Meddyliol 2005, Deddf Hawliau Dynol 1998 a Deddf Cydraddoldeb 2010; fodd bynnag, mae arferion, agweddau, systemau a diwylliant gwrth risg yn aml yn cyfyngu ar ansawdd bywyd unigolion. </a:t>
            </a: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dull cadarnhaol o gymryd risgiau, dylai’r broses o wneud penderfyniadau fod yn: </a:t>
            </a:r>
          </a:p>
          <a:p>
            <a:pPr marL="171450" indent="-171450">
              <a:buFontTx/>
              <a:buChar char="-"/>
            </a:pPr>
            <a:r>
              <a:rPr lang="cy-GB" sz="1200" b="1" i="0" u="none" strike="noStrike" cap="none" baseline="0" dirty="0">
                <a:solidFill>
                  <a:srgbClr val="000000"/>
                </a:solidFill>
                <a:effectLst/>
                <a:uFillTx/>
                <a:latin typeface="Arial"/>
              </a:rPr>
              <a:t>Cytbwys</a:t>
            </a:r>
            <a:r>
              <a:rPr lang="cy-GB" sz="1200" b="0" i="0" u="none" strike="noStrike" cap="none" baseline="0" dirty="0">
                <a:solidFill>
                  <a:srgbClr val="000000"/>
                </a:solidFill>
                <a:effectLst/>
                <a:uFillTx/>
                <a:latin typeface="Arial"/>
              </a:rPr>
              <a:t>, gan gydnabod y potensial ar gyfer budd yn ogystal â'r risg o niwed, ac ystyried effaith emosiynol, seicolegol a chymdeithasol posibl pob opsiwn, yn ogystal â'r corfforol.</a:t>
            </a:r>
          </a:p>
          <a:p>
            <a:pPr marL="171450" indent="-171450">
              <a:buFontTx/>
              <a:buChar char="-"/>
            </a:pPr>
            <a:r>
              <a:rPr lang="cy-GB" sz="1200" b="1" i="0" u="none" strike="noStrike" cap="none" baseline="0" dirty="0">
                <a:solidFill>
                  <a:srgbClr val="000000"/>
                </a:solidFill>
                <a:effectLst/>
                <a:uFillTx/>
                <a:latin typeface="Arial"/>
              </a:rPr>
              <a:t>Amddiffynadwy</a:t>
            </a:r>
            <a:r>
              <a:rPr lang="cy-GB" sz="1200" b="0" i="0" u="none" strike="noStrike" cap="none" baseline="0" dirty="0">
                <a:solidFill>
                  <a:srgbClr val="000000"/>
                </a:solidFill>
                <a:effectLst/>
                <a:uFillTx/>
                <a:latin typeface="Arial"/>
              </a:rPr>
              <a:t>, sef â sail dda, y gellir ei chyfiawnhau a'i gofnodi'n gymesur; ddim yn amddiffynnol, sy'n cael ei yrru gan yr angen i amddiffyn ein hunain a'n hasiantaethau.</a:t>
            </a:r>
          </a:p>
          <a:p>
            <a:pPr marL="171450" indent="-171450">
              <a:buFontTx/>
              <a:buChar char="-"/>
            </a:pPr>
            <a:r>
              <a:rPr lang="cy-GB" sz="1200" b="1" i="0" u="none" strike="noStrike" cap="none" baseline="0" dirty="0">
                <a:solidFill>
                  <a:srgbClr val="000000"/>
                </a:solidFill>
                <a:effectLst/>
                <a:uFillTx/>
                <a:latin typeface="Arial"/>
              </a:rPr>
              <a:t>Cydweithredol, </a:t>
            </a:r>
            <a:r>
              <a:rPr lang="cy-GB" sz="1200" b="0" i="0" u="none" strike="noStrike" cap="none" baseline="0" dirty="0">
                <a:solidFill>
                  <a:srgbClr val="000000"/>
                </a:solidFill>
                <a:effectLst/>
                <a:uFillTx/>
                <a:latin typeface="Arial"/>
              </a:rPr>
              <a:t>gyda phobl sy’n defnyddio gwasanaethau, eu teuluoedd a gweithwyr proffesiynol eraill, gan ddefnyddio’r holl adnoddau sydd ar gael i gyflawni’r canlyniadau sydd bwysicaf i bobl. </a:t>
            </a:r>
          </a:p>
          <a:p>
            <a:endParaRPr lang="en-GB" b="1" dirty="0"/>
          </a:p>
          <a:p>
            <a:r>
              <a:rPr lang="en-US" b="1" u="sng" dirty="0"/>
              <a:t>English</a:t>
            </a:r>
          </a:p>
          <a:p>
            <a:r>
              <a:rPr lang="en-US" b="0" dirty="0"/>
              <a:t>Slide relating</a:t>
            </a:r>
            <a:r>
              <a:rPr lang="en-US" b="0" baseline="0" dirty="0"/>
              <a:t> to AC 4.4: </a:t>
            </a:r>
            <a:r>
              <a:rPr lang="en-US" dirty="0"/>
              <a:t>The interrelationship between positive risk taking and responsibilities, voice and control, and social inclusion </a:t>
            </a:r>
            <a:endParaRPr lang="en-US" b="0" baseline="0" dirty="0"/>
          </a:p>
          <a:p>
            <a:pPr marL="171450" indent="-171450">
              <a:buFont typeface="Arial" panose="020B0604020202020204" pitchFamily="34" charset="0"/>
              <a:buChar char="•"/>
            </a:pPr>
            <a:r>
              <a:rPr lang="en-US" dirty="0"/>
              <a:t>“Positive risk” is integral to the wider agendas of: - empowering and promoting the rights of individuals- transforming social care from care management to a relational and strengths-based approach, with the healthcare worker as facilitator, rather than fixer and protector. </a:t>
            </a:r>
          </a:p>
          <a:p>
            <a:r>
              <a:rPr lang="en-US" dirty="0"/>
              <a:t>• Positive risk taking is supported by the Social Services and Well-being (Wales) Act 2014, the Mental Capacity Act 2005, the Human Rights Act 1998 and the Equality Act 2010; however, risk averse practice, attitudes, systems and culture do</a:t>
            </a:r>
            <a:r>
              <a:rPr lang="en-US" baseline="0" dirty="0"/>
              <a:t> often</a:t>
            </a:r>
            <a:r>
              <a:rPr lang="en-US" dirty="0"/>
              <a:t> restrict</a:t>
            </a:r>
            <a:r>
              <a:rPr lang="en-US" baseline="0" dirty="0"/>
              <a:t> an</a:t>
            </a:r>
            <a:r>
              <a:rPr lang="en-US" dirty="0"/>
              <a:t> individuals’ quality of life. </a:t>
            </a:r>
          </a:p>
          <a:p>
            <a:pPr marL="171450" indent="-171450">
              <a:buFont typeface="Arial" panose="020B0604020202020204" pitchFamily="34" charset="0"/>
              <a:buChar char="•"/>
            </a:pPr>
            <a:r>
              <a:rPr lang="en-US" dirty="0"/>
              <a:t>a positive risk-taking approach, decision-making should be: </a:t>
            </a:r>
          </a:p>
          <a:p>
            <a:pPr marL="171450" indent="-171450">
              <a:buFontTx/>
              <a:buChar char="-"/>
            </a:pPr>
            <a:r>
              <a:rPr lang="en-US" b="1" dirty="0"/>
              <a:t>Balanced</a:t>
            </a:r>
            <a:r>
              <a:rPr lang="en-US" dirty="0"/>
              <a:t>, </a:t>
            </a:r>
            <a:r>
              <a:rPr lang="en-US" dirty="0" err="1"/>
              <a:t>recognising</a:t>
            </a:r>
            <a:r>
              <a:rPr lang="en-US" dirty="0"/>
              <a:t> the potential for benefit as well as the risk of harm, and considering the possible emotional, psychological and social impact of each option, as well as the physical.</a:t>
            </a:r>
          </a:p>
          <a:p>
            <a:pPr marL="171450" indent="-171450">
              <a:buFontTx/>
              <a:buChar char="-"/>
            </a:pPr>
            <a:r>
              <a:rPr lang="en-US" b="1" dirty="0"/>
              <a:t>Defensible</a:t>
            </a:r>
            <a:r>
              <a:rPr lang="en-US" dirty="0"/>
              <a:t>, that is well-founded, justifiable and recorded proportionately; not defensive, that is driven by the need to protect ourselves and our agencies.</a:t>
            </a:r>
          </a:p>
          <a:p>
            <a:pPr marL="171450" indent="-171450">
              <a:buFontTx/>
              <a:buChar char="-"/>
            </a:pPr>
            <a:r>
              <a:rPr lang="en-US" b="1" dirty="0"/>
              <a:t>Collaborative, </a:t>
            </a:r>
            <a:r>
              <a:rPr lang="en-US" dirty="0"/>
              <a:t>with people who use services, their families and other professionals, using all available resources to achieve the outcomes that matter most to people. </a:t>
            </a:r>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39296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sng" strike="noStrike" cap="none" baseline="0" dirty="0">
                <a:effectLst/>
                <a:uFillTx/>
              </a:rPr>
              <a:t>Welsh</a:t>
            </a:r>
          </a:p>
          <a:p>
            <a:r>
              <a:rPr lang="cy-GB" b="0" i="0" u="none" strike="noStrike" cap="none" baseline="0" dirty="0">
                <a:effectLst/>
                <a:uFillTx/>
              </a:rPr>
              <a:t>Sleid yn ymwneud ag AC 4.4: Y gydberthynas rhwng cymryd risgiau cadarnhaol a chyfrifoldebau, llais a rheolaeth, a chynhwysiant cymdeithasol </a:t>
            </a:r>
          </a:p>
          <a:p>
            <a:endParaRPr lang="en-GB" dirty="0"/>
          </a:p>
          <a:p>
            <a:endParaRPr lang="en-GB" dirty="0"/>
          </a:p>
          <a:p>
            <a:r>
              <a:rPr lang="en-US" b="1" u="sng" dirty="0"/>
              <a:t>English</a:t>
            </a:r>
          </a:p>
          <a:p>
            <a:r>
              <a:rPr lang="en-US" b="0" dirty="0"/>
              <a:t>Slide relating</a:t>
            </a:r>
            <a:r>
              <a:rPr lang="en-US" b="0" baseline="0" dirty="0"/>
              <a:t> to AC 4.4: </a:t>
            </a:r>
            <a:r>
              <a:rPr lang="en-US" dirty="0"/>
              <a:t>The interrelationship between positive risk taking and responsibilities, voice and control, and social inclusion </a:t>
            </a:r>
            <a:endParaRPr lang="en-US" b="0"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288539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sng" strike="noStrike" cap="none" baseline="0" dirty="0">
                <a:effectLst/>
                <a:uFillTx/>
              </a:rPr>
              <a:t>Welsh</a:t>
            </a:r>
          </a:p>
          <a:p>
            <a:r>
              <a:rPr lang="cy-GB" b="0" i="0" u="none" strike="noStrike" cap="none" baseline="0" dirty="0">
                <a:effectLst/>
                <a:uFillTx/>
              </a:rPr>
              <a:t>Sleid yn ymwneud ag AC 4.4: Y gydberthynas rhwng cymryd risgiau cadarnhaol a chyfrifoldebau, llais a rheolaeth, a chynhwysiant cymdeithasol </a:t>
            </a:r>
          </a:p>
          <a:p>
            <a:endParaRPr lang="en-GB" dirty="0"/>
          </a:p>
          <a:p>
            <a:r>
              <a:rPr lang="en-US" b="1" u="sng" dirty="0"/>
              <a:t>English</a:t>
            </a:r>
          </a:p>
          <a:p>
            <a:r>
              <a:rPr lang="en-US" b="0" dirty="0"/>
              <a:t>Slide relating</a:t>
            </a:r>
            <a:r>
              <a:rPr lang="en-US" b="0" baseline="0" dirty="0"/>
              <a:t> to AC 4.4: </a:t>
            </a:r>
            <a:r>
              <a:rPr lang="en-US" dirty="0"/>
              <a:t>The interrelationship between positive risk taking and responsibilities, voice and control, and social inclusion </a:t>
            </a:r>
            <a:endParaRPr lang="en-US" b="0"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2791394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sng" strike="noStrike" cap="none" baseline="0" dirty="0">
                <a:effectLst/>
                <a:uFillTx/>
              </a:rPr>
              <a:t>Welsh</a:t>
            </a:r>
          </a:p>
          <a:p>
            <a:r>
              <a:rPr lang="cy-GB" b="0" i="0" u="none" strike="noStrike" cap="none" baseline="0" dirty="0">
                <a:effectLst/>
                <a:uFillTx/>
              </a:rPr>
              <a:t>Sleid yn ymwneud ag AC 4.4: Y gydberthynas rhwng cymryd risgiau cadarnhaol a chyfrifoldebau, llais a rheolaeth, a chynhwysiant cymdeithasol </a:t>
            </a:r>
          </a:p>
          <a:p>
            <a:r>
              <a:rPr lang="cy-GB" sz="1200" b="1" i="0" u="none" strike="noStrike" cap="none" baseline="0" dirty="0">
                <a:solidFill>
                  <a:srgbClr val="000000"/>
                </a:solidFill>
                <a:effectLst/>
                <a:uFillTx/>
                <a:latin typeface="Arial"/>
              </a:rPr>
              <a:t>Diffyg dealltwriaeth gyfreithiol:</a:t>
            </a:r>
            <a:r>
              <a:rPr lang="cy-GB" sz="1200" b="0" i="0" u="none" strike="noStrike" cap="none" baseline="0" dirty="0">
                <a:solidFill>
                  <a:srgbClr val="000000"/>
                </a:solidFill>
                <a:effectLst/>
                <a:uFillTx/>
                <a:latin typeface="Arial"/>
              </a:rPr>
              <a:t>  diffyg ymwybyddiaeth o’r ddeddfwriaeth sy’n cefnogi cymryd risgiau cadarnhaol, gan gydweithwyr, y cyhoedd ac, yn benodol, gweithwyr iechyd proffesiynol. Megis mewn perthynas â Deddf Galluedd Meddyliol 2005. </a:t>
            </a:r>
          </a:p>
          <a:p>
            <a:r>
              <a:rPr lang="cy-GB" sz="1200" b="1" i="0" u="none" strike="noStrike" cap="none" baseline="0" dirty="0">
                <a:solidFill>
                  <a:srgbClr val="000000"/>
                </a:solidFill>
                <a:effectLst/>
                <a:uFillTx/>
                <a:latin typeface="Arial"/>
              </a:rPr>
              <a:t>Diwylliant taro bai: </a:t>
            </a:r>
            <a:r>
              <a:rPr lang="cy-GB" sz="1200" b="0" i="0" u="none" strike="noStrike" cap="none" baseline="0" dirty="0">
                <a:solidFill>
                  <a:srgbClr val="000000"/>
                </a:solidFill>
                <a:effectLst/>
                <a:uFillTx/>
                <a:latin typeface="Arial"/>
              </a:rPr>
              <a:t>o yr ofn sydd gan lawer o weithwyr gofal cymdeithasol proffesiynol o gael eu beio gan reolwyr, cydweithwyr a theuluoedd os aiff pethau o chwith.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Arial"/>
              </a:rPr>
              <a:t>Golwg ar sail diffyg ar bobl anabl: </a:t>
            </a:r>
            <a:r>
              <a:rPr lang="cy-GB" sz="1200" b="0" i="0" u="none" strike="noStrike" cap="none" baseline="0" dirty="0">
                <a:solidFill>
                  <a:srgbClr val="000000"/>
                </a:solidFill>
                <a:effectLst/>
                <a:uFillTx/>
                <a:latin typeface="Arial"/>
              </a:rPr>
              <a:t>mae ymarfer gwrth risg wedi ffynnu o fewn diwylliant proffesiynol (a chymdeithasol ehangach) sydd â thuedd i geisio “trwsio” neu amddiffyn pobl sy’n cael eu hystyried yn “agored i niwed” (</a:t>
            </a:r>
            <a:r>
              <a:rPr lang="cy-GB" sz="1200" b="0" i="0" u="none" strike="noStrike" cap="none" baseline="0" dirty="0" err="1">
                <a:solidFill>
                  <a:srgbClr val="000000"/>
                </a:solidFill>
                <a:effectLst/>
                <a:uFillTx/>
                <a:latin typeface="Arial"/>
              </a:rPr>
              <a:t>Charlton</a:t>
            </a:r>
            <a:r>
              <a:rPr lang="cy-GB" sz="1200" b="0" i="0" u="none" strike="noStrike" cap="none" baseline="0" dirty="0">
                <a:solidFill>
                  <a:srgbClr val="000000"/>
                </a:solidFill>
                <a:effectLst/>
                <a:uFillTx/>
                <a:latin typeface="Arial"/>
              </a:rPr>
              <a:t>, 1998) neu sydd wedi’u gweld “mewn perygl” neu'n “ffynhonnell risg” (</a:t>
            </a:r>
            <a:r>
              <a:rPr lang="cy-GB" sz="1200" b="0" i="0" u="none" strike="noStrike" cap="none" baseline="0" dirty="0" err="1">
                <a:solidFill>
                  <a:srgbClr val="000000"/>
                </a:solidFill>
                <a:effectLst/>
                <a:uFillTx/>
                <a:latin typeface="Arial"/>
              </a:rPr>
              <a:t>Faulkner</a:t>
            </a:r>
            <a:r>
              <a:rPr lang="cy-GB" sz="1200" b="0" i="0" u="none" strike="noStrike" cap="none" baseline="0" dirty="0">
                <a:solidFill>
                  <a:srgbClr val="000000"/>
                </a:solidFill>
                <a:effectLst/>
                <a:uFillTx/>
                <a:latin typeface="Arial"/>
              </a:rPr>
              <a:t>, 2012).</a:t>
            </a:r>
          </a:p>
          <a:p>
            <a:r>
              <a:rPr lang="cy-GB" sz="1200" b="1" i="0" u="none" strike="noStrike" cap="none" baseline="0" dirty="0">
                <a:solidFill>
                  <a:srgbClr val="000000"/>
                </a:solidFill>
                <a:effectLst/>
                <a:uFillTx/>
                <a:latin typeface="Arial"/>
              </a:rPr>
              <a:t>Prosesau rheoli a rheoleiddio: </a:t>
            </a:r>
            <a:r>
              <a:rPr lang="cy-GB" sz="1200" b="0" i="0" u="none" strike="noStrike" cap="none" baseline="0" dirty="0">
                <a:solidFill>
                  <a:srgbClr val="000000"/>
                </a:solidFill>
                <a:effectLst/>
                <a:uFillTx/>
                <a:latin typeface="Arial"/>
              </a:rPr>
              <a:t>mae dulliau posibl o reoleiddio ac arolygu ledled y DU yn tueddu i ganolbwyntio ar gwblhau gwaith papur, yn hytrach nag ar brofiad bywyd pobl. Mae hyn yn arwain at brosesau a biwrocratiaeth yn tra-arglwyddiaethu ar ddarpariaeth gwasanaethau, ac yn cyfyngu ar y cyfleoedd sydd gan weithwyr proffesiynol i feithrin perthnasoedd â phobl a’u teuluoedd a deall yr hyn sy’n bwysig iddynt (</a:t>
            </a:r>
            <a:r>
              <a:rPr lang="cy-GB" sz="1200" b="0" i="0" u="none" strike="noStrike" cap="none" baseline="0" dirty="0" err="1">
                <a:solidFill>
                  <a:srgbClr val="000000"/>
                </a:solidFill>
                <a:effectLst/>
                <a:uFillTx/>
                <a:latin typeface="Arial"/>
              </a:rPr>
              <a:t>Warmington</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et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al</a:t>
            </a:r>
            <a:r>
              <a:rPr lang="cy-GB" sz="1200" b="0" i="0" u="none" strike="noStrike" cap="none" baseline="0" dirty="0">
                <a:solidFill>
                  <a:srgbClr val="000000"/>
                </a:solidFill>
                <a:effectLst/>
                <a:uFillTx/>
                <a:latin typeface="Arial"/>
              </a:rPr>
              <a:t>, 2014).</a:t>
            </a:r>
          </a:p>
          <a:p>
            <a:r>
              <a:rPr lang="cy-GB" sz="1200" b="1" i="0" u="none" strike="noStrike" cap="none" baseline="0" dirty="0">
                <a:solidFill>
                  <a:srgbClr val="000000"/>
                </a:solidFill>
                <a:effectLst/>
                <a:uFillTx/>
                <a:latin typeface="Arial"/>
              </a:rPr>
              <a:t>Diffyg ymddiriedaeth mewn barn broffesiynol: </a:t>
            </a:r>
            <a:r>
              <a:rPr lang="cy-GB" sz="1200" b="0" i="0" u="none" strike="noStrike" cap="none" baseline="0" dirty="0">
                <a:solidFill>
                  <a:srgbClr val="000000"/>
                </a:solidFill>
                <a:effectLst/>
                <a:uFillTx/>
                <a:latin typeface="Arial"/>
              </a:rPr>
              <a:t> ymagwedd o’r brig i lawr at reoli perfformiad sefydliadol mewn gofal cymdeithasol nad yw’n caniatáu ar gyfer gwneud penderfyniadau cyd-destunol yn y rheng flaen (Patterson </a:t>
            </a:r>
            <a:r>
              <a:rPr lang="cy-GB" sz="1200" b="0" i="0" u="none" strike="noStrike" cap="none" baseline="0" dirty="0" err="1">
                <a:solidFill>
                  <a:srgbClr val="000000"/>
                </a:solidFill>
                <a:effectLst/>
                <a:uFillTx/>
                <a:latin typeface="Arial"/>
              </a:rPr>
              <a:t>et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al</a:t>
            </a:r>
            <a:r>
              <a:rPr lang="cy-GB" sz="1200" b="0" i="0" u="none" strike="noStrike" cap="none" baseline="0" dirty="0">
                <a:solidFill>
                  <a:srgbClr val="000000"/>
                </a:solidFill>
                <a:effectLst/>
                <a:uFillTx/>
                <a:latin typeface="Arial"/>
              </a:rPr>
              <a:t>, 2011). Mae ymarfer yn aml wedi’i anelu at ddiogelu sefydliadau rhag risgiau ariannol ac enw da posibl (Carr, 2011). Mae hyn wedi arwain at golli hyder mewn barn broffesiynol (</a:t>
            </a:r>
            <a:r>
              <a:rPr lang="cy-GB" sz="1200" b="0" i="0" u="none" strike="noStrike" cap="none" baseline="0" dirty="0" err="1">
                <a:solidFill>
                  <a:srgbClr val="000000"/>
                </a:solidFill>
                <a:effectLst/>
                <a:uFillTx/>
                <a:latin typeface="Arial"/>
              </a:rPr>
              <a:t>Furedi</a:t>
            </a:r>
            <a:r>
              <a:rPr lang="cy-GB" sz="1200" b="0" i="0" u="none" strike="noStrike" cap="none" baseline="0" dirty="0">
                <a:solidFill>
                  <a:srgbClr val="000000"/>
                </a:solidFill>
                <a:effectLst/>
                <a:uFillTx/>
                <a:latin typeface="Arial"/>
              </a:rPr>
              <a:t>, 2011).</a:t>
            </a:r>
          </a:p>
          <a:p>
            <a:r>
              <a:rPr lang="cy-GB" sz="1200" b="1" i="0" u="none" strike="noStrike" cap="none" baseline="0" dirty="0">
                <a:solidFill>
                  <a:srgbClr val="000000"/>
                </a:solidFill>
                <a:effectLst/>
                <a:uFillTx/>
                <a:latin typeface="Arial"/>
              </a:rPr>
              <a:t>Pryderon diogelu: </a:t>
            </a:r>
            <a:r>
              <a:rPr lang="cy-GB" sz="1200" b="0" i="0" u="none" strike="noStrike" cap="none" baseline="0" dirty="0">
                <a:solidFill>
                  <a:srgbClr val="000000"/>
                </a:solidFill>
                <a:effectLst/>
                <a:uFillTx/>
                <a:latin typeface="Arial"/>
              </a:rPr>
              <a:t>y ffordd y gall dulliau diogelu sy’n atal cysylltiadau emosiynol rhwng pobl sy’n defnyddio gwasanaethau a staff, oherwydd y gellid eu dehongli fel meithrin perthynas amhriodol ar gyfer cam-drin, rwystro model gofal cymdeithasol mwy hyblyg sy’n seiliedig ar berthynas.</a:t>
            </a:r>
          </a:p>
          <a:p>
            <a:endParaRPr lang="en-US" dirty="0"/>
          </a:p>
          <a:p>
            <a:r>
              <a:rPr lang="en-US" b="1" u="sng" dirty="0"/>
              <a:t>English</a:t>
            </a:r>
          </a:p>
          <a:p>
            <a:r>
              <a:rPr lang="en-US" b="0" dirty="0"/>
              <a:t>Slide relating</a:t>
            </a:r>
            <a:r>
              <a:rPr lang="en-US" b="0" baseline="0" dirty="0"/>
              <a:t> to AC 4.4: </a:t>
            </a:r>
            <a:r>
              <a:rPr lang="en-US" dirty="0"/>
              <a:t>The interrelationship between positive risk taking and responsibilities, voice and control, and social inclusion </a:t>
            </a:r>
            <a:endParaRPr lang="en-US" b="0" baseline="0" dirty="0"/>
          </a:p>
          <a:p>
            <a:r>
              <a:rPr lang="en-US" b="1" dirty="0"/>
              <a:t>Lack of legal understanding:</a:t>
            </a:r>
            <a:r>
              <a:rPr lang="en-US" dirty="0"/>
              <a:t>  lack of awareness of the legislation that supports positive-risk taking, by colleagues, the general public and, in particular, health professionals. Such as in relation to the Mental Capacity Act 2005. </a:t>
            </a:r>
          </a:p>
          <a:p>
            <a:r>
              <a:rPr lang="en-US" b="1" dirty="0"/>
              <a:t>Blame culture: </a:t>
            </a:r>
            <a:r>
              <a:rPr lang="en-US" dirty="0"/>
              <a:t>o the fear that many social care professionals have of being blamed by managers, colleagues and families if things “go wrong”.</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A deficit-based view of disabled people: </a:t>
            </a:r>
            <a:r>
              <a:rPr lang="en-US" b="0" dirty="0"/>
              <a:t>r</a:t>
            </a:r>
            <a:r>
              <a:rPr lang="en-US" dirty="0"/>
              <a:t>isk averse practice has flourished within a professional (and wider social) culture which has a tendency to try and “fix” or protect people who are seen as “vulnerable” (Charlton, 1998) or has seen them as either “at risk” or a “source of risk” (Faulkner, 2012).</a:t>
            </a:r>
            <a:endParaRPr lang="en-US" b="1" dirty="0"/>
          </a:p>
          <a:p>
            <a:r>
              <a:rPr lang="en-GB" b="1" dirty="0"/>
              <a:t>Managerial processes and regulation: </a:t>
            </a:r>
            <a:r>
              <a:rPr lang="en-US" dirty="0"/>
              <a:t>possible approaches to regulation and inspection across the UK tend to focus on the completion of paperwork, rather than on people’s lived experience. This results in processes and bureaucracy dominating service provision, and restricting the opportunities professionals have to build relationships with people and their families and understand what matters to them (</a:t>
            </a:r>
            <a:r>
              <a:rPr lang="en-US" dirty="0" err="1"/>
              <a:t>Warmington</a:t>
            </a:r>
            <a:r>
              <a:rPr lang="en-US" dirty="0"/>
              <a:t> et al, 2014).</a:t>
            </a:r>
            <a:endParaRPr lang="en-US" b="1" dirty="0"/>
          </a:p>
          <a:p>
            <a:r>
              <a:rPr lang="en-US" b="1" dirty="0"/>
              <a:t>Lack of trust of professional judgement: </a:t>
            </a:r>
            <a:r>
              <a:rPr lang="en-US" dirty="0"/>
              <a:t>f a </a:t>
            </a:r>
            <a:r>
              <a:rPr lang="en-US" dirty="0" err="1"/>
              <a:t>topdown</a:t>
            </a:r>
            <a:r>
              <a:rPr lang="en-US" dirty="0"/>
              <a:t> approach to </a:t>
            </a:r>
            <a:r>
              <a:rPr lang="en-US" dirty="0" err="1"/>
              <a:t>organisational</a:t>
            </a:r>
            <a:r>
              <a:rPr lang="en-US" dirty="0"/>
              <a:t> performance management in social care that does not allow for contextual decision-making at the front line (Patterson et al, 2011). Practice is often geared towards protecting </a:t>
            </a:r>
            <a:r>
              <a:rPr lang="en-US" dirty="0" err="1"/>
              <a:t>organisations</a:t>
            </a:r>
            <a:r>
              <a:rPr lang="en-US" dirty="0"/>
              <a:t> from potential financial and reputational risks (</a:t>
            </a:r>
            <a:r>
              <a:rPr lang="en-US" dirty="0" err="1"/>
              <a:t>Carr</a:t>
            </a:r>
            <a:r>
              <a:rPr lang="en-US" dirty="0"/>
              <a:t>, 2011). This has led to a loss of confidence in professional judgement (</a:t>
            </a:r>
            <a:r>
              <a:rPr lang="en-US" dirty="0" err="1"/>
              <a:t>Furedi</a:t>
            </a:r>
            <a:r>
              <a:rPr lang="en-US" dirty="0"/>
              <a:t>, 2011).</a:t>
            </a:r>
          </a:p>
          <a:p>
            <a:r>
              <a:rPr lang="en-GB" b="1" dirty="0"/>
              <a:t>Safeguarding concerns: </a:t>
            </a:r>
            <a:r>
              <a:rPr lang="en-US" dirty="0"/>
              <a:t>the way in which approaches to safeguarding that discourage emotional connections between people using services and staff, as they could be interpreted as grooming for abuse, can get in the way of a more flexible, relationship-based model of social care.</a:t>
            </a:r>
            <a:endParaRPr lang="en-US"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714899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4.4 a 4.5: Sleid yn ymwneud ag AC 4.4: Y gydberthynas rhwng cymryd risgiau cadarnhaol a chyfrifoldebau, llais a rheolaeth, a chynhwysiant cymdeithasol. AC 4.5. Pwysigrwydd cymryd risgiau ym mywyd beunyddiol unigolion</a:t>
            </a:r>
          </a:p>
          <a:p>
            <a:pPr marL="0" marR="0" lvl="0" indent="0" algn="l" defTabSz="912813" rtl="0" eaLnBrk="1" fontAlgn="base" latinLnBrk="0" hangingPunct="1">
              <a:lnSpc>
                <a:spcPct val="100000"/>
              </a:lnSpc>
              <a:spcBef>
                <a:spcPct val="30000"/>
              </a:spcBef>
              <a:spcAft>
                <a:spcPct val="0"/>
              </a:spcAft>
              <a:buClrTx/>
              <a:buSzTx/>
              <a:buFontTx/>
              <a:buNone/>
              <a:defRPr/>
            </a:pPr>
            <a:endParaRPr lang="en-GB" b="1" dirty="0"/>
          </a:p>
          <a:p>
            <a:r>
              <a:rPr lang="cy-GB" sz="1800" b="0" i="0" u="none" strike="noStrike" cap="none" baseline="0" dirty="0">
                <a:solidFill>
                  <a:srgbClr val="000000"/>
                </a:solidFill>
                <a:effectLst/>
                <a:uFillTx/>
                <a:latin typeface="Arial"/>
              </a:rPr>
              <a:t>Ymarfer: pa fathau eraill o ganlyniadau negyddol y gallwch chi feddwl amdanynt? </a:t>
            </a:r>
          </a:p>
          <a:p>
            <a:endParaRPr lang="cy-GB" sz="18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b="0" dirty="0"/>
              <a:t>Slide relating</a:t>
            </a:r>
            <a:r>
              <a:rPr lang="en-US" sz="1800" b="0" baseline="0" dirty="0"/>
              <a:t> to AC 4.4 &amp; 4.5: </a:t>
            </a:r>
            <a:r>
              <a:rPr lang="en-US" sz="1800" b="0" dirty="0"/>
              <a:t>Slide relating</a:t>
            </a:r>
            <a:r>
              <a:rPr lang="en-US" sz="1800" b="0" baseline="0" dirty="0"/>
              <a:t> to AC 4.4: </a:t>
            </a:r>
            <a:r>
              <a:rPr lang="en-US" sz="1800" b="0" dirty="0"/>
              <a:t>The interrelationship between positive risk taking and responsibilities, voice and control, and social inclusion.</a:t>
            </a:r>
            <a:r>
              <a:rPr lang="en-US" sz="1800" b="0" baseline="0" dirty="0"/>
              <a:t> AC 4.5. </a:t>
            </a:r>
            <a:r>
              <a:rPr lang="en-US" sz="1800" b="0" dirty="0"/>
              <a:t>The importance of risk taking in everyday life for individuals</a:t>
            </a:r>
            <a:endParaRPr lang="en-US" sz="1800"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800" b="1" dirty="0"/>
          </a:p>
          <a:p>
            <a:r>
              <a:rPr lang="en-US" sz="1800" dirty="0"/>
              <a:t>Exercise: what other types of negative outcomes can you think of?</a:t>
            </a:r>
            <a:r>
              <a:rPr lang="en-US" sz="1800" baseline="0" dirty="0"/>
              <a:t> </a:t>
            </a:r>
            <a:endParaRPr lang="en-GB" sz="1800"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34464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4.4 a 4.5: Sleid yn ymwneud ag AC 4.4: Y gydberthynas rhwng cymryd risgiau cadarnhaol a chyfrifoldebau, llais a rheolaeth, a chynhwysiant cymdeithasol. AC 4.5 Pwysigrwydd cymryd risgiau ym mywyd beunyddiol unigolion</a:t>
            </a:r>
          </a:p>
          <a:p>
            <a:pPr marL="0" marR="0" lvl="0" indent="0" algn="l" defTabSz="912813" rtl="0" eaLnBrk="1" fontAlgn="base" latinLnBrk="0" hangingPunct="1">
              <a:lnSpc>
                <a:spcPct val="100000"/>
              </a:lnSpc>
              <a:spcBef>
                <a:spcPct val="30000"/>
              </a:spcBef>
              <a:spcAft>
                <a:spcPct val="0"/>
              </a:spcAft>
              <a:buClrTx/>
              <a:buSzTx/>
              <a:buFontTx/>
              <a:buNone/>
              <a:defRPr/>
            </a:pPr>
            <a:endParaRPr lang="cy-GB" b="0" i="0" u="none" strike="noStrike" cap="none" baseline="0" dirty="0">
              <a:effectLst/>
              <a:uFillTx/>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0" dirty="0"/>
              <a:t>Slide relating</a:t>
            </a:r>
            <a:r>
              <a:rPr lang="en-US" b="0" baseline="0" dirty="0"/>
              <a:t> to AC 4.4 &amp; 4.5: </a:t>
            </a:r>
            <a:r>
              <a:rPr lang="en-US" b="0" dirty="0"/>
              <a:t>Slide relating</a:t>
            </a:r>
            <a:r>
              <a:rPr lang="en-US" b="0" baseline="0" dirty="0"/>
              <a:t> to AC 4.4: </a:t>
            </a:r>
            <a:r>
              <a:rPr lang="en-US" b="0" dirty="0"/>
              <a:t>The interrelationship between positive risk taking and responsibilities, voice and control, and social inclusion.</a:t>
            </a:r>
            <a:r>
              <a:rPr lang="en-US" b="0" baseline="0" dirty="0"/>
              <a:t> AC 4.5</a:t>
            </a:r>
            <a:r>
              <a:rPr lang="en-US" b="0" dirty="0"/>
              <a:t>The importance of risk taking in everyday life for individuals</a:t>
            </a:r>
            <a:endParaRPr lang="en-US" b="0" baseline="0"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b="0" i="0" u="none" strike="noStrike" cap="none" baseline="0" dirty="0">
              <a:effectLst/>
              <a:uFillTx/>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160131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4.4 a 4.5: Sleid yn ymwneud ag AC 4.4: Y gydberthynas rhwng cymryd risgiau cadarnhaol a chyfrifoldebau, llais a rheolaeth, a chynhwysiant cymdeithasol. AC 4.5 Pwysigrwydd cymryd risgiau ym mywyd beunyddiol unigolion</a:t>
            </a:r>
          </a:p>
          <a:p>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0" dirty="0"/>
              <a:t>Slide relating</a:t>
            </a:r>
            <a:r>
              <a:rPr lang="en-US" b="0" baseline="0" dirty="0"/>
              <a:t> to AC 4.4 &amp; 4.5: </a:t>
            </a:r>
            <a:r>
              <a:rPr lang="en-US" b="0" dirty="0"/>
              <a:t>Slide relating</a:t>
            </a:r>
            <a:r>
              <a:rPr lang="en-US" b="0" baseline="0" dirty="0"/>
              <a:t> to AC 4.4: </a:t>
            </a:r>
            <a:r>
              <a:rPr lang="en-US" b="0" dirty="0"/>
              <a:t>The interrelationship between positive risk taking and responsibilities, voice and control, and social inclusion.</a:t>
            </a:r>
            <a:r>
              <a:rPr lang="en-US" b="0" baseline="0" dirty="0"/>
              <a:t> AC 4.5</a:t>
            </a:r>
            <a:r>
              <a:rPr lang="en-US" b="0" dirty="0"/>
              <a:t>The importance of risk taking in everyday life for individuals</a:t>
            </a:r>
            <a:endParaRPr lang="en-US" b="0" baseline="0" dirty="0"/>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85795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4.4 a 4.5: Sleid yn ymwneud ag AC 4.4: Y gydberthynas rhwng cymryd risgiau cadarnhaol a chyfrifoldebau, llais a rheolaeth, a chynhwysiant cymdeithasol. AC 4.5 Pwysigrwydd cymryd risgiau ym mywyd beunyddiol unigolion AC 4.6 Effaith unigolion yn cael eu digalonni neu eu hatal rhag cymryd risgiau </a:t>
            </a:r>
          </a:p>
          <a:p>
            <a:r>
              <a:rPr lang="cy-GB" sz="1800" b="0" i="0" u="none" strike="noStrike" cap="none" baseline="0" dirty="0">
                <a:solidFill>
                  <a:srgbClr val="000000"/>
                </a:solidFill>
                <a:effectLst/>
                <a:uFillTx/>
                <a:latin typeface="Arial"/>
              </a:rPr>
              <a:t>Cyfeiriad: Gofal Cymdeithasol Cymru: </a:t>
            </a:r>
            <a:r>
              <a:rPr lang="cy-GB" sz="1800" b="0" i="1" u="none" strike="noStrike" cap="none" baseline="0" dirty="0">
                <a:solidFill>
                  <a:srgbClr val="000000"/>
                </a:solidFill>
                <a:effectLst/>
                <a:uFillTx/>
                <a:latin typeface="Arial"/>
              </a:rPr>
              <a:t>Risg gadarnhaol a gwneud penderfyniadau ar y cyd</a:t>
            </a:r>
            <a:r>
              <a:rPr lang="cy-GB" sz="1800" b="0" i="0" u="none" strike="noStrike" cap="none" baseline="0" dirty="0">
                <a:solidFill>
                  <a:srgbClr val="000000"/>
                </a:solidFill>
                <a:effectLst/>
                <a:uFillTx/>
                <a:latin typeface="Arial"/>
              </a:rPr>
              <a:t>, Imogen Blood a Shani Wardle. </a:t>
            </a:r>
          </a:p>
          <a:p>
            <a:endParaRPr lang="cy-GB" sz="18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b="0" dirty="0"/>
              <a:t>Slide relating</a:t>
            </a:r>
            <a:r>
              <a:rPr lang="en-US" sz="1800" b="0" baseline="0" dirty="0"/>
              <a:t> to AC 4.4 &amp; 4.5: </a:t>
            </a:r>
            <a:r>
              <a:rPr lang="en-US" sz="1800" b="0" dirty="0"/>
              <a:t>Slide relating</a:t>
            </a:r>
            <a:r>
              <a:rPr lang="en-US" sz="1800" b="0" baseline="0" dirty="0"/>
              <a:t> to AC 4.4: </a:t>
            </a:r>
            <a:r>
              <a:rPr lang="en-US" sz="1800" b="0" dirty="0"/>
              <a:t>The interrelationship between positive risk taking and responsibilities, voice and control, and social inclusion.</a:t>
            </a:r>
            <a:r>
              <a:rPr lang="en-US" sz="1800" b="0" baseline="0" dirty="0"/>
              <a:t> AC 4.5 </a:t>
            </a:r>
            <a:r>
              <a:rPr lang="en-US" sz="1800" b="0" dirty="0"/>
              <a:t>The importance of risk taking in everyday life for individuals. AC 4.6 </a:t>
            </a:r>
            <a:r>
              <a:rPr lang="en-US" sz="1800" dirty="0"/>
              <a:t>The impact of individuals having been discouraged or prevented from taking risks </a:t>
            </a:r>
            <a:endParaRPr lang="en-US" sz="1800" b="0" baseline="0" dirty="0"/>
          </a:p>
          <a:p>
            <a:r>
              <a:rPr lang="en-GB" sz="1800" dirty="0"/>
              <a:t>Reference. Social Care Wales: </a:t>
            </a:r>
            <a:r>
              <a:rPr lang="en-US" sz="1800" i="1" dirty="0"/>
              <a:t>Positive risk and shared decision-making</a:t>
            </a:r>
            <a:r>
              <a:rPr lang="en-US" sz="1800" i="0" dirty="0"/>
              <a:t>,</a:t>
            </a:r>
            <a:r>
              <a:rPr lang="en-US" sz="1800" dirty="0"/>
              <a:t> Imogen Blood and </a:t>
            </a:r>
            <a:r>
              <a:rPr lang="en-US" sz="1800" dirty="0" err="1"/>
              <a:t>Shani</a:t>
            </a:r>
            <a:r>
              <a:rPr lang="en-US" sz="1800" dirty="0"/>
              <a:t> Wardle. </a:t>
            </a:r>
            <a:endParaRPr lang="en-GB" sz="1800"/>
          </a:p>
          <a:p>
            <a:endParaRPr lang="cy-GB" sz="18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424852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4.1: Beth yw ystyr y term 'cydgynhyrchu' a sut mae hyn yn cefnogi ymarfer sy'n canolbwyntio ar yr unigolyn/plentyn a dulliau gweithredu sy'n seiliedig ar hawliau</a:t>
            </a:r>
          </a:p>
          <a:p>
            <a:pPr marL="0" marR="0" lvl="0" indent="0" algn="l" defTabSz="912813" rtl="0" eaLnBrk="1" fontAlgn="base" latinLnBrk="0" hangingPunct="1">
              <a:lnSpc>
                <a:spcPct val="100000"/>
              </a:lnSpc>
              <a:spcBef>
                <a:spcPct val="30000"/>
              </a:spcBef>
              <a:spcAft>
                <a:spcPct val="0"/>
              </a:spcAft>
              <a:buClrTx/>
              <a:buSzTx/>
              <a:buFontTx/>
              <a:buNone/>
              <a:defRPr/>
            </a:pPr>
            <a:endParaRPr lang="cy-GB" b="0" i="0" u="none" strike="noStrike" cap="none" baseline="0" dirty="0">
              <a:effectLst/>
              <a:uFillTx/>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Slide relating to AC 4.1: What is meant by the term ‘co-production’ and how this supports person/child </a:t>
            </a:r>
            <a:r>
              <a:rPr lang="en-US" dirty="0" err="1"/>
              <a:t>centred</a:t>
            </a:r>
            <a:r>
              <a:rPr lang="en-US" dirty="0"/>
              <a:t> practice and rights based approaches</a:t>
            </a:r>
          </a:p>
          <a:p>
            <a:pPr marL="0" marR="0" lvl="0" indent="0" algn="l" defTabSz="912813" rtl="0" eaLnBrk="1" fontAlgn="base" latinLnBrk="0" hangingPunct="1">
              <a:lnSpc>
                <a:spcPct val="100000"/>
              </a:lnSpc>
              <a:spcBef>
                <a:spcPct val="30000"/>
              </a:spcBef>
              <a:spcAft>
                <a:spcPct val="0"/>
              </a:spcAft>
              <a:buClrTx/>
              <a:buSzTx/>
              <a:buFontTx/>
              <a:buNone/>
              <a:defRPr/>
            </a:pPr>
            <a:endParaRPr lang="cy-GB" b="0" i="0" u="none" strike="noStrike" cap="none" baseline="0" dirty="0">
              <a:effectLst/>
              <a:uFillTx/>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286325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4.1: Beth yw ystyr y term 'cydgynhyrchu' a sut mae hyn yn cefnogi ymarfer sy'n canolbwyntio ar yr unigolyn/plentyn a dulliau gweithredu sy'n seiliedig ar hawliau</a:t>
            </a:r>
          </a:p>
          <a:p>
            <a:pPr marL="0" marR="0" lvl="0" indent="0" algn="l" defTabSz="912813" rtl="0" eaLnBrk="1" fontAlgn="base" latinLnBrk="0" hangingPunct="1">
              <a:lnSpc>
                <a:spcPct val="100000"/>
              </a:lnSpc>
              <a:spcBef>
                <a:spcPct val="30000"/>
              </a:spcBef>
              <a:spcAft>
                <a:spcPct val="0"/>
              </a:spcAft>
              <a:buClrTx/>
              <a:buSzTx/>
              <a:buFontTx/>
              <a:buNone/>
              <a:defRPr/>
            </a:pPr>
            <a:r>
              <a:rPr lang="cy-GB" sz="1800" b="1" i="0" u="none" strike="noStrike" cap="none" baseline="0" dirty="0">
                <a:solidFill>
                  <a:srgbClr val="000000"/>
                </a:solidFill>
                <a:effectLst/>
                <a:uFillTx/>
                <a:latin typeface="Arial"/>
              </a:rPr>
              <a:t>Ymarfer: </a:t>
            </a:r>
            <a:r>
              <a:rPr lang="cy-GB" sz="1800" b="0" i="0" u="none" strike="noStrike" cap="none" baseline="0" dirty="0">
                <a:solidFill>
                  <a:srgbClr val="000000"/>
                </a:solidFill>
                <a:effectLst/>
                <a:uFillTx/>
                <a:latin typeface="Arial"/>
              </a:rPr>
              <a:t>cynnig i'r grŵp roi enghreifftiau o </a:t>
            </a:r>
            <a:r>
              <a:rPr lang="cy-GB" sz="1800" b="0" i="0" u="none" strike="noStrike" cap="none" baseline="0" dirty="0" err="1">
                <a:solidFill>
                  <a:srgbClr val="000000"/>
                </a:solidFill>
                <a:effectLst/>
                <a:uFillTx/>
                <a:latin typeface="Arial"/>
              </a:rPr>
              <a:t>gydgynhyrchu</a:t>
            </a:r>
            <a:r>
              <a:rPr lang="cy-GB" sz="1800" b="0" i="0" u="none" strike="noStrike" cap="none" baseline="0" dirty="0">
                <a:solidFill>
                  <a:srgbClr val="000000"/>
                </a:solidFill>
                <a:effectLst/>
                <a:uFillTx/>
                <a:latin typeface="Arial"/>
              </a:rPr>
              <a:t> ar waith. Pa fathau o weithgareddau a chymorth sy'n hyrwyddo 'cydgynhyrchu'. </a:t>
            </a:r>
          </a:p>
          <a:p>
            <a:pPr marL="0" marR="0" lvl="0" indent="0" algn="l" defTabSz="912813" rtl="0" eaLnBrk="1" fontAlgn="base" latinLnBrk="0" hangingPunct="1">
              <a:lnSpc>
                <a:spcPct val="100000"/>
              </a:lnSpc>
              <a:spcBef>
                <a:spcPct val="30000"/>
              </a:spcBef>
              <a:spcAft>
                <a:spcPct val="0"/>
              </a:spcAft>
              <a:buClrTx/>
              <a:buSzTx/>
              <a:buFontTx/>
              <a:buNone/>
              <a:defRPr/>
            </a:pPr>
            <a:endParaRPr lang="cy-GB" sz="18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dirty="0"/>
              <a:t>Slide relating to AC 4.1: What is meant by the term ‘co-production’ and how this supports person/child </a:t>
            </a:r>
            <a:r>
              <a:rPr lang="en-US" sz="1800" dirty="0" err="1"/>
              <a:t>centred</a:t>
            </a:r>
            <a:r>
              <a:rPr lang="en-US" sz="1800" dirty="0"/>
              <a:t> practice and rights based approaches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b="1" baseline="0" dirty="0"/>
              <a:t>Exercise: </a:t>
            </a:r>
            <a:r>
              <a:rPr lang="en-US" sz="1800" b="0" baseline="0" dirty="0"/>
              <a:t>propose to the group to give examples of co-production in action. What types of activities and support promote ‘co-production’. </a:t>
            </a:r>
            <a:endParaRPr lang="en-GB" sz="1800" b="0"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800" b="1"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116711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4.1: Beth yw ystyr y term 'cydgynhyrchu' a sut mae hyn yn cefnogi ymarfer sy'n canolbwyntio ar yr unigolyn/plentyn a dulliau gweithredu sy'n seiliedig ar hawliau</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Slide relating to AC 4.1: What is meant by the term ‘co-production’ and how this supports person/child </a:t>
            </a:r>
            <a:r>
              <a:rPr lang="en-US" dirty="0" err="1"/>
              <a:t>centred</a:t>
            </a:r>
            <a:r>
              <a:rPr lang="en-US" dirty="0"/>
              <a:t> practice and rights based approaches</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201974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4.2: Pam ei bod yn bwysig bod unigolion a gofalwyr yn cael eu cefnogi i:  cael llais a rheolaeth dros eu bywydau  mynegi a chyflawni'r hyn sy'n bwysig iddynt  cymryd rhan mewn ystod werthfawr o weithgareddau ystyrlon sy'n bwysig iddynt  cynnal a datblygu perthnasoedd dwyochrog cadarnhaol  cymryd rhan yn eu cymunedau  byw bywydau llawn a gwerthfawr  rheoli cyfyng-gyngor sy'n codi wrth gydbwyso eu hawliau i fentro â'u diogelwch a'u llesiant </a:t>
            </a:r>
          </a:p>
          <a:p>
            <a:r>
              <a:rPr lang="cy-GB" sz="1800" b="0" i="0" u="none" strike="noStrike" cap="none" baseline="0" dirty="0">
                <a:solidFill>
                  <a:srgbClr val="000000"/>
                </a:solidFill>
                <a:effectLst/>
                <a:uFillTx/>
                <a:latin typeface="Arial"/>
              </a:rPr>
              <a:t>Ar ôl gwylio'r fideo, </a:t>
            </a:r>
            <a:r>
              <a:rPr lang="cy-GB" sz="1200" b="0" i="0" u="none" strike="noStrike" cap="none" baseline="0" dirty="0">
                <a:solidFill>
                  <a:srgbClr val="000000"/>
                </a:solidFill>
                <a:effectLst/>
                <a:uFillTx/>
                <a:latin typeface="Calibri"/>
              </a:rPr>
              <a:t>pam ei bod yn bwysig bod unigolion a gofalwyr yn cael eu cefnogi i:</a:t>
            </a:r>
          </a:p>
          <a:p>
            <a:r>
              <a:rPr lang="cy-GB" sz="1200" b="0" i="0" u="none" strike="noStrike" cap="none" baseline="0" dirty="0">
                <a:solidFill>
                  <a:srgbClr val="000000"/>
                </a:solidFill>
                <a:effectLst/>
                <a:uFillTx/>
                <a:latin typeface="Calibri"/>
              </a:rPr>
              <a:t> cael llais a rheolaeth dros eu bywydau</a:t>
            </a:r>
          </a:p>
          <a:p>
            <a:r>
              <a:rPr lang="cy-GB" sz="1200" b="0" i="0" u="none" strike="noStrike" cap="none" baseline="0" dirty="0">
                <a:solidFill>
                  <a:srgbClr val="000000"/>
                </a:solidFill>
                <a:effectLst/>
                <a:uFillTx/>
                <a:latin typeface="Calibri"/>
              </a:rPr>
              <a:t> mynegi a chyflawni'r hyn sy'n bwysig iddynt</a:t>
            </a:r>
          </a:p>
          <a:p>
            <a:r>
              <a:rPr lang="cy-GB" sz="1200" b="0" i="0" u="none" strike="noStrike" cap="none" baseline="0" dirty="0">
                <a:solidFill>
                  <a:srgbClr val="000000"/>
                </a:solidFill>
                <a:effectLst/>
                <a:uFillTx/>
                <a:latin typeface="Calibri"/>
              </a:rPr>
              <a:t> cymryd rhan mewn ystod werthfawr o weithgareddau ystyrlon sy'n bwysig iddynt.</a:t>
            </a:r>
          </a:p>
          <a:p>
            <a:r>
              <a:rPr lang="cy-GB" sz="1200" b="0" i="0" u="none" strike="noStrike" cap="none" baseline="0" dirty="0">
                <a:solidFill>
                  <a:srgbClr val="000000"/>
                </a:solidFill>
                <a:effectLst/>
                <a:uFillTx/>
                <a:latin typeface="Calibri"/>
              </a:rPr>
              <a:t> cynnal a datblygu perthnasoedd dwyochrog cadarnhaol</a:t>
            </a:r>
          </a:p>
          <a:p>
            <a:r>
              <a:rPr lang="cy-GB" sz="1200" b="0" i="0" u="none" strike="noStrike" cap="none" baseline="0" dirty="0">
                <a:solidFill>
                  <a:srgbClr val="000000"/>
                </a:solidFill>
                <a:effectLst/>
                <a:uFillTx/>
                <a:latin typeface="Calibri"/>
              </a:rPr>
              <a:t> cymryd rhan yn eu cymunedau</a:t>
            </a:r>
          </a:p>
          <a:p>
            <a:r>
              <a:rPr lang="cy-GB" sz="1200" b="0" i="0" u="none" strike="noStrike" cap="none" baseline="0" dirty="0">
                <a:solidFill>
                  <a:srgbClr val="000000"/>
                </a:solidFill>
                <a:effectLst/>
                <a:uFillTx/>
                <a:latin typeface="Calibri"/>
              </a:rPr>
              <a:t> byw bywydau llawn a gwerthfawr</a:t>
            </a:r>
          </a:p>
          <a:p>
            <a:r>
              <a:rPr lang="cy-GB" sz="1200" b="0" i="0" u="none" strike="noStrike" cap="none" baseline="0" dirty="0">
                <a:solidFill>
                  <a:srgbClr val="000000"/>
                </a:solidFill>
                <a:effectLst/>
                <a:uFillTx/>
                <a:latin typeface="Calibri"/>
              </a:rPr>
              <a:t> rheoli cyfyng-gyngor sy'n codi wrth gydbwyso eu hawliau i gymryd risgiau â'u</a:t>
            </a:r>
          </a:p>
          <a:p>
            <a:r>
              <a:rPr lang="cy-GB" sz="1200" b="0" i="0" u="none" strike="noStrike" cap="none" baseline="0" dirty="0">
                <a:solidFill>
                  <a:srgbClr val="000000"/>
                </a:solidFill>
                <a:effectLst/>
                <a:uFillTx/>
                <a:latin typeface="Calibri"/>
              </a:rPr>
              <a:t>diogelwch a'u llesiant</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Slide</a:t>
            </a:r>
            <a:r>
              <a:rPr lang="en-GB" b="0" baseline="0" dirty="0"/>
              <a:t> relating to </a:t>
            </a:r>
            <a:r>
              <a:rPr lang="en-GB" b="0" dirty="0"/>
              <a:t>AC</a:t>
            </a:r>
            <a:r>
              <a:rPr lang="en-GB" b="0" baseline="0" dirty="0"/>
              <a:t> 4.2: </a:t>
            </a:r>
            <a:r>
              <a:rPr lang="en-US" dirty="0"/>
              <a:t>Why it is important that individuals and </a:t>
            </a:r>
            <a:r>
              <a:rPr lang="en-US" dirty="0" err="1"/>
              <a:t>carers</a:t>
            </a:r>
            <a:r>
              <a:rPr lang="en-US" dirty="0"/>
              <a:t> are supported to:  have voice and control over their lives  express and achieve what is important to them  participate in a valued range of meaningful activities that are important to them  maintain and develop positive reciprocal relationships  participate in their communities  lead full and valued lives  manage dilemmas that arise when balancing their rights to take risks with their safety and well-being </a:t>
            </a:r>
            <a:endParaRPr lang="en-GB" b="0" baseline="0" dirty="0"/>
          </a:p>
          <a:p>
            <a:r>
              <a:rPr lang="en-US" dirty="0"/>
              <a:t>After watching the video, </a:t>
            </a:r>
            <a:r>
              <a:rPr lang="en-US" sz="1200" b="0" i="0" u="none" strike="noStrike" kern="1200" baseline="0" dirty="0">
                <a:solidFill>
                  <a:schemeClr val="tx1"/>
                </a:solidFill>
                <a:latin typeface="+mn-lt"/>
                <a:ea typeface="+mn-ea"/>
                <a:cs typeface="+mn-cs"/>
              </a:rPr>
              <a:t>why is it important that individuals and </a:t>
            </a:r>
            <a:r>
              <a:rPr lang="en-US" sz="1200" b="0" i="0" u="none" strike="noStrike" kern="1200" baseline="0" dirty="0" err="1">
                <a:solidFill>
                  <a:schemeClr val="tx1"/>
                </a:solidFill>
                <a:latin typeface="+mn-lt"/>
                <a:ea typeface="+mn-ea"/>
                <a:cs typeface="+mn-cs"/>
              </a:rPr>
              <a:t>carers</a:t>
            </a:r>
            <a:r>
              <a:rPr lang="en-US" sz="1200" b="0" i="0" u="none" strike="noStrike" kern="1200" baseline="0" dirty="0">
                <a:solidFill>
                  <a:schemeClr val="tx1"/>
                </a:solidFill>
                <a:latin typeface="+mn-lt"/>
                <a:ea typeface="+mn-ea"/>
                <a:cs typeface="+mn-cs"/>
              </a:rPr>
              <a:t> are supported to:</a:t>
            </a:r>
          </a:p>
          <a:p>
            <a:r>
              <a:rPr lang="en-US" sz="1200" b="0" i="0" u="none" strike="noStrike" kern="1200" baseline="0" dirty="0">
                <a:solidFill>
                  <a:schemeClr val="tx1"/>
                </a:solidFill>
                <a:latin typeface="+mn-lt"/>
                <a:ea typeface="+mn-ea"/>
                <a:cs typeface="+mn-cs"/>
              </a:rPr>
              <a:t> have voice and control over their lives</a:t>
            </a:r>
          </a:p>
          <a:p>
            <a:r>
              <a:rPr lang="en-US" sz="1200" b="0" i="0" u="none" strike="noStrike" kern="1200" baseline="0" dirty="0">
                <a:solidFill>
                  <a:schemeClr val="tx1"/>
                </a:solidFill>
                <a:latin typeface="+mn-lt"/>
                <a:ea typeface="+mn-ea"/>
                <a:cs typeface="+mn-cs"/>
              </a:rPr>
              <a:t> express and achieve what is important to them</a:t>
            </a:r>
          </a:p>
          <a:p>
            <a:r>
              <a:rPr lang="en-US" sz="1200" b="0" i="0" u="none" strike="noStrike" kern="1200" baseline="0" dirty="0">
                <a:solidFill>
                  <a:schemeClr val="tx1"/>
                </a:solidFill>
                <a:latin typeface="+mn-lt"/>
                <a:ea typeface="+mn-ea"/>
                <a:cs typeface="+mn-cs"/>
              </a:rPr>
              <a:t> participate in a valued range of meaningful activities that are important to</a:t>
            </a:r>
          </a:p>
          <a:p>
            <a:r>
              <a:rPr lang="en-GB" sz="1200" b="0" i="0" u="none" strike="noStrike" kern="1200" baseline="0" dirty="0">
                <a:solidFill>
                  <a:schemeClr val="tx1"/>
                </a:solidFill>
                <a:latin typeface="+mn-lt"/>
                <a:ea typeface="+mn-ea"/>
                <a:cs typeface="+mn-cs"/>
              </a:rPr>
              <a:t>them</a:t>
            </a:r>
          </a:p>
          <a:p>
            <a:r>
              <a:rPr lang="en-US" sz="1200" b="0" i="0" u="none" strike="noStrike" kern="1200" baseline="0" dirty="0">
                <a:solidFill>
                  <a:schemeClr val="tx1"/>
                </a:solidFill>
                <a:latin typeface="+mn-lt"/>
                <a:ea typeface="+mn-ea"/>
                <a:cs typeface="+mn-cs"/>
              </a:rPr>
              <a:t> maintain and develop positive reciprocal relationships</a:t>
            </a:r>
          </a:p>
          <a:p>
            <a:r>
              <a:rPr lang="en-GB" sz="1200" b="0" i="0" u="none" strike="noStrike" kern="1200" baseline="0" dirty="0">
                <a:solidFill>
                  <a:schemeClr val="tx1"/>
                </a:solidFill>
                <a:latin typeface="+mn-lt"/>
                <a:ea typeface="+mn-ea"/>
                <a:cs typeface="+mn-cs"/>
              </a:rPr>
              <a:t> participate in their communities</a:t>
            </a:r>
          </a:p>
          <a:p>
            <a:r>
              <a:rPr lang="en-US" sz="1200" b="0" i="0" u="none" strike="noStrike" kern="1200" baseline="0" dirty="0">
                <a:solidFill>
                  <a:schemeClr val="tx1"/>
                </a:solidFill>
                <a:latin typeface="+mn-lt"/>
                <a:ea typeface="+mn-ea"/>
                <a:cs typeface="+mn-cs"/>
              </a:rPr>
              <a:t> lead full and valued lives</a:t>
            </a:r>
          </a:p>
          <a:p>
            <a:r>
              <a:rPr lang="en-US" sz="1200" b="0" i="0" u="none" strike="noStrike" kern="1200" baseline="0" dirty="0">
                <a:solidFill>
                  <a:schemeClr val="tx1"/>
                </a:solidFill>
                <a:latin typeface="+mn-lt"/>
                <a:ea typeface="+mn-ea"/>
                <a:cs typeface="+mn-cs"/>
              </a:rPr>
              <a:t> manage dilemmas that arise when balancing their rights to take risks with</a:t>
            </a:r>
          </a:p>
          <a:p>
            <a:r>
              <a:rPr lang="en-GB" sz="1200" b="0" i="0" u="none" strike="noStrike" kern="1200" baseline="0" dirty="0">
                <a:solidFill>
                  <a:schemeClr val="tx1"/>
                </a:solidFill>
                <a:latin typeface="+mn-lt"/>
                <a:ea typeface="+mn-ea"/>
                <a:cs typeface="+mn-cs"/>
              </a:rPr>
              <a:t>their safety and well-being</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246595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4.3: Beth a olygir wrth 'cydsyniad'; amgylchiadau pan fydd yn rhaid cyflawni hyn ac amgylchiadau pan ellir ei ddiystyru </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Slide</a:t>
            </a:r>
            <a:r>
              <a:rPr lang="en-GB" b="0" baseline="0" dirty="0"/>
              <a:t> relating to </a:t>
            </a:r>
            <a:r>
              <a:rPr lang="en-GB" b="0" dirty="0"/>
              <a:t>AC</a:t>
            </a:r>
            <a:r>
              <a:rPr lang="en-GB" b="0" baseline="0" dirty="0"/>
              <a:t> 4.3: </a:t>
            </a:r>
            <a:r>
              <a:rPr lang="en-US" dirty="0"/>
              <a:t>What is meant by ‘consent’; circumstances when this must be attained and circumstances when it can be over-ridden </a:t>
            </a:r>
            <a:endParaRPr lang="en-GB" b="0"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316161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4.3: Beth a olygir wrth 'cydsyniad'; amgylchiadau pan fydd yn rhaid cyflawni hyn ac amgylchiadau pan ellir ei ddiystyru </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Slide</a:t>
            </a:r>
            <a:r>
              <a:rPr lang="en-GB" b="0" baseline="0" dirty="0"/>
              <a:t> relating to </a:t>
            </a:r>
            <a:r>
              <a:rPr lang="en-GB" b="0" dirty="0"/>
              <a:t>AC</a:t>
            </a:r>
            <a:r>
              <a:rPr lang="en-GB" b="0" baseline="0" dirty="0"/>
              <a:t> 4.3: </a:t>
            </a:r>
            <a:r>
              <a:rPr lang="en-US" dirty="0"/>
              <a:t>What is meant by ‘consent’; circumstances when this must be attained and circumstances when it can be over-ridden </a:t>
            </a:r>
            <a:endParaRPr lang="en-GB" b="0"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322447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4.3: Beth a olygir wrth 'cydsyniad'; amgylchiadau pan fydd yn rhaid cyflawni hyn ac amgylchiadau pan ellir ei ddiystyru </a:t>
            </a:r>
          </a:p>
          <a:p>
            <a:pPr marL="0" marR="0" lvl="0" indent="0" algn="l" defTabSz="912813" rtl="0" eaLnBrk="1" fontAlgn="base" latinLnBrk="0" hangingPunct="1">
              <a:lnSpc>
                <a:spcPct val="100000"/>
              </a:lnSpc>
              <a:spcBef>
                <a:spcPct val="30000"/>
              </a:spcBef>
              <a:spcAft>
                <a:spcPct val="0"/>
              </a:spcAft>
              <a:buClrTx/>
              <a:buSzTx/>
              <a:buFontTx/>
              <a:buNone/>
              <a:defRPr/>
            </a:pPr>
            <a:r>
              <a:rPr lang="cy-GB" sz="1800" b="1" i="0" u="none" strike="noStrike" cap="none" baseline="0" dirty="0">
                <a:solidFill>
                  <a:srgbClr val="000000"/>
                </a:solidFill>
                <a:effectLst/>
                <a:uFillTx/>
                <a:latin typeface="Arial"/>
              </a:rPr>
              <a:t>Gwirfoddol: </a:t>
            </a:r>
            <a:r>
              <a:rPr lang="cy-GB" sz="1800" b="0" i="0" u="none" strike="noStrike" cap="none" baseline="0" dirty="0">
                <a:solidFill>
                  <a:srgbClr val="000000"/>
                </a:solidFill>
                <a:effectLst/>
                <a:uFillTx/>
                <a:latin typeface="Arial"/>
              </a:rPr>
              <a:t>rhaid i'r penderfyniad naill ai i gydsynio neu i beidio â chydsynio i driniaeth gael ei wneud gan y person, ac ni ddylai gael ei ddylanwadu gan bwysau gan staff meddygol, ffrindiau neu deulu.</a:t>
            </a:r>
          </a:p>
          <a:p>
            <a:pPr marL="0" marR="0" lvl="0" indent="0" algn="l" defTabSz="912813" rtl="0" eaLnBrk="1" fontAlgn="base" latinLnBrk="0" hangingPunct="1">
              <a:lnSpc>
                <a:spcPct val="100000"/>
              </a:lnSpc>
              <a:spcBef>
                <a:spcPct val="30000"/>
              </a:spcBef>
              <a:spcAft>
                <a:spcPct val="0"/>
              </a:spcAft>
              <a:buClrTx/>
              <a:buSzTx/>
              <a:buFontTx/>
              <a:buNone/>
              <a:defRPr/>
            </a:pPr>
            <a:r>
              <a:rPr lang="cy-GB" sz="1800" b="1" i="0" u="none" strike="noStrike" cap="none" baseline="0" dirty="0">
                <a:solidFill>
                  <a:srgbClr val="000000"/>
                </a:solidFill>
                <a:effectLst/>
                <a:uFillTx/>
                <a:latin typeface="Arial"/>
              </a:rPr>
              <a:t>Gwybodus: </a:t>
            </a:r>
            <a:r>
              <a:rPr lang="cy-GB" sz="1200" b="0" i="0" u="none" strike="noStrike" cap="none" baseline="0" dirty="0">
                <a:solidFill>
                  <a:srgbClr val="000000"/>
                </a:solidFill>
                <a:effectLst/>
                <a:uFillTx/>
                <a:latin typeface="Calibri"/>
              </a:rPr>
              <a:t>rhaid rhoi'r holl wybodaeth i'r person am yr hyn y mae'r driniaeth yn ei olygu, gan gynnwys y manteision a'r risgiau, a oes triniaethau amgen rhesymol, a beth fydd yn digwydd os na fydd y driniaeth yn mynd rhagddi.</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Calibri"/>
              </a:rPr>
              <a:t>Galluedd: </a:t>
            </a:r>
            <a:r>
              <a:rPr lang="cy-GB" sz="1200" b="0" i="0" u="none" strike="noStrike" cap="none" baseline="0" dirty="0">
                <a:solidFill>
                  <a:srgbClr val="000000"/>
                </a:solidFill>
                <a:effectLst/>
                <a:uFillTx/>
                <a:latin typeface="Calibri"/>
              </a:rPr>
              <a:t>rhaid i’r person allu rhoi cydsyniad, sy’n golygu ei fod yn deall y wybodaeth a roddir iddo ac yn gallu ei defnyddio i wneud penderfyniad gwybodus.</a:t>
            </a:r>
          </a:p>
          <a:p>
            <a:pPr marL="0" marR="0" lvl="0" indent="0" algn="l" defTabSz="912813" rtl="0" eaLnBrk="1" fontAlgn="base" latinLnBrk="0" hangingPunct="1">
              <a:lnSpc>
                <a:spcPct val="100000"/>
              </a:lnSpc>
              <a:spcBef>
                <a:spcPct val="30000"/>
              </a:spcBef>
              <a:spcAft>
                <a:spcPct val="0"/>
              </a:spcAft>
              <a:buClrTx/>
              <a:buSzTx/>
              <a:buFontTx/>
              <a:buNone/>
              <a:defRPr/>
            </a:pPr>
            <a:endParaRPr lang="en-US" sz="1200" b="0" i="0" kern="1200" dirty="0">
              <a:solidFill>
                <a:schemeClr val="tx1"/>
              </a:solidFill>
              <a:effectLst/>
              <a:latin typeface="+mn-lt"/>
              <a:ea typeface="+mn-ea"/>
              <a:cs typeface="+mn-cs"/>
            </a:endParaRPr>
          </a:p>
          <a:p>
            <a:r>
              <a:rPr lang="cy-GB" sz="1200" b="1" i="0" u="none" strike="noStrike" cap="none" baseline="0" dirty="0">
                <a:solidFill>
                  <a:srgbClr val="000000"/>
                </a:solidFill>
                <a:effectLst/>
                <a:uFillTx/>
                <a:latin typeface="Calibri"/>
              </a:rPr>
              <a:t>Cydsyniad gan blant a phobl ifanc  </a:t>
            </a:r>
          </a:p>
          <a:p>
            <a:r>
              <a:rPr lang="cy-GB" sz="1200" b="0" i="0" u="none" strike="noStrike" cap="none" baseline="0" dirty="0">
                <a:solidFill>
                  <a:srgbClr val="000000"/>
                </a:solidFill>
                <a:effectLst/>
                <a:uFillTx/>
                <a:latin typeface="Calibri"/>
              </a:rPr>
              <a:t>Os ydynt yn gallu, mae cydsyniad yn cael ei roi fel arfer gan y cleifion eu hunain.</a:t>
            </a:r>
          </a:p>
          <a:p>
            <a:r>
              <a:rPr lang="cy-GB" sz="1200" b="0" i="0" u="none" strike="noStrike" cap="none" baseline="0" dirty="0">
                <a:solidFill>
                  <a:srgbClr val="000000"/>
                </a:solidFill>
                <a:effectLst/>
                <a:uFillTx/>
                <a:latin typeface="Calibri"/>
              </a:rPr>
              <a:t>Ond efallai y bydd angen i rywun â chyfrifoldeb rhiant roi cydsyniad i blentyn hyd at 16 oed gael triniaeth.</a:t>
            </a:r>
          </a:p>
          <a:p>
            <a:pPr marL="0" marR="0" lvl="0" indent="0" algn="l" defTabSz="912813" rtl="0" eaLnBrk="1" fontAlgn="base" latinLnBrk="0" hangingPunct="1">
              <a:lnSpc>
                <a:spcPct val="100000"/>
              </a:lnSpc>
              <a:spcBef>
                <a:spcPct val="30000"/>
              </a:spcBef>
              <a:spcAft>
                <a:spcPct val="0"/>
              </a:spcAft>
              <a:buClrTx/>
              <a:buSzTx/>
              <a:buFontTx/>
              <a:buNone/>
              <a:defRPr/>
            </a:pPr>
            <a:endParaRPr lang="en-US" sz="1200" b="1" i="0"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Slide</a:t>
            </a:r>
            <a:r>
              <a:rPr lang="en-GB" b="0" baseline="0" dirty="0"/>
              <a:t> relating to </a:t>
            </a:r>
            <a:r>
              <a:rPr lang="en-GB" b="0" dirty="0"/>
              <a:t>AC</a:t>
            </a:r>
            <a:r>
              <a:rPr lang="en-GB" b="0" baseline="0" dirty="0"/>
              <a:t> 4.3: </a:t>
            </a:r>
            <a:r>
              <a:rPr lang="en-US" dirty="0"/>
              <a:t>What is meant by ‘consent’; circumstances when this must be attained and circumstances when it can be over-ridden </a:t>
            </a:r>
            <a:endParaRPr lang="en-GB" b="0" baseline="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Voluntary:</a:t>
            </a:r>
            <a:r>
              <a:rPr lang="en-US" b="1" baseline="0" dirty="0"/>
              <a:t> </a:t>
            </a:r>
            <a:r>
              <a:rPr lang="en-US" dirty="0"/>
              <a:t> the decision to either consent or not to consent to treatment must be made by the person, and must not be influenced by pressure from medical staff, friends or family.</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Informed: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person must be given all of the information about what the treatment involves, including the benefits and risks, whether there are reasonable alternative treatments, and what will happen if treatment does not go ahead.</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Capacity: </a:t>
            </a:r>
            <a:r>
              <a:rPr lang="en-US" sz="1200" b="0" i="0" kern="1200" dirty="0">
                <a:solidFill>
                  <a:schemeClr val="tx1"/>
                </a:solidFill>
                <a:effectLst/>
                <a:latin typeface="+mn-lt"/>
                <a:ea typeface="+mn-ea"/>
                <a:cs typeface="+mn-cs"/>
              </a:rPr>
              <a:t>the person must be capable of giving consent, which means they understand the information given to them and can use it to make an informed decision.</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Consent from children and young people</a:t>
            </a:r>
          </a:p>
          <a:p>
            <a:r>
              <a:rPr lang="en-US" sz="1200" b="0" i="0" kern="1200" dirty="0">
                <a:solidFill>
                  <a:schemeClr val="tx1"/>
                </a:solidFill>
                <a:effectLst/>
                <a:latin typeface="+mn-lt"/>
                <a:ea typeface="+mn-ea"/>
                <a:cs typeface="+mn-cs"/>
              </a:rPr>
              <a:t>If they're able to, consent is usually given by patients themselves.</a:t>
            </a:r>
          </a:p>
          <a:p>
            <a:r>
              <a:rPr lang="en-US" sz="1200" b="0" i="0" kern="1200" dirty="0">
                <a:solidFill>
                  <a:schemeClr val="tx1"/>
                </a:solidFill>
                <a:effectLst/>
                <a:latin typeface="+mn-lt"/>
                <a:ea typeface="+mn-ea"/>
                <a:cs typeface="+mn-cs"/>
              </a:rPr>
              <a:t>But someone with parental responsibility may need to give consent for a child up to the age of 16 to have treatment.</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b="1" i="0" kern="1200" dirty="0">
              <a:solidFill>
                <a:schemeClr val="tx1"/>
              </a:solidFill>
              <a:effectLst/>
              <a:latin typeface="+mn-lt"/>
              <a:ea typeface="+mn-ea"/>
              <a:cs typeface="+mn-cs"/>
            </a:endParaRPr>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114901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4.3: Beth a olygir wrth 'cydsyniad'; amgylchiadau pan fydd yn rhaid cyflawni hyn ac amgylchiadau pan ellir ei ddiystyru </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b="0" dirty="0"/>
              <a:t>Slide</a:t>
            </a:r>
            <a:r>
              <a:rPr lang="en-GB" b="0" baseline="0" dirty="0"/>
              <a:t> relating to </a:t>
            </a:r>
            <a:r>
              <a:rPr lang="en-GB" b="0" dirty="0"/>
              <a:t>AC</a:t>
            </a:r>
            <a:r>
              <a:rPr lang="en-GB" b="0" baseline="0" dirty="0"/>
              <a:t> 4.3: </a:t>
            </a:r>
            <a:r>
              <a:rPr lang="en-US" dirty="0"/>
              <a:t>What is meant by ‘consent’; circumstances when this must be attained and circumstances when it can be over-ridden </a:t>
            </a:r>
            <a:endParaRPr lang="en-GB" b="0"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254844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FF539A-FA4B-4136-A660-4FB5F7908645}"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420936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F539A-FA4B-4136-A660-4FB5F7908645}"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366662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F539A-FA4B-4136-A660-4FB5F7908645}"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137179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6483352" y="1935164"/>
            <a:ext cx="4921249"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838200" y="1935164"/>
            <a:ext cx="4908551"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243497"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54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838200" y="1649413"/>
            <a:ext cx="4908551"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6483351" y="1649413"/>
            <a:ext cx="4920660"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243498"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4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57914"/>
            <a:ext cx="249131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234" y="850901"/>
            <a:ext cx="9734551"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1009651" y="24765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sz="1800"/>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1" y="5986464"/>
            <a:ext cx="229023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929217" y="2054226"/>
            <a:ext cx="501226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1109133" y="4002088"/>
            <a:ext cx="4226984"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09133" y="1754188"/>
            <a:ext cx="4226984"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79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034" y="850901"/>
            <a:ext cx="9734551"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1" y="277814"/>
            <a:ext cx="440478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38200" y="2763683"/>
            <a:ext cx="5020293"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838200" y="1492764"/>
            <a:ext cx="5020293"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838201" y="3879726"/>
            <a:ext cx="5012377"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837982" y="5150646"/>
            <a:ext cx="5012596"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023237" y="5952931"/>
            <a:ext cx="2176067"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1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F539A-FA4B-4136-A660-4FB5F7908645}"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351320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F539A-FA4B-4136-A660-4FB5F7908645}"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35090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FF539A-FA4B-4136-A660-4FB5F7908645}"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24237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FF539A-FA4B-4136-A660-4FB5F7908645}"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134358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FF539A-FA4B-4136-A660-4FB5F7908645}" type="datetimeFigureOut">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197194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F539A-FA4B-4136-A660-4FB5F7908645}" type="datetimeFigureOut">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139305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FF539A-FA4B-4136-A660-4FB5F7908645}"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396113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FF539A-FA4B-4136-A660-4FB5F7908645}"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B417E-DDC7-4958-93C9-956A868BC03F}" type="slidenum">
              <a:rPr lang="en-GB" smtClean="0"/>
              <a:t>‹#›</a:t>
            </a:fld>
            <a:endParaRPr lang="en-GB"/>
          </a:p>
        </p:txBody>
      </p:sp>
    </p:spTree>
    <p:extLst>
      <p:ext uri="{BB962C8B-B14F-4D97-AF65-F5344CB8AC3E}">
        <p14:creationId xmlns:p14="http://schemas.microsoft.com/office/powerpoint/2010/main" val="210547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F539A-FA4B-4136-A660-4FB5F7908645}" type="datetimeFigureOut">
              <a:rPr lang="en-GB" smtClean="0"/>
              <a:t>10/01/2024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B417E-DDC7-4958-93C9-956A868BC03F}" type="slidenum">
              <a:rPr lang="en-GB" smtClean="0"/>
              <a:t>‹#›</a:t>
            </a:fld>
            <a:endParaRPr lang="en-GB"/>
          </a:p>
        </p:txBody>
      </p:sp>
    </p:spTree>
    <p:extLst>
      <p:ext uri="{BB962C8B-B14F-4D97-AF65-F5344CB8AC3E}">
        <p14:creationId xmlns:p14="http://schemas.microsoft.com/office/powerpoint/2010/main" val="203440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3.xml"/><Relationship Id="rId7"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4.xml"/><Relationship Id="rId7"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slideLayout" Target="../slideLayouts/slideLayout1.xml"/><Relationship Id="rId16" Type="http://schemas.openxmlformats.org/officeDocument/2006/relationships/image" Target="../media/image20.png"/><Relationship Id="rId1" Type="http://schemas.openxmlformats.org/officeDocument/2006/relationships/tags" Target="../tags/tag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2152650" y="2763683"/>
            <a:ext cx="3765220" cy="1116043"/>
          </a:xfrm>
        </p:spPr>
        <p:txBody>
          <a:bodyPr>
            <a:normAutofit/>
          </a:bodyPr>
          <a:lstStyle/>
          <a:p>
            <a:r>
              <a:rPr lang="cy-GB" sz="1700" dirty="0">
                <a:latin typeface="Arial"/>
              </a:rPr>
              <a:t>Deall damcaniaethau a modelau a'u perthynas ag ymarfer sy'n canolbwyntio ar yr unigolyn/plentyn a dulliau sy'n seiliedig ar hawliau</a:t>
            </a:r>
            <a:endParaRPr lang="en-US"/>
          </a:p>
          <a:p>
            <a:endParaRPr lang="en-GB" dirty="0"/>
          </a:p>
        </p:txBody>
      </p:sp>
      <p:sp>
        <p:nvSpPr>
          <p:cNvPr id="12" name="Title 11"/>
          <p:cNvSpPr>
            <a:spLocks noGrp="1"/>
          </p:cNvSpPr>
          <p:nvPr>
            <p:ph type="title"/>
          </p:nvPr>
        </p:nvSpPr>
        <p:spPr>
          <a:xfrm>
            <a:off x="2152651" y="1492764"/>
            <a:ext cx="4312109" cy="1024286"/>
          </a:xfrm>
        </p:spPr>
        <p:txBody>
          <a:bodyPr>
            <a:normAutofit fontScale="90000"/>
          </a:bodyPr>
          <a:lstStyle/>
          <a:p>
            <a:r>
              <a:rPr lang="cy-GB" b="1" dirty="0">
                <a:latin typeface="Arial"/>
              </a:rPr>
              <a:t>Ymarferydd Gwasanaethau Cymdeithasol</a:t>
            </a:r>
            <a:endParaRPr lang="cy-GB" b="1" dirty="0">
              <a:latin typeface="Arial"/>
              <a:cs typeface="Arial"/>
            </a:endParaRPr>
          </a:p>
        </p:txBody>
      </p:sp>
      <p:sp>
        <p:nvSpPr>
          <p:cNvPr id="20484" name="Text Placeholder 4"/>
          <p:cNvSpPr>
            <a:spLocks noGrp="1"/>
          </p:cNvSpPr>
          <p:nvPr>
            <p:ph type="body" sz="quarter" idx="13"/>
          </p:nvPr>
        </p:nvSpPr>
        <p:spPr>
          <a:xfrm>
            <a:off x="2152650" y="3879726"/>
            <a:ext cx="3890536" cy="1024286"/>
          </a:xfrm>
        </p:spPr>
        <p:txBody>
          <a:bodyPr/>
          <a:lstStyle/>
          <a:p>
            <a:r>
              <a:rPr lang="en-GB" altLang="x-none" dirty="0"/>
              <a:t>Social Services Practitioner</a:t>
            </a:r>
            <a:endParaRPr lang="x-none" altLang="x-none" dirty="0"/>
          </a:p>
        </p:txBody>
      </p:sp>
      <p:sp>
        <p:nvSpPr>
          <p:cNvPr id="14" name="Text Placeholder 13"/>
          <p:cNvSpPr>
            <a:spLocks noGrp="1"/>
          </p:cNvSpPr>
          <p:nvPr>
            <p:ph type="body" sz="quarter" idx="14"/>
          </p:nvPr>
        </p:nvSpPr>
        <p:spPr>
          <a:xfrm>
            <a:off x="2152650" y="4904013"/>
            <a:ext cx="4194074" cy="1526285"/>
          </a:xfrm>
        </p:spPr>
        <p:txBody>
          <a:bodyPr>
            <a:normAutofit/>
          </a:bodyPr>
          <a:lstStyle/>
          <a:p>
            <a:endParaRPr lang="en-GB" dirty="0">
              <a:cs typeface="Arial"/>
            </a:endParaRPr>
          </a:p>
          <a:p>
            <a:r>
              <a:rPr lang="en-US" dirty="0"/>
              <a:t>Understand theories and models and their relationship to person/child centred practice and rights based approaches</a:t>
            </a:r>
            <a:endParaRPr lang="x-none" altLang="x-none" dirty="0"/>
          </a:p>
          <a:p>
            <a:endParaRPr lang="en-GB" dirty="0"/>
          </a:p>
        </p:txBody>
      </p:sp>
    </p:spTree>
    <p:custDataLst>
      <p:tags r:id="rId1"/>
    </p:custDataLst>
    <p:extLst>
      <p:ext uri="{BB962C8B-B14F-4D97-AF65-F5344CB8AC3E}">
        <p14:creationId xmlns:p14="http://schemas.microsoft.com/office/powerpoint/2010/main" val="3101674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295" y="217753"/>
            <a:ext cx="3681080" cy="515642"/>
          </a:xfrm>
        </p:spPr>
        <p:txBody>
          <a:bodyPr vert="horz" wrap="square" lIns="91440" tIns="45720" rIns="91440" bIns="45720" numCol="1" rtlCol="0" anchor="t" anchorCtr="0" compatLnSpc="1">
            <a:prstTxWarp prst="textNoShape">
              <a:avLst/>
            </a:prstTxWarp>
            <a:noAutofit/>
          </a:bodyPr>
          <a:lstStyle/>
          <a:p>
            <a:r>
              <a:rPr lang="cy-GB" sz="2400" b="1" dirty="0">
                <a:latin typeface="Calibri"/>
                <a:cs typeface="Calibri"/>
              </a:rPr>
              <a:t>Cydsyniad dilys</a:t>
            </a:r>
            <a:br>
              <a:rPr lang="cy-GB" sz="2400" b="1" dirty="0">
                <a:latin typeface="Arial"/>
              </a:rPr>
            </a:br>
            <a:endParaRPr lang="en-GB" dirty="0"/>
          </a:p>
        </p:txBody>
      </p:sp>
      <p:sp>
        <p:nvSpPr>
          <p:cNvPr id="3" name="Text Placeholder 2"/>
          <p:cNvSpPr>
            <a:spLocks noGrp="1"/>
          </p:cNvSpPr>
          <p:nvPr>
            <p:ph type="body" sz="quarter" idx="10"/>
          </p:nvPr>
        </p:nvSpPr>
        <p:spPr>
          <a:xfrm>
            <a:off x="6386513" y="163642"/>
            <a:ext cx="3690937" cy="402970"/>
          </a:xfrm>
        </p:spPr>
        <p:txBody>
          <a:bodyPr>
            <a:normAutofit lnSpcReduction="10000"/>
          </a:bodyPr>
          <a:lstStyle/>
          <a:p>
            <a:r>
              <a:rPr lang="en-US" sz="2400" b="1" dirty="0"/>
              <a:t>Consent to be valid</a:t>
            </a:r>
            <a:endParaRPr lang="en-GB" sz="2400" b="1">
              <a:cs typeface="Arial"/>
            </a:endParaRPr>
          </a:p>
        </p:txBody>
      </p:sp>
      <p:sp>
        <p:nvSpPr>
          <p:cNvPr id="4" name="Text Placeholder 3"/>
          <p:cNvSpPr>
            <a:spLocks noGrp="1"/>
          </p:cNvSpPr>
          <p:nvPr>
            <p:ph type="body" sz="quarter" idx="11"/>
          </p:nvPr>
        </p:nvSpPr>
        <p:spPr>
          <a:xfrm>
            <a:off x="6386514" y="731521"/>
            <a:ext cx="4171759" cy="5193791"/>
          </a:xfrm>
        </p:spPr>
        <p:txBody>
          <a:bodyPr/>
          <a:lstStyle/>
          <a:p>
            <a:pPr marL="285750" indent="-285750">
              <a:buFont typeface="Arial" panose="020B0604020202020204" pitchFamily="34" charset="0"/>
              <a:buChar char="•"/>
            </a:pPr>
            <a:r>
              <a:rPr lang="en-US" dirty="0"/>
              <a:t>For consent to be valid, it must be voluntary and informed, and the person consenting must have the capacity to make the decision.</a:t>
            </a:r>
          </a:p>
          <a:p>
            <a:pPr marL="285750" indent="-285750">
              <a:buFont typeface="Arial" panose="020B0604020202020204" pitchFamily="34" charset="0"/>
              <a:buChar char="•"/>
            </a:pPr>
            <a:r>
              <a:rPr lang="en-US" dirty="0"/>
              <a:t>If a person does not have the capacity to make a decision about their treatment and they have not appointed a lasting power of attorney (LPA), the healthcare professionals treating them can go ahead and give treatment if they believe it's in the person's best interests.</a:t>
            </a:r>
          </a:p>
          <a:p>
            <a:pPr marL="285750" indent="-285750">
              <a:buFont typeface="Arial" panose="020B0604020202020204" pitchFamily="34" charset="0"/>
              <a:buChar char="•"/>
            </a:pPr>
            <a:r>
              <a:rPr lang="en-US" dirty="0"/>
              <a:t>But clinicians must take reasonable steps to discuss the situation with the person's friends or relatives before making these decisions.</a:t>
            </a:r>
            <a:endParaRPr lang="en-GB" dirty="0"/>
          </a:p>
        </p:txBody>
      </p:sp>
      <p:sp>
        <p:nvSpPr>
          <p:cNvPr id="5" name="Text Placeholder 4"/>
          <p:cNvSpPr>
            <a:spLocks noGrp="1"/>
          </p:cNvSpPr>
          <p:nvPr>
            <p:ph type="body" sz="quarter" idx="12"/>
          </p:nvPr>
        </p:nvSpPr>
        <p:spPr>
          <a:xfrm>
            <a:off x="1915887" y="862149"/>
            <a:ext cx="3918177" cy="455336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sz="1900" dirty="0">
                <a:latin typeface="Calibri"/>
                <a:cs typeface="Calibri"/>
              </a:rPr>
              <a:t>Er mwyn i gydsyniad fod yn ddilys, rhaid iddo fod yn wirfoddol a gwybodus, a rhaid i'r sawl sy'n cydsynio fod â'r galluedd i wneud y penderfyniad.</a:t>
            </a:r>
          </a:p>
          <a:p>
            <a:pPr marL="285750" indent="-285750">
              <a:buFont typeface="Arial" panose="020B0604020202020204" pitchFamily="34" charset="0"/>
              <a:buChar char="•"/>
            </a:pPr>
            <a:r>
              <a:rPr lang="cy-GB" sz="1900" dirty="0">
                <a:latin typeface="Calibri"/>
                <a:cs typeface="Calibri"/>
              </a:rPr>
              <a:t>Os nad oes gan berson y galluedd i wneud penderfyniad am ei driniaeth ac nad yw wedi penodi </a:t>
            </a:r>
            <a:r>
              <a:rPr lang="cy-GB" sz="1900" dirty="0" err="1">
                <a:latin typeface="Calibri"/>
                <a:cs typeface="Calibri"/>
              </a:rPr>
              <a:t>atwrneiaeth</a:t>
            </a:r>
            <a:r>
              <a:rPr lang="cy-GB" sz="1900" dirty="0">
                <a:latin typeface="Calibri"/>
                <a:cs typeface="Calibri"/>
              </a:rPr>
              <a:t> arhosol (LPA), gall y gweithwyr gofal iechyd proffesiynol sy'n ei drin fynd ymlaen a rhoi triniaeth os ydynt yn credu ei fod er pennaf les y person.</a:t>
            </a:r>
          </a:p>
          <a:p>
            <a:pPr marL="285750" indent="-285750">
              <a:buFont typeface="Arial" panose="020B0604020202020204" pitchFamily="34" charset="0"/>
              <a:buChar char="•"/>
            </a:pPr>
            <a:r>
              <a:rPr lang="cy-GB" sz="1900" dirty="0">
                <a:latin typeface="Calibri"/>
                <a:cs typeface="Calibri"/>
              </a:rPr>
              <a:t>Ond rhaid i glinigwyr gymryd camau rhesymol i drafod y sefyllfa gyda ffrindiau neu berthnasau'r person cyn gwneud y penderfyniadau hyn.</a:t>
            </a:r>
          </a:p>
          <a:p>
            <a:endParaRPr lang="en-GB" dirty="0"/>
          </a:p>
        </p:txBody>
      </p:sp>
    </p:spTree>
    <p:custDataLst>
      <p:tags r:id="rId1"/>
    </p:custDataLst>
    <p:extLst>
      <p:ext uri="{BB962C8B-B14F-4D97-AF65-F5344CB8AC3E}">
        <p14:creationId xmlns:p14="http://schemas.microsoft.com/office/powerpoint/2010/main" val="14774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983" y="175726"/>
            <a:ext cx="3681080" cy="1031283"/>
          </a:xfrm>
        </p:spPr>
        <p:txBody>
          <a:bodyPr/>
          <a:lstStyle/>
          <a:p>
            <a:r>
              <a:rPr lang="cy-GB" b="1" dirty="0">
                <a:latin typeface="Calibri"/>
                <a:cs typeface="Calibri"/>
              </a:rPr>
              <a:t>Cydsyniad dilys</a:t>
            </a:r>
            <a:br>
              <a:rPr lang="cy-GB" b="1" dirty="0">
                <a:latin typeface="Arial"/>
              </a:rPr>
            </a:br>
            <a:endParaRPr lang="en-GB" dirty="0"/>
          </a:p>
        </p:txBody>
      </p:sp>
      <p:sp>
        <p:nvSpPr>
          <p:cNvPr id="3" name="Text Placeholder 2"/>
          <p:cNvSpPr>
            <a:spLocks noGrp="1"/>
          </p:cNvSpPr>
          <p:nvPr>
            <p:ph type="body" sz="quarter" idx="10"/>
          </p:nvPr>
        </p:nvSpPr>
        <p:spPr>
          <a:xfrm>
            <a:off x="6386513" y="181928"/>
            <a:ext cx="3690937" cy="708088"/>
          </a:xfrm>
        </p:spPr>
        <p:txBody>
          <a:bodyPr/>
          <a:lstStyle/>
          <a:p>
            <a:r>
              <a:rPr lang="en-US" b="1" dirty="0"/>
              <a:t>Consent to be valid</a:t>
            </a:r>
            <a:endParaRPr lang="en-GB" b="1">
              <a:cs typeface="Arial"/>
            </a:endParaRPr>
          </a:p>
          <a:p>
            <a:endParaRPr lang="en-GB" sz="2000" dirty="0"/>
          </a:p>
        </p:txBody>
      </p:sp>
      <p:sp>
        <p:nvSpPr>
          <p:cNvPr id="4" name="Text Placeholder 3"/>
          <p:cNvSpPr>
            <a:spLocks noGrp="1"/>
          </p:cNvSpPr>
          <p:nvPr>
            <p:ph type="body" sz="quarter" idx="11"/>
          </p:nvPr>
        </p:nvSpPr>
        <p:spPr>
          <a:xfrm>
            <a:off x="6386514" y="1207009"/>
            <a:ext cx="4183951" cy="4645151"/>
          </a:xfrm>
        </p:spPr>
        <p:txBody>
          <a:bodyPr>
            <a:normAutofit fontScale="92500"/>
          </a:bodyPr>
          <a:lstStyle/>
          <a:p>
            <a:pPr marL="285750" indent="-285750">
              <a:buFont typeface="Arial" panose="020B0604020202020204" pitchFamily="34" charset="0"/>
              <a:buChar char="•"/>
            </a:pPr>
            <a:r>
              <a:rPr lang="en-US" sz="2400" dirty="0"/>
              <a:t>Voluntary (the decision to consent or not). </a:t>
            </a:r>
          </a:p>
          <a:p>
            <a:pPr marL="285750" indent="-285750">
              <a:buFont typeface="Arial" panose="020B0604020202020204" pitchFamily="34" charset="0"/>
              <a:buChar char="•"/>
            </a:pPr>
            <a:r>
              <a:rPr lang="en-GB" sz="2400" dirty="0"/>
              <a:t>Informed (Providing information). </a:t>
            </a:r>
          </a:p>
          <a:p>
            <a:pPr marL="285750" indent="-285750">
              <a:buFont typeface="Arial" panose="020B0604020202020204" pitchFamily="34" charset="0"/>
              <a:buChar char="•"/>
            </a:pPr>
            <a:r>
              <a:rPr lang="en-GB" sz="2400" dirty="0"/>
              <a:t>Capacity (ability to understand the decision to be made).</a:t>
            </a:r>
          </a:p>
          <a:p>
            <a:endParaRPr lang="en-US" sz="2400" dirty="0"/>
          </a:p>
          <a:p>
            <a:r>
              <a:rPr lang="en-US" dirty="0"/>
              <a:t>* If an adult has the capacity to make a voluntary and informed decision to consent to or refuse a particular treatment, their decision must be respected.</a:t>
            </a:r>
          </a:p>
          <a:p>
            <a:r>
              <a:rPr lang="en-US" dirty="0"/>
              <a:t>* This is still the case even if refusing treatment would result in their death, or the death of their unborn child.</a:t>
            </a:r>
          </a:p>
          <a:p>
            <a:endParaRPr lang="en-US"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2152651" y="1207009"/>
            <a:ext cx="3681413" cy="4645150"/>
          </a:xfrm>
        </p:spPr>
        <p:txBody>
          <a:bodyPr vert="horz" lIns="91440" tIns="45720" rIns="91440" bIns="45720" rtlCol="0" anchor="t">
            <a:normAutofit fontScale="77500" lnSpcReduction="20000"/>
          </a:bodyPr>
          <a:lstStyle/>
          <a:p>
            <a:pPr marL="285750" indent="-285750">
              <a:buFont typeface="Arial" panose="020B0604020202020204" pitchFamily="34" charset="0"/>
              <a:buChar char="•"/>
            </a:pPr>
            <a:r>
              <a:rPr lang="cy-GB" sz="3100" dirty="0">
                <a:latin typeface="Calibri"/>
                <a:cs typeface="Calibri"/>
              </a:rPr>
              <a:t>Gwirfoddol (y penderfyniad i gydsynio ai peidio). </a:t>
            </a:r>
          </a:p>
          <a:p>
            <a:pPr marL="285750" indent="-285750">
              <a:buFont typeface="Arial" panose="020B0604020202020204" pitchFamily="34" charset="0"/>
              <a:buChar char="•"/>
            </a:pPr>
            <a:r>
              <a:rPr lang="cy-GB" sz="3100" dirty="0">
                <a:latin typeface="Calibri"/>
                <a:cs typeface="Calibri"/>
              </a:rPr>
              <a:t>Gwybodus (Darparu gwybodaeth). </a:t>
            </a:r>
          </a:p>
          <a:p>
            <a:pPr marL="285750" indent="-285750">
              <a:buFont typeface="Arial" panose="020B0604020202020204" pitchFamily="34" charset="0"/>
              <a:buChar char="•"/>
            </a:pPr>
            <a:r>
              <a:rPr lang="cy-GB" sz="3100" dirty="0">
                <a:latin typeface="Calibri"/>
                <a:cs typeface="Calibri"/>
              </a:rPr>
              <a:t>Galluedd (y gallu i ddeall y penderfyniad i'w wneud).</a:t>
            </a:r>
          </a:p>
          <a:p>
            <a:pPr marL="285750" indent="-285750">
              <a:buFont typeface="Arial" panose="020B0604020202020204" pitchFamily="34" charset="0"/>
              <a:buChar char="•"/>
            </a:pPr>
            <a:endParaRPr lang="cy-GB" sz="2600" dirty="0">
              <a:latin typeface="Calibri"/>
              <a:cs typeface="Calibri"/>
            </a:endParaRPr>
          </a:p>
          <a:p>
            <a:r>
              <a:rPr lang="cy-GB" dirty="0">
                <a:latin typeface="Calibri"/>
                <a:cs typeface="Calibri"/>
              </a:rPr>
              <a:t>* </a:t>
            </a:r>
            <a:r>
              <a:rPr lang="cy-GB" sz="2000" dirty="0">
                <a:latin typeface="Calibri"/>
                <a:cs typeface="Calibri"/>
              </a:rPr>
              <a:t>Os oes gan oedolyn y galluedd i wneud penderfyniad gwirfoddol a gwybodus i gydsynio i driniaeth benodol neu ei gwrthod, rhaid parchu ei benderfyniad.</a:t>
            </a:r>
          </a:p>
          <a:p>
            <a:r>
              <a:rPr lang="cy-GB" sz="2000" dirty="0">
                <a:latin typeface="Calibri"/>
                <a:cs typeface="Calibri"/>
              </a:rPr>
              <a:t>* Mae hyn yn dal yn wir hyd yn oed pe byddai gwrthod triniaeth yn arwain at ei farwolaeth, neu farwolaeth ei phlentyn heb ei eni.</a:t>
            </a:r>
          </a:p>
          <a:p>
            <a:endParaRPr lang="en-GB" dirty="0"/>
          </a:p>
        </p:txBody>
      </p:sp>
    </p:spTree>
    <p:custDataLst>
      <p:tags r:id="rId1"/>
    </p:custDataLst>
    <p:extLst>
      <p:ext uri="{BB962C8B-B14F-4D97-AF65-F5344CB8AC3E}">
        <p14:creationId xmlns:p14="http://schemas.microsoft.com/office/powerpoint/2010/main" val="22815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461" y="7155"/>
            <a:ext cx="4309367" cy="1022591"/>
          </a:xfrm>
        </p:spPr>
        <p:txBody>
          <a:bodyPr>
            <a:normAutofit/>
          </a:bodyPr>
          <a:lstStyle/>
          <a:p>
            <a:r>
              <a:rPr lang="cy-GB" sz="2200" b="1" dirty="0">
                <a:latin typeface="Calibri"/>
                <a:cs typeface="Calibri"/>
              </a:rPr>
              <a:t>Pan nad oes angen cydsyniad</a:t>
            </a:r>
            <a:br>
              <a:rPr lang="cy-GB" b="1" dirty="0">
                <a:latin typeface="Arial"/>
              </a:rPr>
            </a:br>
            <a:endParaRPr lang="en-GB" dirty="0"/>
          </a:p>
        </p:txBody>
      </p:sp>
      <p:sp>
        <p:nvSpPr>
          <p:cNvPr id="3" name="Text Placeholder 2"/>
          <p:cNvSpPr>
            <a:spLocks noGrp="1"/>
          </p:cNvSpPr>
          <p:nvPr>
            <p:ph type="body" sz="quarter" idx="10"/>
          </p:nvPr>
        </p:nvSpPr>
        <p:spPr>
          <a:xfrm>
            <a:off x="6386513" y="7218"/>
            <a:ext cx="4428904" cy="663343"/>
          </a:xfrm>
        </p:spPr>
        <p:txBody>
          <a:bodyPr/>
          <a:lstStyle/>
          <a:p>
            <a:r>
              <a:rPr lang="en-US" sz="2200" b="1" dirty="0"/>
              <a:t>When consent is not needed</a:t>
            </a:r>
            <a:endParaRPr lang="en-GB" sz="2200" b="1">
              <a:cs typeface="Arial"/>
            </a:endParaRPr>
          </a:p>
        </p:txBody>
      </p:sp>
      <p:sp>
        <p:nvSpPr>
          <p:cNvPr id="4" name="Text Placeholder 3"/>
          <p:cNvSpPr>
            <a:spLocks noGrp="1"/>
          </p:cNvSpPr>
          <p:nvPr>
            <p:ph type="body" sz="quarter" idx="11"/>
          </p:nvPr>
        </p:nvSpPr>
        <p:spPr>
          <a:xfrm>
            <a:off x="6386514" y="755904"/>
            <a:ext cx="4196143" cy="5181600"/>
          </a:xfrm>
        </p:spPr>
        <p:txBody>
          <a:bodyPr>
            <a:normAutofit lnSpcReduction="10000"/>
          </a:bodyPr>
          <a:lstStyle/>
          <a:p>
            <a:r>
              <a:rPr lang="en-US" dirty="0"/>
              <a:t>It may not be necessary to obtain consent if a person:</a:t>
            </a:r>
          </a:p>
          <a:p>
            <a:pPr marL="285750" indent="-285750">
              <a:buFontTx/>
              <a:buChar char="-"/>
            </a:pPr>
            <a:r>
              <a:rPr lang="en-US" dirty="0"/>
              <a:t>needs emergency treatment to save their life, but they're incapacitated (for example, they're unconscious).</a:t>
            </a:r>
          </a:p>
          <a:p>
            <a:pPr marL="285750" indent="-285750">
              <a:buFontTx/>
              <a:buChar char="-"/>
            </a:pPr>
            <a:r>
              <a:rPr lang="en-US" dirty="0"/>
              <a:t>immediately needs an additional emergency procedure during an operation.</a:t>
            </a:r>
          </a:p>
          <a:p>
            <a:pPr marL="285750" indent="-285750">
              <a:buFontTx/>
              <a:buChar char="-"/>
            </a:pPr>
            <a:r>
              <a:rPr lang="en-US" dirty="0"/>
              <a:t>with a severe mental health condition (lacks the capacity to consent to the treatment of their mental health (under the Mental Health Act 1983).</a:t>
            </a:r>
          </a:p>
          <a:p>
            <a:pPr marL="285750" indent="-285750">
              <a:buFontTx/>
              <a:buChar char="-"/>
            </a:pPr>
            <a:r>
              <a:rPr lang="en-US" dirty="0"/>
              <a:t>needs hospital treatment for a severe mental health condition, but self-harmed or attempted suicide while competent and is refusing treatment (under the Mental Health Act 1983)</a:t>
            </a:r>
          </a:p>
          <a:p>
            <a:pPr marL="285750" indent="-285750">
              <a:buFontTx/>
              <a:buChar char="-"/>
            </a:pPr>
            <a:r>
              <a:rPr lang="en-US" dirty="0"/>
              <a:t>is severely ill and living in unhygienic conditions</a:t>
            </a:r>
            <a:endParaRPr lang="en-GB" dirty="0"/>
          </a:p>
        </p:txBody>
      </p:sp>
      <p:sp>
        <p:nvSpPr>
          <p:cNvPr id="5" name="Text Placeholder 4"/>
          <p:cNvSpPr>
            <a:spLocks noGrp="1"/>
          </p:cNvSpPr>
          <p:nvPr>
            <p:ph type="body" sz="quarter" idx="12"/>
          </p:nvPr>
        </p:nvSpPr>
        <p:spPr>
          <a:xfrm>
            <a:off x="1889761" y="755905"/>
            <a:ext cx="3944303" cy="5045127"/>
          </a:xfrm>
        </p:spPr>
        <p:txBody>
          <a:bodyPr vert="horz" lIns="91440" tIns="45720" rIns="91440" bIns="45720" rtlCol="0" anchor="t">
            <a:normAutofit fontScale="92500" lnSpcReduction="10000"/>
          </a:bodyPr>
          <a:lstStyle/>
          <a:p>
            <a:r>
              <a:rPr lang="cy-GB" dirty="0">
                <a:latin typeface="Calibri"/>
                <a:cs typeface="Calibri"/>
              </a:rPr>
              <a:t>Efallai na fydd angen cael cydsyniad os yw person:</a:t>
            </a:r>
          </a:p>
          <a:p>
            <a:pPr marL="285750" indent="-285750">
              <a:buFontTx/>
              <a:buChar char="-"/>
            </a:pPr>
            <a:r>
              <a:rPr lang="cy-GB" dirty="0">
                <a:latin typeface="Calibri"/>
                <a:cs typeface="Calibri"/>
              </a:rPr>
              <a:t>angen triniaeth frys i achub ei fywyd, ond maent yn analluog (er enghraifft, maent yn anymwybodol).</a:t>
            </a:r>
          </a:p>
          <a:p>
            <a:pPr marL="285750" indent="-285750">
              <a:buFontTx/>
              <a:buChar char="-"/>
            </a:pPr>
            <a:r>
              <a:rPr lang="cy-GB" dirty="0">
                <a:latin typeface="Calibri"/>
                <a:cs typeface="Calibri"/>
              </a:rPr>
              <a:t>angen triniaeth frys ychwanegol ar unwaith yn ystod llawdriniaeth.</a:t>
            </a:r>
          </a:p>
          <a:p>
            <a:pPr marL="285750" indent="-285750">
              <a:buFontTx/>
              <a:buChar char="-"/>
            </a:pPr>
            <a:r>
              <a:rPr lang="cy-GB" dirty="0">
                <a:latin typeface="Calibri"/>
                <a:cs typeface="Calibri"/>
              </a:rPr>
              <a:t>â chyflwr iechyd meddwl difrifol (heb y galluedd i gydsynio i drin eu hiechyd meddwl (o dan Ddeddf Iechyd Meddwl 1983).</a:t>
            </a:r>
          </a:p>
          <a:p>
            <a:pPr marL="285750" indent="-285750">
              <a:buFontTx/>
              <a:buChar char="-"/>
            </a:pPr>
            <a:r>
              <a:rPr lang="cy-GB" dirty="0">
                <a:latin typeface="Calibri"/>
                <a:cs typeface="Calibri"/>
              </a:rPr>
              <a:t>angen triniaeth ysbyty ar gyfer cyflwr iechyd meddwl difrifol, ond wedi hunan-niweidio neu wedi ceisio lladd ei hun tra’n gymwys ac yn gwrthod triniaeth (o dan Ddeddf Iechyd Meddwl 1983)</a:t>
            </a:r>
          </a:p>
          <a:p>
            <a:pPr marL="285750" indent="-285750">
              <a:buFontTx/>
              <a:buChar char="-"/>
            </a:pPr>
            <a:r>
              <a:rPr lang="cy-GB" dirty="0">
                <a:latin typeface="Calibri"/>
                <a:cs typeface="Calibri"/>
              </a:rPr>
              <a:t>yn ddifrifol wael ac yn byw mewn amodau </a:t>
            </a:r>
            <a:r>
              <a:rPr lang="cy-GB" dirty="0" err="1">
                <a:latin typeface="Calibri"/>
                <a:cs typeface="Calibri"/>
              </a:rPr>
              <a:t>anhylan</a:t>
            </a:r>
            <a:endParaRPr lang="cy-GB" dirty="0">
              <a:latin typeface="Calibri"/>
              <a:cs typeface="Calibri"/>
            </a:endParaRPr>
          </a:p>
          <a:p>
            <a:endParaRPr lang="en-GB" dirty="0"/>
          </a:p>
        </p:txBody>
      </p:sp>
    </p:spTree>
    <p:custDataLst>
      <p:tags r:id="rId1"/>
    </p:custDataLst>
    <p:extLst>
      <p:ext uri="{BB962C8B-B14F-4D97-AF65-F5344CB8AC3E}">
        <p14:creationId xmlns:p14="http://schemas.microsoft.com/office/powerpoint/2010/main" val="193608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A70E8A-0874-420C-AE47-69EB5EDFE0B5}"/>
              </a:ext>
            </a:extLst>
          </p:cNvPr>
          <p:cNvPicPr>
            <a:picLocks noChangeAspect="1"/>
          </p:cNvPicPr>
          <p:nvPr/>
        </p:nvPicPr>
        <p:blipFill>
          <a:blip r:embed="rId4"/>
          <a:stretch>
            <a:fillRect/>
          </a:stretch>
        </p:blipFill>
        <p:spPr>
          <a:xfrm>
            <a:off x="2708719" y="1028407"/>
            <a:ext cx="2231329" cy="1103472"/>
          </a:xfrm>
          <a:prstGeom prst="rect">
            <a:avLst/>
          </a:prstGeom>
        </p:spPr>
      </p:pic>
      <p:pic>
        <p:nvPicPr>
          <p:cNvPr id="6" name="Picture 5">
            <a:extLst>
              <a:ext uri="{FF2B5EF4-FFF2-40B4-BE49-F238E27FC236}">
                <a16:creationId xmlns:a16="http://schemas.microsoft.com/office/drawing/2014/main" id="{B813D81E-5047-4DB4-B1E1-C932947D004F}"/>
              </a:ext>
            </a:extLst>
          </p:cNvPr>
          <p:cNvPicPr>
            <a:picLocks noChangeAspect="1"/>
          </p:cNvPicPr>
          <p:nvPr/>
        </p:nvPicPr>
        <p:blipFill>
          <a:blip r:embed="rId5"/>
          <a:stretch>
            <a:fillRect/>
          </a:stretch>
        </p:blipFill>
        <p:spPr>
          <a:xfrm>
            <a:off x="2262730" y="1967973"/>
            <a:ext cx="640135" cy="871804"/>
          </a:xfrm>
          <a:prstGeom prst="rect">
            <a:avLst/>
          </a:prstGeom>
        </p:spPr>
      </p:pic>
      <p:pic>
        <p:nvPicPr>
          <p:cNvPr id="11" name="Picture 10">
            <a:extLst>
              <a:ext uri="{FF2B5EF4-FFF2-40B4-BE49-F238E27FC236}">
                <a16:creationId xmlns:a16="http://schemas.microsoft.com/office/drawing/2014/main" id="{B85E0910-C0DC-4D59-808D-B18E4E75D3DB}"/>
              </a:ext>
            </a:extLst>
          </p:cNvPr>
          <p:cNvPicPr>
            <a:picLocks noChangeAspect="1"/>
          </p:cNvPicPr>
          <p:nvPr/>
        </p:nvPicPr>
        <p:blipFill>
          <a:blip r:embed="rId6"/>
          <a:stretch>
            <a:fillRect/>
          </a:stretch>
        </p:blipFill>
        <p:spPr>
          <a:xfrm>
            <a:off x="4841528" y="1957403"/>
            <a:ext cx="634039" cy="768163"/>
          </a:xfrm>
          <a:prstGeom prst="rect">
            <a:avLst/>
          </a:prstGeom>
        </p:spPr>
      </p:pic>
      <p:pic>
        <p:nvPicPr>
          <p:cNvPr id="12" name="Picture 11">
            <a:extLst>
              <a:ext uri="{FF2B5EF4-FFF2-40B4-BE49-F238E27FC236}">
                <a16:creationId xmlns:a16="http://schemas.microsoft.com/office/drawing/2014/main" id="{61B70C5B-F3F2-4EAE-BC2D-5E37332E935D}"/>
              </a:ext>
            </a:extLst>
          </p:cNvPr>
          <p:cNvPicPr>
            <a:picLocks noChangeAspect="1"/>
          </p:cNvPicPr>
          <p:nvPr/>
        </p:nvPicPr>
        <p:blipFill>
          <a:blip r:embed="rId7"/>
          <a:stretch>
            <a:fillRect/>
          </a:stretch>
        </p:blipFill>
        <p:spPr>
          <a:xfrm>
            <a:off x="1981336" y="2817630"/>
            <a:ext cx="2011854" cy="1103472"/>
          </a:xfrm>
          <a:prstGeom prst="rect">
            <a:avLst/>
          </a:prstGeom>
        </p:spPr>
      </p:pic>
      <p:pic>
        <p:nvPicPr>
          <p:cNvPr id="13" name="Picture 12">
            <a:extLst>
              <a:ext uri="{FF2B5EF4-FFF2-40B4-BE49-F238E27FC236}">
                <a16:creationId xmlns:a16="http://schemas.microsoft.com/office/drawing/2014/main" id="{95E5BAE1-EC7C-46A2-AD93-87B073D7B9BB}"/>
              </a:ext>
            </a:extLst>
          </p:cNvPr>
          <p:cNvPicPr>
            <a:picLocks noChangeAspect="1"/>
          </p:cNvPicPr>
          <p:nvPr/>
        </p:nvPicPr>
        <p:blipFill>
          <a:blip r:embed="rId8"/>
          <a:stretch>
            <a:fillRect/>
          </a:stretch>
        </p:blipFill>
        <p:spPr>
          <a:xfrm>
            <a:off x="4052036" y="2839777"/>
            <a:ext cx="2072820" cy="1103472"/>
          </a:xfrm>
          <a:prstGeom prst="rect">
            <a:avLst/>
          </a:prstGeom>
        </p:spPr>
      </p:pic>
      <p:pic>
        <p:nvPicPr>
          <p:cNvPr id="14" name="Picture 13">
            <a:extLst>
              <a:ext uri="{FF2B5EF4-FFF2-40B4-BE49-F238E27FC236}">
                <a16:creationId xmlns:a16="http://schemas.microsoft.com/office/drawing/2014/main" id="{4D310565-976C-44A5-AE0B-E6EB46DE2239}"/>
              </a:ext>
            </a:extLst>
          </p:cNvPr>
          <p:cNvPicPr>
            <a:picLocks noChangeAspect="1"/>
          </p:cNvPicPr>
          <p:nvPr/>
        </p:nvPicPr>
        <p:blipFill>
          <a:blip r:embed="rId9"/>
          <a:stretch>
            <a:fillRect/>
          </a:stretch>
        </p:blipFill>
        <p:spPr>
          <a:xfrm>
            <a:off x="2317070" y="3928477"/>
            <a:ext cx="579170" cy="798645"/>
          </a:xfrm>
          <a:prstGeom prst="rect">
            <a:avLst/>
          </a:prstGeom>
        </p:spPr>
      </p:pic>
      <p:pic>
        <p:nvPicPr>
          <p:cNvPr id="15" name="Picture 14">
            <a:extLst>
              <a:ext uri="{FF2B5EF4-FFF2-40B4-BE49-F238E27FC236}">
                <a16:creationId xmlns:a16="http://schemas.microsoft.com/office/drawing/2014/main" id="{41499F9B-61B6-4888-AF41-3F30ADF9DFD7}"/>
              </a:ext>
            </a:extLst>
          </p:cNvPr>
          <p:cNvPicPr>
            <a:picLocks noChangeAspect="1"/>
          </p:cNvPicPr>
          <p:nvPr/>
        </p:nvPicPr>
        <p:blipFill>
          <a:blip r:embed="rId10"/>
          <a:stretch>
            <a:fillRect/>
          </a:stretch>
        </p:blipFill>
        <p:spPr>
          <a:xfrm>
            <a:off x="2908692" y="4312045"/>
            <a:ext cx="2231329" cy="1103472"/>
          </a:xfrm>
          <a:prstGeom prst="rect">
            <a:avLst/>
          </a:prstGeom>
        </p:spPr>
      </p:pic>
      <p:pic>
        <p:nvPicPr>
          <p:cNvPr id="16" name="Picture 15">
            <a:extLst>
              <a:ext uri="{FF2B5EF4-FFF2-40B4-BE49-F238E27FC236}">
                <a16:creationId xmlns:a16="http://schemas.microsoft.com/office/drawing/2014/main" id="{2AB7FCEC-B1E4-4C7A-B299-ECD433A67373}"/>
              </a:ext>
            </a:extLst>
          </p:cNvPr>
          <p:cNvPicPr>
            <a:picLocks noChangeAspect="1"/>
          </p:cNvPicPr>
          <p:nvPr/>
        </p:nvPicPr>
        <p:blipFill>
          <a:blip r:embed="rId11"/>
          <a:stretch>
            <a:fillRect/>
          </a:stretch>
        </p:blipFill>
        <p:spPr>
          <a:xfrm>
            <a:off x="5174510" y="3921102"/>
            <a:ext cx="542591" cy="877900"/>
          </a:xfrm>
          <a:prstGeom prst="rect">
            <a:avLst/>
          </a:prstGeom>
        </p:spPr>
      </p:pic>
      <p:sp>
        <p:nvSpPr>
          <p:cNvPr id="7" name="Oval 6"/>
          <p:cNvSpPr/>
          <p:nvPr/>
        </p:nvSpPr>
        <p:spPr>
          <a:xfrm>
            <a:off x="7299960" y="958812"/>
            <a:ext cx="2218944" cy="10907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Positive risk- taking</a:t>
            </a:r>
            <a:endParaRPr lang="en-GB" sz="1400" dirty="0"/>
          </a:p>
        </p:txBody>
      </p:sp>
      <p:sp>
        <p:nvSpPr>
          <p:cNvPr id="8" name="Oval 7"/>
          <p:cNvSpPr/>
          <p:nvPr/>
        </p:nvSpPr>
        <p:spPr>
          <a:xfrm>
            <a:off x="6416848" y="2633440"/>
            <a:ext cx="2003583" cy="10907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Social Inclusion</a:t>
            </a:r>
            <a:endParaRPr lang="en-GB" sz="1400" dirty="0"/>
          </a:p>
        </p:txBody>
      </p:sp>
      <p:sp>
        <p:nvSpPr>
          <p:cNvPr id="9" name="Oval 8"/>
          <p:cNvSpPr/>
          <p:nvPr/>
        </p:nvSpPr>
        <p:spPr>
          <a:xfrm>
            <a:off x="8473440" y="2602992"/>
            <a:ext cx="2060448" cy="10907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Responsibilities</a:t>
            </a:r>
            <a:endParaRPr lang="en-GB" sz="1400" dirty="0"/>
          </a:p>
        </p:txBody>
      </p:sp>
      <p:sp>
        <p:nvSpPr>
          <p:cNvPr id="10" name="Oval 9"/>
          <p:cNvSpPr/>
          <p:nvPr/>
        </p:nvSpPr>
        <p:spPr>
          <a:xfrm>
            <a:off x="7284720" y="4245863"/>
            <a:ext cx="2218944" cy="10907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Voice &amp; Control</a:t>
            </a:r>
            <a:endParaRPr lang="en-GB" sz="1400" dirty="0"/>
          </a:p>
        </p:txBody>
      </p:sp>
      <p:sp>
        <p:nvSpPr>
          <p:cNvPr id="19" name="Curved Down Arrow 18"/>
          <p:cNvSpPr/>
          <p:nvPr/>
        </p:nvSpPr>
        <p:spPr>
          <a:xfrm rot="3410071">
            <a:off x="9369918" y="1960731"/>
            <a:ext cx="901889" cy="3422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urved Down Arrow 20"/>
          <p:cNvSpPr/>
          <p:nvPr/>
        </p:nvSpPr>
        <p:spPr>
          <a:xfrm rot="6836873">
            <a:off x="9375923" y="4034580"/>
            <a:ext cx="903426" cy="3344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Down Arrow 21"/>
          <p:cNvSpPr/>
          <p:nvPr/>
        </p:nvSpPr>
        <p:spPr>
          <a:xfrm rot="14763491">
            <a:off x="6619308" y="3980546"/>
            <a:ext cx="869377" cy="3719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urved Down Arrow 22"/>
          <p:cNvSpPr/>
          <p:nvPr/>
        </p:nvSpPr>
        <p:spPr>
          <a:xfrm rot="18178903">
            <a:off x="6569703" y="1943004"/>
            <a:ext cx="957406" cy="35634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229882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57" y="104575"/>
            <a:ext cx="3917844" cy="1031283"/>
          </a:xfrm>
        </p:spPr>
        <p:txBody>
          <a:bodyPr>
            <a:normAutofit fontScale="90000"/>
          </a:bodyPr>
          <a:lstStyle/>
          <a:p>
            <a:r>
              <a:rPr lang="cy-GB" sz="2200" b="1" dirty="0">
                <a:latin typeface="Calibri"/>
                <a:cs typeface="Calibri"/>
              </a:rPr>
              <a:t>4.4 -4.6 Egwyddorion gweithio gyda risg</a:t>
            </a:r>
            <a:br>
              <a:rPr lang="cy-GB" b="1" dirty="0">
                <a:latin typeface="Arial"/>
              </a:rPr>
            </a:br>
            <a:endParaRPr lang="en-GB" dirty="0"/>
          </a:p>
        </p:txBody>
      </p:sp>
      <p:sp>
        <p:nvSpPr>
          <p:cNvPr id="3" name="Text Placeholder 2"/>
          <p:cNvSpPr>
            <a:spLocks noGrp="1"/>
          </p:cNvSpPr>
          <p:nvPr>
            <p:ph type="body" sz="quarter" idx="10"/>
          </p:nvPr>
        </p:nvSpPr>
        <p:spPr>
          <a:xfrm>
            <a:off x="6682042" y="80222"/>
            <a:ext cx="3830009" cy="535042"/>
          </a:xfrm>
        </p:spPr>
        <p:txBody>
          <a:bodyPr>
            <a:normAutofit fontScale="92500" lnSpcReduction="20000"/>
          </a:bodyPr>
          <a:lstStyle/>
          <a:p>
            <a:r>
              <a:rPr lang="en-GB" sz="2000" b="1" dirty="0"/>
              <a:t>4.4-4.6 Principles of working with risk</a:t>
            </a:r>
            <a:endParaRPr lang="en-GB" sz="2000" b="1" dirty="0">
              <a:cs typeface="Arial"/>
            </a:endParaRPr>
          </a:p>
        </p:txBody>
      </p:sp>
      <p:sp>
        <p:nvSpPr>
          <p:cNvPr id="4" name="Text Placeholder 3"/>
          <p:cNvSpPr>
            <a:spLocks noGrp="1"/>
          </p:cNvSpPr>
          <p:nvPr>
            <p:ph type="body" sz="quarter" idx="11"/>
          </p:nvPr>
        </p:nvSpPr>
        <p:spPr>
          <a:xfrm>
            <a:off x="6386514" y="707137"/>
            <a:ext cx="4196143" cy="5157215"/>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US" dirty="0"/>
              <a:t>Management of risk should promote the independence and social inclusion of individuals at all times.</a:t>
            </a:r>
          </a:p>
          <a:p>
            <a:pPr marL="285750" indent="-285750">
              <a:buFont typeface="Arial" panose="020B0604020202020204" pitchFamily="34" charset="0"/>
              <a:buChar char="•"/>
            </a:pPr>
            <a:r>
              <a:rPr lang="en-US" dirty="0"/>
              <a:t>Recognise that risks change as circumstances change and should be reviewed on a regular basis. </a:t>
            </a:r>
          </a:p>
          <a:p>
            <a:pPr marL="285750" indent="-285750">
              <a:buFont typeface="Arial" panose="020B0604020202020204" pitchFamily="34" charset="0"/>
              <a:buChar char="•"/>
            </a:pPr>
            <a:r>
              <a:rPr lang="en-US" dirty="0"/>
              <a:t>Accept that risk can be minimised, but is unlikely to be eliminated.</a:t>
            </a:r>
          </a:p>
          <a:p>
            <a:pPr marL="285750" indent="-285750">
              <a:buFont typeface="Arial" panose="020B0604020202020204" pitchFamily="34" charset="0"/>
              <a:buChar char="•"/>
            </a:pPr>
            <a:r>
              <a:rPr lang="en-US" dirty="0"/>
              <a:t>Information used and recorded will be as comprehensive and accurate as possible. </a:t>
            </a:r>
          </a:p>
          <a:p>
            <a:pPr marL="285750" indent="-285750">
              <a:buFont typeface="Arial" panose="020B0604020202020204" pitchFamily="34" charset="0"/>
              <a:buChar char="•"/>
            </a:pPr>
            <a:r>
              <a:rPr lang="en-US" dirty="0"/>
              <a:t>Identification of risk carries a duty to do something about it, i.e.- risk management.</a:t>
            </a:r>
          </a:p>
          <a:p>
            <a:pPr marL="285750" indent="-285750">
              <a:buFont typeface="Arial" panose="020B0604020202020204" pitchFamily="34" charset="0"/>
              <a:buChar char="•"/>
            </a:pPr>
            <a:r>
              <a:rPr lang="en-GB" dirty="0"/>
              <a:t>Involvement of </a:t>
            </a:r>
            <a:r>
              <a:rPr lang="en-US" dirty="0"/>
              <a:t>practitioners from a range of services and organisations helps to improve the quality of risk assessments, risk management and decision-making. </a:t>
            </a:r>
            <a:endParaRPr lang="en-GB" dirty="0"/>
          </a:p>
        </p:txBody>
      </p:sp>
      <p:sp>
        <p:nvSpPr>
          <p:cNvPr id="5" name="Text Placeholder 4"/>
          <p:cNvSpPr>
            <a:spLocks noGrp="1"/>
          </p:cNvSpPr>
          <p:nvPr>
            <p:ph type="body" sz="quarter" idx="12"/>
          </p:nvPr>
        </p:nvSpPr>
        <p:spPr>
          <a:xfrm>
            <a:off x="806505" y="852442"/>
            <a:ext cx="3918177" cy="4866968"/>
          </a:xfrm>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cy-GB" dirty="0">
                <a:latin typeface="Calibri"/>
                <a:cs typeface="Calibri"/>
              </a:rPr>
              <a:t>Dylai rheoli risg hybu annibyniaeth a chynhwysiant cymdeithasol unigolion bob amser.</a:t>
            </a:r>
          </a:p>
          <a:p>
            <a:pPr marL="285750" indent="-285750">
              <a:buFont typeface="Arial" panose="020B0604020202020204" pitchFamily="34" charset="0"/>
              <a:buChar char="•"/>
            </a:pPr>
            <a:r>
              <a:rPr lang="cy-GB" dirty="0">
                <a:latin typeface="Calibri"/>
                <a:cs typeface="Calibri"/>
              </a:rPr>
              <a:t>Cydnabod bod risgiau'n newid wrth i amgylchiadau newid a dylid eu hadolygu'n rheolaidd. </a:t>
            </a:r>
          </a:p>
          <a:p>
            <a:pPr marL="285750" indent="-285750">
              <a:buFont typeface="Arial" panose="020B0604020202020204" pitchFamily="34" charset="0"/>
              <a:buChar char="•"/>
            </a:pPr>
            <a:r>
              <a:rPr lang="cy-GB" dirty="0">
                <a:latin typeface="Calibri"/>
                <a:cs typeface="Calibri"/>
              </a:rPr>
              <a:t>Derbyn y gellir lleihau risg, ond ei bod yn annhebygol o gael ei dileu.</a:t>
            </a:r>
          </a:p>
          <a:p>
            <a:pPr marL="285750" indent="-285750">
              <a:buFont typeface="Arial" panose="020B0604020202020204" pitchFamily="34" charset="0"/>
              <a:buChar char="•"/>
            </a:pPr>
            <a:r>
              <a:rPr lang="cy-GB" dirty="0">
                <a:latin typeface="Calibri"/>
                <a:cs typeface="Calibri"/>
              </a:rPr>
              <a:t>Bydd y wybodaeth a ddefnyddir ac a gofnodir mor gynhwysfawr a chywir â phosibl. </a:t>
            </a:r>
          </a:p>
          <a:p>
            <a:pPr marL="285750" indent="-285750">
              <a:buFont typeface="Arial" panose="020B0604020202020204" pitchFamily="34" charset="0"/>
              <a:buChar char="•"/>
            </a:pPr>
            <a:r>
              <a:rPr lang="cy-GB" dirty="0">
                <a:latin typeface="Calibri"/>
                <a:cs typeface="Calibri"/>
              </a:rPr>
              <a:t>Mae nodi risg yn golygu dyletswydd i wneud rhywbeth yn ei gylch, hy rheoli risg.</a:t>
            </a:r>
          </a:p>
          <a:p>
            <a:pPr marL="285750" indent="-285750">
              <a:buFont typeface="Arial" panose="020B0604020202020204" pitchFamily="34" charset="0"/>
              <a:buChar char="•"/>
            </a:pPr>
            <a:r>
              <a:rPr lang="cy-GB" dirty="0">
                <a:latin typeface="Calibri"/>
                <a:cs typeface="Calibri"/>
              </a:rPr>
              <a:t>Mae cynnwys ymarferwyr o ystod o wasanaethau a sefydliadau yn helpu i wella ansawdd asesiadau risg, rheoli risg a gwneud penderfyniadau. </a:t>
            </a:r>
          </a:p>
          <a:p>
            <a:endParaRPr lang="en-GB" dirty="0"/>
          </a:p>
        </p:txBody>
      </p:sp>
    </p:spTree>
    <p:custDataLst>
      <p:tags r:id="rId1"/>
    </p:custDataLst>
    <p:extLst>
      <p:ext uri="{BB962C8B-B14F-4D97-AF65-F5344CB8AC3E}">
        <p14:creationId xmlns:p14="http://schemas.microsoft.com/office/powerpoint/2010/main" val="109522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096" y="231402"/>
            <a:ext cx="3967978" cy="1031283"/>
          </a:xfrm>
        </p:spPr>
        <p:txBody>
          <a:bodyPr>
            <a:normAutofit/>
          </a:bodyPr>
          <a:lstStyle/>
          <a:p>
            <a:r>
              <a:rPr lang="cy-GB" sz="2000" b="1" dirty="0">
                <a:latin typeface="Calibri"/>
                <a:cs typeface="Calibri"/>
              </a:rPr>
              <a:t>Egwyddorion gweithio gyda risg</a:t>
            </a:r>
            <a:br>
              <a:rPr lang="cy-GB" sz="2000" b="1" dirty="0">
                <a:latin typeface="Calibri"/>
              </a:rPr>
            </a:br>
            <a:endParaRPr lang="en-GB" sz="2000" b="1">
              <a:latin typeface="Calibri"/>
              <a:cs typeface="Calibri"/>
            </a:endParaRPr>
          </a:p>
        </p:txBody>
      </p:sp>
      <p:sp>
        <p:nvSpPr>
          <p:cNvPr id="3" name="Text Placeholder 2"/>
          <p:cNvSpPr>
            <a:spLocks noGrp="1"/>
          </p:cNvSpPr>
          <p:nvPr>
            <p:ph type="body" sz="quarter" idx="10"/>
          </p:nvPr>
        </p:nvSpPr>
        <p:spPr>
          <a:xfrm>
            <a:off x="6803075" y="231207"/>
            <a:ext cx="3690937" cy="451738"/>
          </a:xfrm>
        </p:spPr>
        <p:txBody>
          <a:bodyPr/>
          <a:lstStyle/>
          <a:p>
            <a:r>
              <a:rPr lang="en-GB" sz="2000" b="1" dirty="0"/>
              <a:t>Principles of working with risk</a:t>
            </a:r>
            <a:endParaRPr lang="en-GB" sz="2000" b="1" dirty="0">
              <a:cs typeface="Arial"/>
            </a:endParaRPr>
          </a:p>
          <a:p>
            <a:endParaRPr lang="en-GB" sz="2000" dirty="0"/>
          </a:p>
        </p:txBody>
      </p:sp>
      <p:sp>
        <p:nvSpPr>
          <p:cNvPr id="4" name="Text Placeholder 3"/>
          <p:cNvSpPr>
            <a:spLocks noGrp="1"/>
          </p:cNvSpPr>
          <p:nvPr>
            <p:ph type="body" sz="quarter" idx="11"/>
          </p:nvPr>
        </p:nvSpPr>
        <p:spPr>
          <a:xfrm>
            <a:off x="6458401" y="755905"/>
            <a:ext cx="4196143" cy="5120639"/>
          </a:xfrm>
        </p:spPr>
        <p:txBody>
          <a:bodyPr vert="horz" lIns="91440" tIns="45720" rIns="91440" bIns="45720" rtlCol="0" anchor="t">
            <a:normAutofit lnSpcReduction="10000"/>
          </a:bodyPr>
          <a:lstStyle/>
          <a:p>
            <a:pPr marL="285750" indent="-285750">
              <a:buChar char="•"/>
            </a:pPr>
            <a:r>
              <a:rPr lang="en-US" dirty="0"/>
              <a:t>‘Defensible’ decisions are those based on clear reasoning, with due regard to appropriate legislation, policies and procedures. They demonstrate clear and precise record keeping and, where possible, signed consent. </a:t>
            </a:r>
            <a:endParaRPr lang="en-US">
              <a:cs typeface="Calibri" panose="020F0502020204030204"/>
            </a:endParaRPr>
          </a:p>
          <a:p>
            <a:pPr marL="285750" indent="-285750">
              <a:buFont typeface="Arial" panose="020B0604020202020204" pitchFamily="34" charset="0"/>
              <a:buChar char="•"/>
            </a:pPr>
            <a:r>
              <a:rPr lang="en-US" dirty="0"/>
              <a:t>Risk-taking should involve everybody working together to achieve positive outcomes. </a:t>
            </a:r>
          </a:p>
          <a:p>
            <a:pPr marL="285750" indent="-285750">
              <a:buFont typeface="Arial" panose="020B0604020202020204" pitchFamily="34" charset="0"/>
              <a:buChar char="•"/>
            </a:pPr>
            <a:r>
              <a:rPr lang="en-US" dirty="0"/>
              <a:t>Confidentiality is a right, but not an absolute right and may be breached in exceptional circumstances when people are deemed to be at serious risk of harm or it is in the public interest.</a:t>
            </a:r>
          </a:p>
          <a:p>
            <a:pPr marL="285750" indent="-285750">
              <a:buFont typeface="Arial" panose="020B0604020202020204" pitchFamily="34" charset="0"/>
              <a:buChar char="•"/>
            </a:pPr>
            <a:r>
              <a:rPr lang="en-US" dirty="0"/>
              <a:t>Where practitioners in health and social care have followed practice guidelines, their protection from liability and support from managers will be enhanced. </a:t>
            </a:r>
            <a:endParaRPr lang="en-GB" dirty="0"/>
          </a:p>
        </p:txBody>
      </p:sp>
      <p:sp>
        <p:nvSpPr>
          <p:cNvPr id="5" name="Text Placeholder 4"/>
          <p:cNvSpPr>
            <a:spLocks noGrp="1"/>
          </p:cNvSpPr>
          <p:nvPr>
            <p:ph type="body" sz="quarter" idx="12"/>
          </p:nvPr>
        </p:nvSpPr>
        <p:spPr>
          <a:xfrm>
            <a:off x="1837510" y="759311"/>
            <a:ext cx="3996554" cy="5030968"/>
          </a:xfrm>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cy-GB" dirty="0">
                <a:latin typeface="Calibri"/>
                <a:cs typeface="Calibri"/>
              </a:rPr>
              <a:t>Penderfyniadau 'amddiffynadwy' yw'r rhai sy'n seiliedig ar resymu clir, gan roi sylw dyledus i ddeddfwriaeth, polisïau a gweithdrefnau priodol. Maent yn dangos cadw cofnodion clir a manwl gywir a, lle bo modd, caniatâd wedi'i lofnodi. </a:t>
            </a:r>
          </a:p>
          <a:p>
            <a:pPr marL="285750" indent="-285750">
              <a:buFont typeface="Arial" panose="020B0604020202020204" pitchFamily="34" charset="0"/>
              <a:buChar char="•"/>
            </a:pPr>
            <a:r>
              <a:rPr lang="cy-GB" dirty="0">
                <a:latin typeface="Calibri"/>
                <a:cs typeface="Calibri"/>
              </a:rPr>
              <a:t>Dylai cymryd risg gynnwys pawb yn cydweithio i gyflawni canlyniadau cadarnhaol. </a:t>
            </a:r>
          </a:p>
          <a:p>
            <a:pPr marL="285750" indent="-285750">
              <a:buFont typeface="Arial" panose="020B0604020202020204" pitchFamily="34" charset="0"/>
              <a:buChar char="•"/>
            </a:pPr>
            <a:r>
              <a:rPr lang="cy-GB" dirty="0">
                <a:latin typeface="Calibri"/>
                <a:cs typeface="Calibri"/>
              </a:rPr>
              <a:t>Mae cyfrinachedd yn hawl, ond nid yn hawl absoliwt a gellir ei dorri mewn amgylchiadau eithriadol pan ystyrir bod pobl mewn perygl difrifol o niwed neu ei fod er budd y cyhoedd.</a:t>
            </a:r>
          </a:p>
          <a:p>
            <a:pPr marL="285750" indent="-285750">
              <a:buFont typeface="Arial" panose="020B0604020202020204" pitchFamily="34" charset="0"/>
              <a:buChar char="•"/>
            </a:pPr>
            <a:r>
              <a:rPr lang="cy-GB" dirty="0">
                <a:latin typeface="Calibri"/>
                <a:cs typeface="Calibri"/>
              </a:rPr>
              <a:t>Lle mae ymarferwyr ym maes iechyd a gofal cymdeithasol wedi dilyn canllawiau ymarfer, bydd eu hamddiffyniad rhag atebolrwydd a chymorth gan reolwyr yn cael ei wella</a:t>
            </a:r>
            <a:endParaRPr lang="en-GB" dirty="0">
              <a:latin typeface="Calibri"/>
              <a:cs typeface="Calibri"/>
            </a:endParaRPr>
          </a:p>
        </p:txBody>
      </p:sp>
    </p:spTree>
    <p:custDataLst>
      <p:tags r:id="rId1"/>
    </p:custDataLst>
    <p:extLst>
      <p:ext uri="{BB962C8B-B14F-4D97-AF65-F5344CB8AC3E}">
        <p14:creationId xmlns:p14="http://schemas.microsoft.com/office/powerpoint/2010/main" val="37707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148" y="106151"/>
            <a:ext cx="4496244" cy="1013899"/>
          </a:xfrm>
        </p:spPr>
        <p:txBody>
          <a:bodyPr>
            <a:normAutofit fontScale="90000"/>
          </a:bodyPr>
          <a:lstStyle/>
          <a:p>
            <a:r>
              <a:rPr lang="cy-GB" sz="2200" b="1" dirty="0">
                <a:latin typeface="Calibri"/>
                <a:cs typeface="Calibri"/>
              </a:rPr>
              <a:t>Rhwystrau i gymryd risgiau cadarnhaol mewn gwasanaethau</a:t>
            </a:r>
            <a:br>
              <a:rPr lang="cy-GB" b="1" dirty="0">
                <a:latin typeface="Arial"/>
              </a:rPr>
            </a:br>
            <a:endParaRPr lang="en-GB" b="1">
              <a:cs typeface="Arial"/>
            </a:endParaRPr>
          </a:p>
        </p:txBody>
      </p:sp>
      <p:sp>
        <p:nvSpPr>
          <p:cNvPr id="3" name="Text Placeholder 2"/>
          <p:cNvSpPr>
            <a:spLocks noGrp="1"/>
          </p:cNvSpPr>
          <p:nvPr>
            <p:ph type="body" sz="quarter" idx="10"/>
          </p:nvPr>
        </p:nvSpPr>
        <p:spPr>
          <a:xfrm>
            <a:off x="6386514" y="162837"/>
            <a:ext cx="4183951" cy="573974"/>
          </a:xfrm>
        </p:spPr>
        <p:txBody>
          <a:bodyPr vert="horz" lIns="91440" tIns="45720" rIns="91440" bIns="45720" rtlCol="0" anchor="t">
            <a:normAutofit fontScale="92500" lnSpcReduction="10000"/>
          </a:bodyPr>
          <a:lstStyle/>
          <a:p>
            <a:r>
              <a:rPr lang="en-US" sz="2000" b="1" dirty="0"/>
              <a:t>Barriers to positive risk-taking in services</a:t>
            </a:r>
            <a:endParaRPr lang="en-GB" sz="2000" b="1">
              <a:cs typeface="Arial"/>
            </a:endParaRPr>
          </a:p>
        </p:txBody>
      </p:sp>
      <p:pic>
        <p:nvPicPr>
          <p:cNvPr id="7" name="Picture 6">
            <a:extLst>
              <a:ext uri="{FF2B5EF4-FFF2-40B4-BE49-F238E27FC236}">
                <a16:creationId xmlns:a16="http://schemas.microsoft.com/office/drawing/2014/main" id="{DA7FE2DE-77BC-42F2-9250-5CCB74DDB780}"/>
              </a:ext>
            </a:extLst>
          </p:cNvPr>
          <p:cNvPicPr>
            <a:picLocks noChangeAspect="1"/>
          </p:cNvPicPr>
          <p:nvPr/>
        </p:nvPicPr>
        <p:blipFill>
          <a:blip r:embed="rId4"/>
          <a:stretch>
            <a:fillRect/>
          </a:stretch>
        </p:blipFill>
        <p:spPr>
          <a:xfrm>
            <a:off x="1915875" y="765545"/>
            <a:ext cx="4194412" cy="743776"/>
          </a:xfrm>
          <a:prstGeom prst="rect">
            <a:avLst/>
          </a:prstGeom>
        </p:spPr>
      </p:pic>
      <p:pic>
        <p:nvPicPr>
          <p:cNvPr id="14" name="Picture 13">
            <a:extLst>
              <a:ext uri="{FF2B5EF4-FFF2-40B4-BE49-F238E27FC236}">
                <a16:creationId xmlns:a16="http://schemas.microsoft.com/office/drawing/2014/main" id="{D9F060E4-7559-419C-86B9-6E55DB9EC3C8}"/>
              </a:ext>
            </a:extLst>
          </p:cNvPr>
          <p:cNvPicPr>
            <a:picLocks noChangeAspect="1"/>
          </p:cNvPicPr>
          <p:nvPr/>
        </p:nvPicPr>
        <p:blipFill>
          <a:blip r:embed="rId5"/>
          <a:stretch>
            <a:fillRect/>
          </a:stretch>
        </p:blipFill>
        <p:spPr>
          <a:xfrm>
            <a:off x="1914340" y="765545"/>
            <a:ext cx="4194412" cy="1566808"/>
          </a:xfrm>
          <a:prstGeom prst="rect">
            <a:avLst/>
          </a:prstGeom>
        </p:spPr>
      </p:pic>
      <p:pic>
        <p:nvPicPr>
          <p:cNvPr id="15" name="Picture 14">
            <a:extLst>
              <a:ext uri="{FF2B5EF4-FFF2-40B4-BE49-F238E27FC236}">
                <a16:creationId xmlns:a16="http://schemas.microsoft.com/office/drawing/2014/main" id="{97E095F1-B17E-4515-AF03-A4A326282B86}"/>
              </a:ext>
            </a:extLst>
          </p:cNvPr>
          <p:cNvPicPr>
            <a:picLocks noChangeAspect="1"/>
          </p:cNvPicPr>
          <p:nvPr/>
        </p:nvPicPr>
        <p:blipFill>
          <a:blip r:embed="rId6"/>
          <a:stretch>
            <a:fillRect/>
          </a:stretch>
        </p:blipFill>
        <p:spPr>
          <a:xfrm>
            <a:off x="1915875" y="2422843"/>
            <a:ext cx="4194412" cy="743776"/>
          </a:xfrm>
          <a:prstGeom prst="rect">
            <a:avLst/>
          </a:prstGeom>
        </p:spPr>
      </p:pic>
      <p:pic>
        <p:nvPicPr>
          <p:cNvPr id="16" name="Picture 15">
            <a:extLst>
              <a:ext uri="{FF2B5EF4-FFF2-40B4-BE49-F238E27FC236}">
                <a16:creationId xmlns:a16="http://schemas.microsoft.com/office/drawing/2014/main" id="{EF4246D4-AD88-4CF7-8309-BB5F0A72CAB7}"/>
              </a:ext>
            </a:extLst>
          </p:cNvPr>
          <p:cNvPicPr>
            <a:picLocks noChangeAspect="1"/>
          </p:cNvPicPr>
          <p:nvPr/>
        </p:nvPicPr>
        <p:blipFill>
          <a:blip r:embed="rId7"/>
          <a:stretch>
            <a:fillRect/>
          </a:stretch>
        </p:blipFill>
        <p:spPr>
          <a:xfrm>
            <a:off x="1896150" y="3336365"/>
            <a:ext cx="4194412" cy="743776"/>
          </a:xfrm>
          <a:prstGeom prst="rect">
            <a:avLst/>
          </a:prstGeom>
        </p:spPr>
      </p:pic>
      <p:pic>
        <p:nvPicPr>
          <p:cNvPr id="17" name="Picture 16">
            <a:extLst>
              <a:ext uri="{FF2B5EF4-FFF2-40B4-BE49-F238E27FC236}">
                <a16:creationId xmlns:a16="http://schemas.microsoft.com/office/drawing/2014/main" id="{697F505C-090F-4182-B602-9073BC89B8F9}"/>
              </a:ext>
            </a:extLst>
          </p:cNvPr>
          <p:cNvPicPr>
            <a:picLocks noChangeAspect="1"/>
          </p:cNvPicPr>
          <p:nvPr/>
        </p:nvPicPr>
        <p:blipFill>
          <a:blip r:embed="rId8"/>
          <a:stretch>
            <a:fillRect/>
          </a:stretch>
        </p:blipFill>
        <p:spPr>
          <a:xfrm>
            <a:off x="1880999" y="4209605"/>
            <a:ext cx="4194412" cy="786452"/>
          </a:xfrm>
          <a:prstGeom prst="rect">
            <a:avLst/>
          </a:prstGeom>
        </p:spPr>
      </p:pic>
      <p:pic>
        <p:nvPicPr>
          <p:cNvPr id="19" name="Picture 18">
            <a:extLst>
              <a:ext uri="{FF2B5EF4-FFF2-40B4-BE49-F238E27FC236}">
                <a16:creationId xmlns:a16="http://schemas.microsoft.com/office/drawing/2014/main" id="{AE87D625-7107-4C6D-B3CC-169B203C32EE}"/>
              </a:ext>
            </a:extLst>
          </p:cNvPr>
          <p:cNvPicPr>
            <a:picLocks noChangeAspect="1"/>
          </p:cNvPicPr>
          <p:nvPr/>
        </p:nvPicPr>
        <p:blipFill>
          <a:blip r:embed="rId9"/>
          <a:stretch>
            <a:fillRect/>
          </a:stretch>
        </p:blipFill>
        <p:spPr>
          <a:xfrm>
            <a:off x="1915875" y="5065461"/>
            <a:ext cx="4194412" cy="743776"/>
          </a:xfrm>
          <a:prstGeom prst="rect">
            <a:avLst/>
          </a:prstGeom>
        </p:spPr>
      </p:pic>
      <p:sp>
        <p:nvSpPr>
          <p:cNvPr id="6" name="Rectangle 5"/>
          <p:cNvSpPr/>
          <p:nvPr/>
        </p:nvSpPr>
        <p:spPr>
          <a:xfrm>
            <a:off x="6386513" y="743712"/>
            <a:ext cx="4183951" cy="731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Lack of legal understanding</a:t>
            </a:r>
            <a:endParaRPr lang="en-GB" dirty="0"/>
          </a:p>
        </p:txBody>
      </p:sp>
      <p:sp>
        <p:nvSpPr>
          <p:cNvPr id="8" name="Rectangle 7"/>
          <p:cNvSpPr/>
          <p:nvPr/>
        </p:nvSpPr>
        <p:spPr>
          <a:xfrm>
            <a:off x="6386514" y="1569403"/>
            <a:ext cx="4183951" cy="731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Blame culture</a:t>
            </a:r>
            <a:endParaRPr lang="en-GB" dirty="0"/>
          </a:p>
        </p:txBody>
      </p:sp>
      <p:sp>
        <p:nvSpPr>
          <p:cNvPr id="9" name="Rectangle 8"/>
          <p:cNvSpPr/>
          <p:nvPr/>
        </p:nvSpPr>
        <p:spPr>
          <a:xfrm>
            <a:off x="6386514" y="2422843"/>
            <a:ext cx="4183951" cy="731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deficit-based view of disabled people</a:t>
            </a:r>
            <a:endParaRPr lang="en-GB" dirty="0"/>
          </a:p>
        </p:txBody>
      </p:sp>
      <p:sp>
        <p:nvSpPr>
          <p:cNvPr id="10" name="Rectangle 9"/>
          <p:cNvSpPr/>
          <p:nvPr/>
        </p:nvSpPr>
        <p:spPr>
          <a:xfrm>
            <a:off x="6386510" y="3316224"/>
            <a:ext cx="4183951" cy="731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Managerial processes and regulation</a:t>
            </a:r>
          </a:p>
        </p:txBody>
      </p:sp>
      <p:sp>
        <p:nvSpPr>
          <p:cNvPr id="11" name="Rectangle 10"/>
          <p:cNvSpPr/>
          <p:nvPr/>
        </p:nvSpPr>
        <p:spPr>
          <a:xfrm>
            <a:off x="6386511" y="4209605"/>
            <a:ext cx="4183951" cy="731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Lack of trust of professional judgement</a:t>
            </a:r>
            <a:endParaRPr lang="en-GB" dirty="0"/>
          </a:p>
        </p:txBody>
      </p:sp>
      <p:sp>
        <p:nvSpPr>
          <p:cNvPr id="12" name="Rectangle 11"/>
          <p:cNvSpPr/>
          <p:nvPr/>
        </p:nvSpPr>
        <p:spPr>
          <a:xfrm>
            <a:off x="6386509" y="5060314"/>
            <a:ext cx="4183951" cy="731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Safeguarding concerns</a:t>
            </a:r>
          </a:p>
        </p:txBody>
      </p:sp>
    </p:spTree>
    <p:custDataLst>
      <p:tags r:id="rId1"/>
    </p:custDataLst>
    <p:extLst>
      <p:ext uri="{BB962C8B-B14F-4D97-AF65-F5344CB8AC3E}">
        <p14:creationId xmlns:p14="http://schemas.microsoft.com/office/powerpoint/2010/main" val="174312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262875"/>
            <a:ext cx="4185216" cy="1031283"/>
          </a:xfrm>
        </p:spPr>
        <p:txBody>
          <a:bodyPr>
            <a:normAutofit/>
          </a:bodyPr>
          <a:lstStyle/>
          <a:p>
            <a:r>
              <a:rPr lang="cy-GB" sz="2000" b="1" dirty="0">
                <a:latin typeface="Calibri"/>
                <a:cs typeface="Calibri"/>
              </a:rPr>
              <a:t>Canlyniadau atal cymryd risgiau</a:t>
            </a:r>
            <a:br>
              <a:rPr lang="cy-GB" sz="2000" b="1" dirty="0">
                <a:latin typeface="Calibri"/>
              </a:rPr>
            </a:br>
            <a:endParaRPr lang="en-GB" sz="2000" b="1">
              <a:latin typeface="Calibri"/>
              <a:cs typeface="Calibri"/>
            </a:endParaRPr>
          </a:p>
        </p:txBody>
      </p:sp>
      <p:sp>
        <p:nvSpPr>
          <p:cNvPr id="3" name="Text Placeholder 2"/>
          <p:cNvSpPr>
            <a:spLocks noGrp="1"/>
          </p:cNvSpPr>
          <p:nvPr>
            <p:ph type="body" sz="quarter" idx="10"/>
          </p:nvPr>
        </p:nvSpPr>
        <p:spPr>
          <a:xfrm>
            <a:off x="6418275" y="262874"/>
            <a:ext cx="4116845" cy="646810"/>
          </a:xfrm>
        </p:spPr>
        <p:txBody>
          <a:bodyPr/>
          <a:lstStyle/>
          <a:p>
            <a:r>
              <a:rPr lang="en-US" sz="2000" b="1" dirty="0"/>
              <a:t>Consequences of preventing risk-taking</a:t>
            </a:r>
            <a:endParaRPr lang="en-GB" sz="2000" b="1">
              <a:cs typeface="Arial"/>
            </a:endParaRPr>
          </a:p>
        </p:txBody>
      </p:sp>
      <p:pic>
        <p:nvPicPr>
          <p:cNvPr id="14" name="Picture 13">
            <a:extLst>
              <a:ext uri="{FF2B5EF4-FFF2-40B4-BE49-F238E27FC236}">
                <a16:creationId xmlns:a16="http://schemas.microsoft.com/office/drawing/2014/main" id="{3B889716-C249-46F7-BD56-73127EB5D8DC}"/>
              </a:ext>
            </a:extLst>
          </p:cNvPr>
          <p:cNvPicPr>
            <a:picLocks noChangeAspect="1"/>
          </p:cNvPicPr>
          <p:nvPr/>
        </p:nvPicPr>
        <p:blipFill>
          <a:blip r:embed="rId4"/>
          <a:stretch>
            <a:fillRect/>
          </a:stretch>
        </p:blipFill>
        <p:spPr>
          <a:xfrm>
            <a:off x="1767666" y="950978"/>
            <a:ext cx="2024047" cy="1255885"/>
          </a:xfrm>
          <a:prstGeom prst="rect">
            <a:avLst/>
          </a:prstGeom>
        </p:spPr>
      </p:pic>
      <p:pic>
        <p:nvPicPr>
          <p:cNvPr id="15" name="Picture 14">
            <a:extLst>
              <a:ext uri="{FF2B5EF4-FFF2-40B4-BE49-F238E27FC236}">
                <a16:creationId xmlns:a16="http://schemas.microsoft.com/office/drawing/2014/main" id="{FA7E3347-E9DC-4944-8AD4-BAEEB72A9336}"/>
              </a:ext>
            </a:extLst>
          </p:cNvPr>
          <p:cNvPicPr>
            <a:picLocks noChangeAspect="1"/>
          </p:cNvPicPr>
          <p:nvPr/>
        </p:nvPicPr>
        <p:blipFill>
          <a:blip r:embed="rId5"/>
          <a:stretch>
            <a:fillRect/>
          </a:stretch>
        </p:blipFill>
        <p:spPr>
          <a:xfrm>
            <a:off x="3885776" y="951960"/>
            <a:ext cx="2024047" cy="1255885"/>
          </a:xfrm>
          <a:prstGeom prst="rect">
            <a:avLst/>
          </a:prstGeom>
        </p:spPr>
      </p:pic>
      <p:pic>
        <p:nvPicPr>
          <p:cNvPr id="16" name="Picture 15">
            <a:extLst>
              <a:ext uri="{FF2B5EF4-FFF2-40B4-BE49-F238E27FC236}">
                <a16:creationId xmlns:a16="http://schemas.microsoft.com/office/drawing/2014/main" id="{ABC7EFA0-FFF8-40E5-B132-1456EC0931AF}"/>
              </a:ext>
            </a:extLst>
          </p:cNvPr>
          <p:cNvPicPr>
            <a:picLocks noChangeAspect="1"/>
          </p:cNvPicPr>
          <p:nvPr/>
        </p:nvPicPr>
        <p:blipFill>
          <a:blip r:embed="rId6"/>
          <a:stretch>
            <a:fillRect/>
          </a:stretch>
        </p:blipFill>
        <p:spPr>
          <a:xfrm>
            <a:off x="1777498" y="2334375"/>
            <a:ext cx="2024047" cy="1109568"/>
          </a:xfrm>
          <a:prstGeom prst="rect">
            <a:avLst/>
          </a:prstGeom>
        </p:spPr>
      </p:pic>
      <p:pic>
        <p:nvPicPr>
          <p:cNvPr id="17" name="Picture 16">
            <a:extLst>
              <a:ext uri="{FF2B5EF4-FFF2-40B4-BE49-F238E27FC236}">
                <a16:creationId xmlns:a16="http://schemas.microsoft.com/office/drawing/2014/main" id="{2EFBB194-9AD3-4D87-91FB-F6001360E143}"/>
              </a:ext>
            </a:extLst>
          </p:cNvPr>
          <p:cNvPicPr>
            <a:picLocks noChangeAspect="1"/>
          </p:cNvPicPr>
          <p:nvPr/>
        </p:nvPicPr>
        <p:blipFill>
          <a:blip r:embed="rId7"/>
          <a:stretch>
            <a:fillRect/>
          </a:stretch>
        </p:blipFill>
        <p:spPr>
          <a:xfrm>
            <a:off x="3954497" y="2340666"/>
            <a:ext cx="2024047" cy="1109568"/>
          </a:xfrm>
          <a:prstGeom prst="rect">
            <a:avLst/>
          </a:prstGeom>
        </p:spPr>
      </p:pic>
      <p:pic>
        <p:nvPicPr>
          <p:cNvPr id="18" name="Picture 17">
            <a:extLst>
              <a:ext uri="{FF2B5EF4-FFF2-40B4-BE49-F238E27FC236}">
                <a16:creationId xmlns:a16="http://schemas.microsoft.com/office/drawing/2014/main" id="{2801BC5F-A959-4533-B064-1BAC20A3C8C7}"/>
              </a:ext>
            </a:extLst>
          </p:cNvPr>
          <p:cNvPicPr>
            <a:picLocks noChangeAspect="1"/>
          </p:cNvPicPr>
          <p:nvPr/>
        </p:nvPicPr>
        <p:blipFill>
          <a:blip r:embed="rId8"/>
          <a:stretch>
            <a:fillRect/>
          </a:stretch>
        </p:blipFill>
        <p:spPr>
          <a:xfrm>
            <a:off x="1795786" y="3571456"/>
            <a:ext cx="1987468" cy="1109568"/>
          </a:xfrm>
          <a:prstGeom prst="rect">
            <a:avLst/>
          </a:prstGeom>
        </p:spPr>
      </p:pic>
      <p:pic>
        <p:nvPicPr>
          <p:cNvPr id="19" name="Picture 18">
            <a:extLst>
              <a:ext uri="{FF2B5EF4-FFF2-40B4-BE49-F238E27FC236}">
                <a16:creationId xmlns:a16="http://schemas.microsoft.com/office/drawing/2014/main" id="{7F3B3CD7-438A-404E-83DB-1ABC3F164021}"/>
              </a:ext>
            </a:extLst>
          </p:cNvPr>
          <p:cNvPicPr>
            <a:picLocks noChangeAspect="1"/>
          </p:cNvPicPr>
          <p:nvPr/>
        </p:nvPicPr>
        <p:blipFill>
          <a:blip r:embed="rId9"/>
          <a:stretch>
            <a:fillRect/>
          </a:stretch>
        </p:blipFill>
        <p:spPr>
          <a:xfrm>
            <a:off x="3954496" y="3565364"/>
            <a:ext cx="2024047" cy="1109568"/>
          </a:xfrm>
          <a:prstGeom prst="rect">
            <a:avLst/>
          </a:prstGeom>
        </p:spPr>
      </p:pic>
      <p:pic>
        <p:nvPicPr>
          <p:cNvPr id="20" name="Picture 19">
            <a:extLst>
              <a:ext uri="{FF2B5EF4-FFF2-40B4-BE49-F238E27FC236}">
                <a16:creationId xmlns:a16="http://schemas.microsoft.com/office/drawing/2014/main" id="{077D0346-E105-4313-92D3-A35324FB6C45}"/>
              </a:ext>
            </a:extLst>
          </p:cNvPr>
          <p:cNvPicPr>
            <a:picLocks noChangeAspect="1"/>
          </p:cNvPicPr>
          <p:nvPr/>
        </p:nvPicPr>
        <p:blipFill>
          <a:blip r:embed="rId10"/>
          <a:stretch>
            <a:fillRect/>
          </a:stretch>
        </p:blipFill>
        <p:spPr>
          <a:xfrm>
            <a:off x="1753378" y="4808537"/>
            <a:ext cx="1987468" cy="1109568"/>
          </a:xfrm>
          <a:prstGeom prst="rect">
            <a:avLst/>
          </a:prstGeom>
        </p:spPr>
      </p:pic>
      <p:pic>
        <p:nvPicPr>
          <p:cNvPr id="21" name="Picture 20">
            <a:extLst>
              <a:ext uri="{FF2B5EF4-FFF2-40B4-BE49-F238E27FC236}">
                <a16:creationId xmlns:a16="http://schemas.microsoft.com/office/drawing/2014/main" id="{5BF56147-EFC7-4977-BE2D-3B4820AB2C1D}"/>
              </a:ext>
            </a:extLst>
          </p:cNvPr>
          <p:cNvPicPr>
            <a:picLocks noChangeAspect="1"/>
          </p:cNvPicPr>
          <p:nvPr/>
        </p:nvPicPr>
        <p:blipFill>
          <a:blip r:embed="rId11"/>
          <a:stretch>
            <a:fillRect/>
          </a:stretch>
        </p:blipFill>
        <p:spPr>
          <a:xfrm>
            <a:off x="3979871" y="4790062"/>
            <a:ext cx="1987468" cy="1109568"/>
          </a:xfrm>
          <a:prstGeom prst="rect">
            <a:avLst/>
          </a:prstGeom>
        </p:spPr>
      </p:pic>
      <p:sp>
        <p:nvSpPr>
          <p:cNvPr id="6" name="Oval 5"/>
          <p:cNvSpPr/>
          <p:nvPr/>
        </p:nvSpPr>
        <p:spPr>
          <a:xfrm>
            <a:off x="6386514" y="950976"/>
            <a:ext cx="2013775" cy="12435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People feel controlled</a:t>
            </a:r>
            <a:endParaRPr lang="en-GB" sz="1400" dirty="0"/>
          </a:p>
        </p:txBody>
      </p:sp>
      <p:sp>
        <p:nvSpPr>
          <p:cNvPr id="7" name="Oval 6"/>
          <p:cNvSpPr/>
          <p:nvPr/>
        </p:nvSpPr>
        <p:spPr>
          <a:xfrm>
            <a:off x="8514017" y="950976"/>
            <a:ext cx="2013775" cy="12435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Are prevented from learning/ experiencing</a:t>
            </a:r>
            <a:endParaRPr lang="en-GB" sz="1400" dirty="0"/>
          </a:p>
        </p:txBody>
      </p:sp>
      <p:sp>
        <p:nvSpPr>
          <p:cNvPr id="8" name="Oval 7"/>
          <p:cNvSpPr/>
          <p:nvPr/>
        </p:nvSpPr>
        <p:spPr>
          <a:xfrm>
            <a:off x="6386513" y="2304286"/>
            <a:ext cx="2013775" cy="10972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Feel instutionalised</a:t>
            </a:r>
            <a:endParaRPr lang="en-GB" sz="1400" dirty="0"/>
          </a:p>
        </p:txBody>
      </p:sp>
      <p:sp>
        <p:nvSpPr>
          <p:cNvPr id="9" name="Oval 8"/>
          <p:cNvSpPr/>
          <p:nvPr/>
        </p:nvSpPr>
        <p:spPr>
          <a:xfrm>
            <a:off x="8478489" y="2310382"/>
            <a:ext cx="2013775" cy="10972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Limited voice &amp; input</a:t>
            </a:r>
            <a:endParaRPr lang="en-GB" sz="1400" dirty="0"/>
          </a:p>
        </p:txBody>
      </p:sp>
      <p:sp>
        <p:nvSpPr>
          <p:cNvPr id="10" name="Oval 9"/>
          <p:cNvSpPr/>
          <p:nvPr/>
        </p:nvSpPr>
        <p:spPr>
          <a:xfrm>
            <a:off x="6425612" y="3511292"/>
            <a:ext cx="1974677" cy="10972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Feel untrusted</a:t>
            </a:r>
            <a:endParaRPr lang="en-GB" sz="1400" dirty="0"/>
          </a:p>
        </p:txBody>
      </p:sp>
      <p:sp>
        <p:nvSpPr>
          <p:cNvPr id="11" name="Oval 10"/>
          <p:cNvSpPr/>
          <p:nvPr/>
        </p:nvSpPr>
        <p:spPr>
          <a:xfrm>
            <a:off x="8478489" y="3511292"/>
            <a:ext cx="2013775" cy="10972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Feel patronsied </a:t>
            </a:r>
            <a:endParaRPr lang="en-GB" sz="1400" dirty="0"/>
          </a:p>
        </p:txBody>
      </p:sp>
      <p:sp>
        <p:nvSpPr>
          <p:cNvPr id="12" name="Oval 11"/>
          <p:cNvSpPr/>
          <p:nvPr/>
        </p:nvSpPr>
        <p:spPr>
          <a:xfrm>
            <a:off x="6425612" y="4718298"/>
            <a:ext cx="1974677" cy="10972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Feel unequal</a:t>
            </a:r>
            <a:endParaRPr lang="en-GB" sz="1400" dirty="0"/>
          </a:p>
        </p:txBody>
      </p:sp>
      <p:sp>
        <p:nvSpPr>
          <p:cNvPr id="13" name="Oval 12"/>
          <p:cNvSpPr/>
          <p:nvPr/>
        </p:nvSpPr>
        <p:spPr>
          <a:xfrm>
            <a:off x="8533565" y="4718298"/>
            <a:ext cx="1974677" cy="10972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Feel marginalized </a:t>
            </a:r>
            <a:endParaRPr lang="en-GB" sz="1400" dirty="0"/>
          </a:p>
        </p:txBody>
      </p:sp>
    </p:spTree>
    <p:custDataLst>
      <p:tags r:id="rId1"/>
    </p:custDataLst>
    <p:extLst>
      <p:ext uri="{BB962C8B-B14F-4D97-AF65-F5344CB8AC3E}">
        <p14:creationId xmlns:p14="http://schemas.microsoft.com/office/powerpoint/2010/main" val="37334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813" y="392727"/>
            <a:ext cx="4144269" cy="803087"/>
          </a:xfrm>
        </p:spPr>
        <p:txBody>
          <a:bodyPr>
            <a:normAutofit/>
          </a:bodyPr>
          <a:lstStyle/>
          <a:p>
            <a:r>
              <a:rPr lang="cy-GB" sz="2000" b="1" dirty="0">
                <a:latin typeface="Calibri"/>
                <a:cs typeface="Calibri"/>
              </a:rPr>
              <a:t>Atal pobl rhag cymryd risgiau</a:t>
            </a:r>
            <a:br>
              <a:rPr lang="cy-GB" sz="2000" b="1" dirty="0">
                <a:latin typeface="Calibri"/>
              </a:rPr>
            </a:br>
            <a:endParaRPr lang="en-GB" sz="2000" b="1">
              <a:latin typeface="Calibri"/>
              <a:cs typeface="Calibri"/>
            </a:endParaRPr>
          </a:p>
        </p:txBody>
      </p:sp>
      <p:sp>
        <p:nvSpPr>
          <p:cNvPr id="3" name="Text Placeholder 2"/>
          <p:cNvSpPr>
            <a:spLocks noGrp="1"/>
          </p:cNvSpPr>
          <p:nvPr>
            <p:ph type="body" sz="quarter" idx="10"/>
          </p:nvPr>
        </p:nvSpPr>
        <p:spPr>
          <a:xfrm>
            <a:off x="6731571" y="390085"/>
            <a:ext cx="4073385" cy="646810"/>
          </a:xfrm>
        </p:spPr>
        <p:txBody>
          <a:bodyPr/>
          <a:lstStyle/>
          <a:p>
            <a:r>
              <a:rPr lang="en-US" sz="2000" b="1" dirty="0"/>
              <a:t>Preventing people from taking risks</a:t>
            </a:r>
            <a:endParaRPr lang="en-GB" sz="2000" b="1">
              <a:cs typeface="Arial"/>
            </a:endParaRPr>
          </a:p>
        </p:txBody>
      </p:sp>
      <p:sp>
        <p:nvSpPr>
          <p:cNvPr id="4" name="Text Placeholder 3"/>
          <p:cNvSpPr>
            <a:spLocks noGrp="1"/>
          </p:cNvSpPr>
          <p:nvPr>
            <p:ph type="body" sz="quarter" idx="11"/>
          </p:nvPr>
        </p:nvSpPr>
        <p:spPr>
          <a:xfrm>
            <a:off x="6386514" y="950977"/>
            <a:ext cx="4183951" cy="4949951"/>
          </a:xfrm>
        </p:spPr>
        <p:txBody>
          <a:bodyPr/>
          <a:lstStyle/>
          <a:p>
            <a:pPr marL="285750" indent="-285750">
              <a:buFont typeface="Arial" panose="020B0604020202020204" pitchFamily="34" charset="0"/>
              <a:buChar char="•"/>
            </a:pPr>
            <a:r>
              <a:rPr lang="en-US" dirty="0"/>
              <a:t>Care that is task-focused and inflexible can act as a barrier to positive risk-taking, since it reduces the opportunity for genuine relationship-building. Meaningful activity, leisure, learning and social interaction [should not be] luxury extras, rather- fundamental human rights (Morgan &amp; Andrews, 2016).</a:t>
            </a:r>
          </a:p>
          <a:p>
            <a:pPr marL="285750" indent="-285750">
              <a:buFont typeface="Arial" panose="020B0604020202020204" pitchFamily="34" charset="0"/>
              <a:buChar char="•"/>
            </a:pPr>
            <a:r>
              <a:rPr lang="en-US" dirty="0"/>
              <a:t>Morgan and Andrews (2016) argue that the rights and citizenship of people who may need care and support should be placed at the heart of a framework for positive risk-taking. At present: “Practitioners do not often think in terms of rights, so they become more easily violated”.</a:t>
            </a:r>
          </a:p>
          <a:p>
            <a:endParaRPr lang="en-GB" dirty="0"/>
          </a:p>
        </p:txBody>
      </p:sp>
      <p:sp>
        <p:nvSpPr>
          <p:cNvPr id="5" name="Text Placeholder 4"/>
          <p:cNvSpPr>
            <a:spLocks noGrp="1"/>
          </p:cNvSpPr>
          <p:nvPr>
            <p:ph type="body" sz="quarter" idx="12"/>
          </p:nvPr>
        </p:nvSpPr>
        <p:spPr>
          <a:xfrm>
            <a:off x="1863635" y="950977"/>
            <a:ext cx="3970429" cy="4869720"/>
          </a:xfrm>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cy-GB" sz="1900" dirty="0">
                <a:latin typeface="Calibri"/>
                <a:cs typeface="Calibri"/>
              </a:rPr>
              <a:t>Gall gofal sy’n canolbwyntio ar dasgau ac sy'n anhyblyg fod yn rhwystr i gymryd risgiau cadarnhaol, gan ei fod yn lleihau’r cyfle i feithrin perthynas wirioneddol. Ni ddylai gweithgarwch, hamdden, dysgu a rhyngweithio cymdeithasol ystyrlon fod yn bethau moethus ychwanegol, ond yn hytrach yn hawliau dynol sylfaenol (Morgan &amp; Andrews, 2016).</a:t>
            </a:r>
          </a:p>
          <a:p>
            <a:pPr marL="285750" indent="-285750">
              <a:buFont typeface="Arial" panose="020B0604020202020204" pitchFamily="34" charset="0"/>
              <a:buChar char="•"/>
            </a:pPr>
            <a:r>
              <a:rPr lang="cy-GB" sz="1900" dirty="0">
                <a:latin typeface="Calibri"/>
                <a:cs typeface="Calibri"/>
              </a:rPr>
              <a:t>Mae Morgan ac Andrews (2016) yn dadlau y dylid gosod hawliau a dinasyddiaeth pobl y gallai fod angen gofal a chymorth arnynt wrth wraidd fframwaith ar gyfer cymryd risgiau cadarnhaol. Ar hyn o bryd: “Nid yw ymarferwyr yn aml yn meddwl am hawliau, felly maent yn dod yn haws eu torri”.</a:t>
            </a:r>
          </a:p>
          <a:p>
            <a:endParaRPr lang="en-GB" dirty="0"/>
          </a:p>
        </p:txBody>
      </p:sp>
    </p:spTree>
    <p:custDataLst>
      <p:tags r:id="rId1"/>
    </p:custDataLst>
    <p:extLst>
      <p:ext uri="{BB962C8B-B14F-4D97-AF65-F5344CB8AC3E}">
        <p14:creationId xmlns:p14="http://schemas.microsoft.com/office/powerpoint/2010/main" val="319657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434" y="365128"/>
            <a:ext cx="4098296" cy="1031283"/>
          </a:xfrm>
        </p:spPr>
        <p:txBody>
          <a:bodyPr>
            <a:normAutofit fontScale="90000"/>
          </a:bodyPr>
          <a:lstStyle/>
          <a:p>
            <a:r>
              <a:rPr lang="cy-GB" sz="2700" b="1" dirty="0">
                <a:latin typeface="Calibri"/>
                <a:cs typeface="Calibri"/>
              </a:rPr>
              <a:t>Gwneud penderfyniadau ar y cyd ynghylch risg</a:t>
            </a:r>
            <a:br>
              <a:rPr lang="cy-GB" b="1" dirty="0">
                <a:latin typeface="Arial"/>
              </a:rPr>
            </a:br>
            <a:endParaRPr lang="en-GB" b="1">
              <a:cs typeface="Arial"/>
            </a:endParaRPr>
          </a:p>
        </p:txBody>
      </p:sp>
      <p:sp>
        <p:nvSpPr>
          <p:cNvPr id="3" name="Text Placeholder 2"/>
          <p:cNvSpPr>
            <a:spLocks noGrp="1"/>
          </p:cNvSpPr>
          <p:nvPr>
            <p:ph type="body" sz="quarter" idx="10"/>
          </p:nvPr>
        </p:nvSpPr>
        <p:spPr>
          <a:xfrm>
            <a:off x="6357472" y="365127"/>
            <a:ext cx="3960389" cy="781238"/>
          </a:xfrm>
        </p:spPr>
        <p:txBody>
          <a:bodyPr/>
          <a:lstStyle/>
          <a:p>
            <a:r>
              <a:rPr lang="en-GB" sz="2400" b="1" dirty="0"/>
              <a:t>Shared decision-making around risk</a:t>
            </a:r>
            <a:endParaRPr lang="en-GB" sz="2400" b="1" dirty="0">
              <a:cs typeface="Arial"/>
            </a:endParaRPr>
          </a:p>
        </p:txBody>
      </p:sp>
      <p:sp>
        <p:nvSpPr>
          <p:cNvPr id="4" name="Text Placeholder 3"/>
          <p:cNvSpPr>
            <a:spLocks noGrp="1"/>
          </p:cNvSpPr>
          <p:nvPr>
            <p:ph type="body" sz="quarter" idx="11"/>
          </p:nvPr>
        </p:nvSpPr>
        <p:spPr>
          <a:xfrm>
            <a:off x="6386514" y="1828801"/>
            <a:ext cx="4171759" cy="4059935"/>
          </a:xfrm>
        </p:spPr>
        <p:txBody>
          <a:bodyPr/>
          <a:lstStyle/>
          <a:p>
            <a:r>
              <a:rPr lang="en-US" dirty="0"/>
              <a:t>Morgan and Williamson (2014) argue that we are more likely to be risk averse in our practice where we are making decisions on our own. In contrast, shared decision-making, which involves the person, their family, community supporters and a multi-agency group of professionals, may be more supportive of positive risk-taking (Clarke et al, 2011; </a:t>
            </a:r>
            <a:r>
              <a:rPr lang="en-US" dirty="0" err="1"/>
              <a:t>Manthorpe</a:t>
            </a:r>
            <a:r>
              <a:rPr lang="en-US" dirty="0"/>
              <a:t> and Moriarty, 2010; Andrews et al, 2015). </a:t>
            </a:r>
            <a:endParaRPr lang="en-GB" dirty="0"/>
          </a:p>
        </p:txBody>
      </p:sp>
      <p:sp>
        <p:nvSpPr>
          <p:cNvPr id="5" name="Text Placeholder 4"/>
          <p:cNvSpPr>
            <a:spLocks noGrp="1"/>
          </p:cNvSpPr>
          <p:nvPr>
            <p:ph type="body" sz="quarter" idx="12"/>
          </p:nvPr>
        </p:nvSpPr>
        <p:spPr>
          <a:xfrm>
            <a:off x="1874507" y="1830860"/>
            <a:ext cx="3959557" cy="3480353"/>
          </a:xfrm>
        </p:spPr>
        <p:txBody>
          <a:bodyPr vert="horz" lIns="91440" tIns="45720" rIns="91440" bIns="45720" rtlCol="0" anchor="t">
            <a:normAutofit/>
          </a:bodyPr>
          <a:lstStyle/>
          <a:p>
            <a:r>
              <a:rPr lang="cy-GB" dirty="0">
                <a:latin typeface="Calibri"/>
                <a:cs typeface="Calibri"/>
              </a:rPr>
              <a:t>Mae Morgan a Williamson (2014) yn dadlau ein bod yn fwy tebygol o fod yn amharod i gymryd risg yn ein hymarfer lle rydym yn gwneud penderfyniadau ar ein pen ein hunain. Mewn cyferbyniad, gallai gwneud penderfyniadau ar y cyd, sy’n cynnwys y person, ei deulu, cefnogwyr cymunedol a grŵp aml-asiantaeth o weithwyr proffesiynol, fod yn fwy cefnogol i gymryd risgiau cadarnhaol (Clarke </a:t>
            </a:r>
            <a:r>
              <a:rPr lang="cy-GB" err="1">
                <a:latin typeface="Calibri"/>
                <a:cs typeface="Calibri"/>
              </a:rPr>
              <a:t>et</a:t>
            </a:r>
            <a:r>
              <a:rPr lang="cy-GB" dirty="0">
                <a:latin typeface="Calibri"/>
                <a:cs typeface="Calibri"/>
              </a:rPr>
              <a:t> </a:t>
            </a:r>
            <a:r>
              <a:rPr lang="cy-GB" err="1">
                <a:latin typeface="Calibri"/>
                <a:cs typeface="Calibri"/>
              </a:rPr>
              <a:t>al</a:t>
            </a:r>
            <a:r>
              <a:rPr lang="cy-GB" dirty="0">
                <a:latin typeface="Calibri"/>
                <a:cs typeface="Calibri"/>
              </a:rPr>
              <a:t>, 2011; </a:t>
            </a:r>
            <a:r>
              <a:rPr lang="cy-GB" err="1">
                <a:latin typeface="Calibri"/>
                <a:cs typeface="Calibri"/>
              </a:rPr>
              <a:t>Manthorpe</a:t>
            </a:r>
            <a:r>
              <a:rPr lang="cy-GB" dirty="0">
                <a:latin typeface="Calibri"/>
                <a:cs typeface="Calibri"/>
              </a:rPr>
              <a:t> a </a:t>
            </a:r>
            <a:r>
              <a:rPr lang="cy-GB" err="1">
                <a:latin typeface="Calibri"/>
                <a:cs typeface="Calibri"/>
              </a:rPr>
              <a:t>Moriarty</a:t>
            </a:r>
            <a:r>
              <a:rPr lang="cy-GB" dirty="0">
                <a:latin typeface="Calibri"/>
                <a:cs typeface="Calibri"/>
              </a:rPr>
              <a:t>, 2010; Andrews </a:t>
            </a:r>
            <a:r>
              <a:rPr lang="cy-GB" err="1">
                <a:latin typeface="Calibri"/>
                <a:cs typeface="Calibri"/>
              </a:rPr>
              <a:t>et</a:t>
            </a:r>
            <a:r>
              <a:rPr lang="cy-GB" dirty="0">
                <a:latin typeface="Calibri"/>
                <a:cs typeface="Calibri"/>
              </a:rPr>
              <a:t> </a:t>
            </a:r>
            <a:r>
              <a:rPr lang="cy-GB" err="1">
                <a:latin typeface="Calibri"/>
                <a:cs typeface="Calibri"/>
              </a:rPr>
              <a:t>al</a:t>
            </a:r>
            <a:r>
              <a:rPr lang="cy-GB" dirty="0">
                <a:latin typeface="Calibri"/>
                <a:cs typeface="Calibri"/>
              </a:rPr>
              <a:t>, 2015). </a:t>
            </a:r>
            <a:endParaRPr lang="cy-GB" dirty="0">
              <a:latin typeface="Arial"/>
            </a:endParaRPr>
          </a:p>
          <a:p>
            <a:endParaRPr lang="en-GB" dirty="0"/>
          </a:p>
        </p:txBody>
      </p:sp>
    </p:spTree>
    <p:custDataLst>
      <p:tags r:id="rId1"/>
    </p:custDataLst>
    <p:extLst>
      <p:ext uri="{BB962C8B-B14F-4D97-AF65-F5344CB8AC3E}">
        <p14:creationId xmlns:p14="http://schemas.microsoft.com/office/powerpoint/2010/main" val="320389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9505" y="959216"/>
            <a:ext cx="8908181" cy="1016282"/>
          </a:xfrm>
        </p:spPr>
        <p:txBody>
          <a:bodyPr>
            <a:normAutofit fontScale="92500" lnSpcReduction="20000"/>
          </a:bodyPr>
          <a:lstStyle/>
          <a:p>
            <a:pPr>
              <a:lnSpc>
                <a:spcPct val="107000"/>
              </a:lnSpc>
              <a:spcAft>
                <a:spcPts val="600"/>
              </a:spcAft>
            </a:pPr>
            <a:r>
              <a:rPr lang="cy-GB" sz="1350" dirty="0">
                <a:latin typeface="Calibri" panose="020F0502020204030204" pitchFamily="34" charset="0"/>
                <a:ea typeface="Calibri" panose="020F0502020204030204" pitchFamily="34" charset="0"/>
                <a:cs typeface="Calibri" panose="020F0502020204030204" pitchFamily="34" charset="0"/>
              </a:rPr>
              <a:t>Mae’r adnodd hwn wedi’i ddatblygu mewn partneriaeth â’r Consortiwm Ymarferwyr Gwasanaethau Cymdeithasol (SSP) ar ran Gofal Cymdeithasol Cymru. Mae’r consortiwm yn cynnwys y partneriaid canlynol:</a:t>
            </a:r>
          </a:p>
          <a:p>
            <a:pPr>
              <a:lnSpc>
                <a:spcPct val="107000"/>
              </a:lnSpc>
              <a:spcAft>
                <a:spcPts val="600"/>
              </a:spcAft>
            </a:pPr>
            <a:r>
              <a:rPr lang="en-GB" sz="1350" dirty="0"/>
              <a:t>This resource has been developed in partnership by the Social Services Practitioner (SSP) Consortium on behalf of Social Care Wales. The consortium is made up of the following partners:</a:t>
            </a: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r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445" y="2785733"/>
            <a:ext cx="997428" cy="39151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CC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2150" y="2211862"/>
            <a:ext cx="863086" cy="39123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283" y="2223857"/>
            <a:ext cx="804791" cy="36724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entred colour MCC logo - for web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343" y="2190149"/>
            <a:ext cx="699584" cy="4531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CS Log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5596" y="2762526"/>
            <a:ext cx="715096" cy="5141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ncc-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5065" y="2236116"/>
            <a:ext cx="791981" cy="331493"/>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NPT 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24836" y="2201731"/>
            <a:ext cx="506320" cy="42536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Pemb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60722" y="2055898"/>
            <a:ext cx="426278" cy="806885"/>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Powys C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54389" y="2272640"/>
            <a:ext cx="443075" cy="29496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SC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7529" y="2145089"/>
            <a:ext cx="522356" cy="52098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Torfaen Logo-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79885" y="2293413"/>
            <a:ext cx="1018298" cy="26341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descr="4Bridgend College logo full colour@2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75415" y="2785735"/>
            <a:ext cx="964723" cy="41501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Merthyr master cmyk 20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19258" y="2184452"/>
            <a:ext cx="426225" cy="4813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3" descr="Bridgend County Borough Counc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2144" y="2230087"/>
            <a:ext cx="383802" cy="4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0" name="Picture 16" descr="R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99312" y="2194304"/>
            <a:ext cx="600989" cy="40879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657821" y="3314475"/>
            <a:ext cx="8809288" cy="2444708"/>
          </a:xfrm>
          <a:prstGeom prst="rect">
            <a:avLst/>
          </a:prstGeom>
          <a:noFill/>
        </p:spPr>
        <p:txBody>
          <a:bodyPr wrap="square" rtlCol="0">
            <a:spAutoFit/>
          </a:bodyPr>
          <a:lstStyle/>
          <a:p>
            <a:pPr algn="ctr">
              <a:lnSpc>
                <a:spcPct val="107000"/>
              </a:lnSpc>
              <a:spcAft>
                <a:spcPts val="600"/>
              </a:spcAft>
            </a:pPr>
            <a:r>
              <a:rPr lang="cy-GB" sz="1200" dirty="0">
                <a:latin typeface="Calibri" panose="020F0502020204030204" pitchFamily="34" charset="0"/>
                <a:ea typeface="Calibri" panose="020F0502020204030204" pitchFamily="34" charset="0"/>
                <a:cs typeface="Calibri" panose="020F0502020204030204" pitchFamily="34" charset="0"/>
              </a:rPr>
              <a:t>Gofal Cymdeithasol Cymru a'i gynghorwyr penodedig sy'n berchen ar hawlfraint y deunyddiau hyn. Gall darparwyr dysgu, awdurdodau lleol a darparwyr gwasanaethau gofal yng Nghymru gopïo, atgynhyrchu, dosbarthu neu drefnu bod y Rhaglen Ddysgu Ymarferwyr Gwasanaethau Cymdeithasol (SSP) ar gael fel arall i unrhyw drydydd parti arall ar sail ddielw yn unig. Rhaid i unrhyw bartïon eraill sy’n dymuno copïo, atgynhyrchu, dosbarthu neu fel arall wneud y Rhaglen Ymarferwyr Gwasanaethau Cymdeithasol (SSP) ar gael i unrhyw drydydd parti arall geisio caniatâd ysgrifenedig Gofal Cymdeithasol Cymru ymlaen llaw.</a:t>
            </a:r>
          </a:p>
          <a:p>
            <a:pPr algn="ct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copyright to these materials rests with Social Care Wales and its appointed advisers. The Social Services Practitioner (SSP) Programme of learning may be copied, reproduced, distributed or otherwise made available to any other third party by learning providers, local authorities and care service providers in Wales on a not-for-profit basis only. Any other parties that wish to copy, reproduce, distribute or otherwise make the Social Services Practitioner (SSP) Programme available to any other third party must seek the prior written consent of Social Care Wales.</a:t>
            </a:r>
          </a:p>
          <a:p>
            <a:pPr algn="ct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4349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358" y="365128"/>
            <a:ext cx="4202600" cy="1031283"/>
          </a:xfrm>
        </p:spPr>
        <p:txBody>
          <a:bodyPr>
            <a:normAutofit fontScale="90000"/>
          </a:bodyPr>
          <a:lstStyle/>
          <a:p>
            <a:r>
              <a:rPr lang="cy-GB" sz="2700" b="1" dirty="0">
                <a:latin typeface="+mn-lt"/>
                <a:ea typeface="+mn-ea"/>
                <a:cs typeface="+mn-cs"/>
              </a:rPr>
              <a:t>Gwneud penderfyniadau ar y cyd ynghylch risg</a:t>
            </a:r>
            <a:br>
              <a:rPr lang="cy-GB" b="1" dirty="0">
                <a:latin typeface="Arial"/>
              </a:rPr>
            </a:br>
            <a:endParaRPr lang="en-GB" dirty="0"/>
          </a:p>
        </p:txBody>
      </p:sp>
      <p:sp>
        <p:nvSpPr>
          <p:cNvPr id="3" name="Text Placeholder 2"/>
          <p:cNvSpPr>
            <a:spLocks noGrp="1"/>
          </p:cNvSpPr>
          <p:nvPr>
            <p:ph type="body" sz="quarter" idx="10"/>
          </p:nvPr>
        </p:nvSpPr>
        <p:spPr>
          <a:xfrm>
            <a:off x="6386514" y="365126"/>
            <a:ext cx="4073385" cy="659002"/>
          </a:xfrm>
        </p:spPr>
        <p:txBody>
          <a:bodyPr>
            <a:normAutofit fontScale="92500" lnSpcReduction="10000"/>
          </a:bodyPr>
          <a:lstStyle/>
          <a:p>
            <a:r>
              <a:rPr lang="en-GB" sz="2400" b="1" dirty="0"/>
              <a:t>Shared decision-making around risk</a:t>
            </a:r>
            <a:endParaRPr lang="en-GB" sz="2400" b="1" dirty="0">
              <a:cs typeface="Arial"/>
            </a:endParaRPr>
          </a:p>
          <a:p>
            <a:endParaRPr lang="en-GB" b="1" dirty="0">
              <a:cs typeface="Arial"/>
            </a:endParaRPr>
          </a:p>
        </p:txBody>
      </p:sp>
      <p:sp>
        <p:nvSpPr>
          <p:cNvPr id="4" name="Text Placeholder 3"/>
          <p:cNvSpPr>
            <a:spLocks noGrp="1"/>
          </p:cNvSpPr>
          <p:nvPr>
            <p:ph type="body" sz="quarter" idx="11"/>
          </p:nvPr>
        </p:nvSpPr>
        <p:spPr>
          <a:xfrm>
            <a:off x="6386514" y="1396411"/>
            <a:ext cx="3690937" cy="4019106"/>
          </a:xfrm>
        </p:spPr>
        <p:txBody>
          <a:bodyPr/>
          <a:lstStyle/>
          <a:p>
            <a:r>
              <a:rPr lang="en-US" dirty="0"/>
              <a:t>Promoting decision-making about risk that is collaborative, multi-agency and co-produced with the individual and their family was high on the agenda of participants. Ideally all parties should be able to express their hopes and fears in a safe environment where people can challenge each other’s assumptions and share possible solutions.</a:t>
            </a:r>
            <a:endParaRPr lang="en-GB" dirty="0"/>
          </a:p>
        </p:txBody>
      </p:sp>
      <p:sp>
        <p:nvSpPr>
          <p:cNvPr id="5" name="Text Placeholder 4"/>
          <p:cNvSpPr>
            <a:spLocks noGrp="1"/>
          </p:cNvSpPr>
          <p:nvPr>
            <p:ph type="body" sz="quarter" idx="12"/>
          </p:nvPr>
        </p:nvSpPr>
        <p:spPr>
          <a:xfrm>
            <a:off x="2152651" y="1502545"/>
            <a:ext cx="3681413" cy="3480353"/>
          </a:xfrm>
        </p:spPr>
        <p:txBody>
          <a:bodyPr vert="horz" lIns="91440" tIns="45720" rIns="91440" bIns="45720" rtlCol="0" anchor="t">
            <a:normAutofit/>
          </a:bodyPr>
          <a:lstStyle/>
          <a:p>
            <a:r>
              <a:rPr lang="cy-GB" dirty="0">
                <a:latin typeface="Calibri"/>
                <a:cs typeface="Calibri"/>
              </a:rPr>
              <a:t>Roedd hyrwyddo gwneud penderfyniadau am risg sy’n gydweithredol, yn aml-asiantaeth ac wedi’i </a:t>
            </a:r>
            <a:r>
              <a:rPr lang="cy-GB" err="1">
                <a:latin typeface="Calibri"/>
                <a:cs typeface="Calibri"/>
              </a:rPr>
              <a:t>gydgynhyrchu</a:t>
            </a:r>
            <a:r>
              <a:rPr lang="cy-GB" dirty="0">
                <a:latin typeface="Calibri"/>
                <a:cs typeface="Calibri"/>
              </a:rPr>
              <a:t> gyda’r unigolyn a’i deulu yn uchel ar agenda’r cyfranogwyr. Yn ddelfrydol, dylai pob parti allu mynegi eu gobeithion a'u hofnau mewn amgylchedd diogel lle gall pobl herio rhagdybiaethau ei gilydd a rhannu atebion posibl.</a:t>
            </a:r>
          </a:p>
          <a:p>
            <a:endParaRPr lang="en-GB" dirty="0"/>
          </a:p>
        </p:txBody>
      </p:sp>
    </p:spTree>
    <p:custDataLst>
      <p:tags r:id="rId1"/>
    </p:custDataLst>
    <p:extLst>
      <p:ext uri="{BB962C8B-B14F-4D97-AF65-F5344CB8AC3E}">
        <p14:creationId xmlns:p14="http://schemas.microsoft.com/office/powerpoint/2010/main" val="203615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5144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ack and white icons&#10;&#10;Description automatically generated">
            <a:extLst>
              <a:ext uri="{FF2B5EF4-FFF2-40B4-BE49-F238E27FC236}">
                <a16:creationId xmlns:a16="http://schemas.microsoft.com/office/drawing/2014/main" id="{0053381D-5DD5-CC84-813B-56AC8A0C0EE6}"/>
              </a:ext>
            </a:extLst>
          </p:cNvPr>
          <p:cNvPicPr>
            <a:picLocks noChangeAspect="1"/>
          </p:cNvPicPr>
          <p:nvPr/>
        </p:nvPicPr>
        <p:blipFill>
          <a:blip r:embed="rId2"/>
          <a:stretch>
            <a:fillRect/>
          </a:stretch>
        </p:blipFill>
        <p:spPr>
          <a:xfrm>
            <a:off x="2499" y="-3279"/>
            <a:ext cx="12187002" cy="6864558"/>
          </a:xfrm>
          <a:prstGeom prst="rect">
            <a:avLst/>
          </a:prstGeom>
        </p:spPr>
      </p:pic>
    </p:spTree>
    <p:extLst>
      <p:ext uri="{BB962C8B-B14F-4D97-AF65-F5344CB8AC3E}">
        <p14:creationId xmlns:p14="http://schemas.microsoft.com/office/powerpoint/2010/main" val="45769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7263FA-A378-92F2-4A15-7BC44CD76917}"/>
              </a:ext>
            </a:extLst>
          </p:cNvPr>
          <p:cNvPicPr>
            <a:picLocks noChangeAspect="1"/>
          </p:cNvPicPr>
          <p:nvPr/>
        </p:nvPicPr>
        <p:blipFill>
          <a:blip r:embed="rId2"/>
          <a:stretch>
            <a:fillRect/>
          </a:stretch>
        </p:blipFill>
        <p:spPr>
          <a:xfrm>
            <a:off x="2499" y="-3279"/>
            <a:ext cx="12187002" cy="6864558"/>
          </a:xfrm>
          <a:prstGeom prst="rect">
            <a:avLst/>
          </a:prstGeom>
        </p:spPr>
      </p:pic>
    </p:spTree>
    <p:extLst>
      <p:ext uri="{BB962C8B-B14F-4D97-AF65-F5344CB8AC3E}">
        <p14:creationId xmlns:p14="http://schemas.microsoft.com/office/powerpoint/2010/main" val="259765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a:latin typeface="Calibri"/>
                <a:cs typeface="Calibri"/>
              </a:rPr>
              <a:t>Deilliant Dysgu 4</a:t>
            </a:r>
            <a:br>
              <a:rPr lang="cy-GB" b="1" dirty="0">
                <a:latin typeface="Calibri"/>
                <a:cs typeface="Calibri"/>
              </a:rPr>
            </a:br>
            <a:endParaRPr lang="en-GB" dirty="0"/>
          </a:p>
        </p:txBody>
      </p:sp>
      <p:sp>
        <p:nvSpPr>
          <p:cNvPr id="3" name="Text Placeholder 2"/>
          <p:cNvSpPr>
            <a:spLocks noGrp="1"/>
          </p:cNvSpPr>
          <p:nvPr>
            <p:ph type="body" sz="quarter" idx="10"/>
          </p:nvPr>
        </p:nvSpPr>
        <p:spPr>
          <a:xfrm>
            <a:off x="6386514" y="278206"/>
            <a:ext cx="3690937" cy="1031284"/>
          </a:xfrm>
        </p:spPr>
        <p:txBody>
          <a:bodyPr/>
          <a:lstStyle/>
          <a:p>
            <a:r>
              <a:rPr lang="en-GB" b="1" dirty="0"/>
              <a:t>Learning Outcome 4</a:t>
            </a:r>
            <a:endParaRPr lang="en-GB" b="1" dirty="0">
              <a:cs typeface="Arial"/>
            </a:endParaRPr>
          </a:p>
        </p:txBody>
      </p:sp>
      <p:sp>
        <p:nvSpPr>
          <p:cNvPr id="4" name="Text Placeholder 3"/>
          <p:cNvSpPr>
            <a:spLocks noGrp="1"/>
          </p:cNvSpPr>
          <p:nvPr>
            <p:ph type="body" sz="quarter" idx="11"/>
          </p:nvPr>
        </p:nvSpPr>
        <p:spPr/>
        <p:txBody>
          <a:bodyPr>
            <a:normAutofit/>
          </a:bodyPr>
          <a:lstStyle/>
          <a:p>
            <a:r>
              <a:rPr lang="en-GB" sz="2800" dirty="0"/>
              <a:t>Understand the importance of using person/child centred  and rights based approaches</a:t>
            </a:r>
          </a:p>
        </p:txBody>
      </p:sp>
      <p:sp>
        <p:nvSpPr>
          <p:cNvPr id="5" name="Text Placeholder 4"/>
          <p:cNvSpPr>
            <a:spLocks noGrp="1"/>
          </p:cNvSpPr>
          <p:nvPr>
            <p:ph type="body" sz="quarter" idx="12"/>
          </p:nvPr>
        </p:nvSpPr>
        <p:spPr/>
        <p:txBody>
          <a:bodyPr vert="horz" lIns="91440" tIns="45720" rIns="91440" bIns="45720" rtlCol="0" anchor="t">
            <a:normAutofit/>
          </a:bodyPr>
          <a:lstStyle/>
          <a:p>
            <a:r>
              <a:rPr lang="cy-GB" sz="2800" dirty="0">
                <a:latin typeface="Calibri"/>
                <a:cs typeface="Calibri"/>
              </a:rPr>
              <a:t>Deall pwysigrwydd defnyddio dulliau sy'n canolbwyntio ar yr unigolyn/plentyn ac sy'n seiliedig ar hawliau</a:t>
            </a:r>
          </a:p>
          <a:p>
            <a:endParaRPr lang="en-GB" dirty="0"/>
          </a:p>
        </p:txBody>
      </p:sp>
    </p:spTree>
    <p:custDataLst>
      <p:tags r:id="rId1"/>
    </p:custDataLst>
    <p:extLst>
      <p:ext uri="{BB962C8B-B14F-4D97-AF65-F5344CB8AC3E}">
        <p14:creationId xmlns:p14="http://schemas.microsoft.com/office/powerpoint/2010/main" val="392384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983" y="54127"/>
            <a:ext cx="3681080" cy="1031283"/>
          </a:xfrm>
        </p:spPr>
        <p:txBody>
          <a:bodyPr>
            <a:normAutofit fontScale="90000"/>
          </a:bodyPr>
          <a:lstStyle/>
          <a:p>
            <a:r>
              <a:rPr lang="cy-GB" b="1" dirty="0">
                <a:latin typeface="Calibri"/>
                <a:cs typeface="Calibri"/>
              </a:rPr>
              <a:t>4.1 Beth yw ystyr '</a:t>
            </a:r>
            <a:r>
              <a:rPr lang="cy-GB" b="1" dirty="0" err="1">
                <a:latin typeface="Calibri"/>
                <a:cs typeface="Calibri"/>
              </a:rPr>
              <a:t>Cydgynhyrchu</a:t>
            </a:r>
            <a:r>
              <a:rPr lang="cy-GB" b="1" dirty="0">
                <a:latin typeface="Calibri"/>
                <a:cs typeface="Calibri"/>
              </a:rPr>
              <a:t>'?</a:t>
            </a:r>
            <a:br>
              <a:rPr lang="cy-GB" b="1" dirty="0">
                <a:latin typeface="Arial"/>
              </a:rPr>
            </a:br>
            <a:endParaRPr lang="en-GB" dirty="0"/>
          </a:p>
        </p:txBody>
      </p:sp>
      <p:sp>
        <p:nvSpPr>
          <p:cNvPr id="3" name="Text Placeholder 2"/>
          <p:cNvSpPr>
            <a:spLocks noGrp="1"/>
          </p:cNvSpPr>
          <p:nvPr>
            <p:ph type="body" sz="quarter" idx="10"/>
          </p:nvPr>
        </p:nvSpPr>
        <p:spPr>
          <a:xfrm>
            <a:off x="6386072" y="54127"/>
            <a:ext cx="4135625" cy="713969"/>
          </a:xfrm>
        </p:spPr>
        <p:txBody>
          <a:bodyPr>
            <a:normAutofit lnSpcReduction="10000"/>
          </a:bodyPr>
          <a:lstStyle/>
          <a:p>
            <a:r>
              <a:rPr lang="en-US" sz="2400" b="1" dirty="0"/>
              <a:t>4.1 What is meant by ‘Co-production’?</a:t>
            </a:r>
            <a:endParaRPr lang="en-GB" sz="2400" b="1">
              <a:cs typeface="Arial"/>
            </a:endParaRPr>
          </a:p>
        </p:txBody>
      </p:sp>
      <p:pic>
        <p:nvPicPr>
          <p:cNvPr id="6" name="Picture 5">
            <a:extLst>
              <a:ext uri="{FF2B5EF4-FFF2-40B4-BE49-F238E27FC236}">
                <a16:creationId xmlns:a16="http://schemas.microsoft.com/office/drawing/2014/main" id="{579497D9-9509-4C80-8248-71D621589E64}"/>
              </a:ext>
            </a:extLst>
          </p:cNvPr>
          <p:cNvPicPr>
            <a:picLocks noChangeAspect="1"/>
          </p:cNvPicPr>
          <p:nvPr/>
        </p:nvPicPr>
        <p:blipFill>
          <a:blip r:embed="rId4"/>
          <a:stretch>
            <a:fillRect/>
          </a:stretch>
        </p:blipFill>
        <p:spPr>
          <a:xfrm>
            <a:off x="2015033" y="1048512"/>
            <a:ext cx="3956647" cy="1682642"/>
          </a:xfrm>
          <a:prstGeom prst="rect">
            <a:avLst/>
          </a:prstGeom>
        </p:spPr>
      </p:pic>
      <p:sp>
        <p:nvSpPr>
          <p:cNvPr id="4" name="Text Placeholder 3"/>
          <p:cNvSpPr>
            <a:spLocks noGrp="1"/>
          </p:cNvSpPr>
          <p:nvPr>
            <p:ph type="body" sz="quarter" idx="11"/>
          </p:nvPr>
        </p:nvSpPr>
        <p:spPr>
          <a:xfrm>
            <a:off x="2152651" y="963562"/>
            <a:ext cx="3956647" cy="4537127"/>
          </a:xfrm>
        </p:spPr>
        <p:txBody>
          <a:bodyPr vert="horz" lIns="91440" tIns="45720" rIns="91440" bIns="45720" rtlCol="0" anchor="t">
            <a:normAutofit fontScale="92500" lnSpcReduction="20000"/>
          </a:bodyPr>
          <a:lstStyle/>
          <a:p>
            <a:endParaRPr lang="en-GB" dirty="0"/>
          </a:p>
          <a:p>
            <a:endParaRPr lang="en-GB" dirty="0"/>
          </a:p>
          <a:p>
            <a:endParaRPr lang="en-GB" dirty="0"/>
          </a:p>
          <a:p>
            <a:endParaRPr lang="en-GB" dirty="0"/>
          </a:p>
          <a:p>
            <a:endParaRPr lang="en-GB" dirty="0"/>
          </a:p>
          <a:p>
            <a:endParaRPr lang="en-GB" dirty="0"/>
          </a:p>
          <a:p>
            <a:r>
              <a:rPr lang="en-GB" err="1"/>
              <a:t>Dywed</a:t>
            </a:r>
            <a:r>
              <a:rPr lang="en-GB" dirty="0"/>
              <a:t> Deddf Gwasanaethau Cymdeithasol a </a:t>
            </a:r>
            <a:r>
              <a:rPr lang="en-GB" err="1"/>
              <a:t>Llesiant</a:t>
            </a:r>
            <a:r>
              <a:rPr lang="en-GB" dirty="0"/>
              <a:t> (Cymru) 2014: </a:t>
            </a:r>
          </a:p>
          <a:p>
            <a:r>
              <a:rPr lang="en-GB" dirty="0"/>
              <a:t>“…</a:t>
            </a:r>
            <a:r>
              <a:rPr lang="en-GB" err="1"/>
              <a:t>ffordd</a:t>
            </a:r>
            <a:r>
              <a:rPr lang="en-GB" dirty="0"/>
              <a:t> o weithio </a:t>
            </a:r>
            <a:r>
              <a:rPr lang="en-GB" err="1"/>
              <a:t>lle</a:t>
            </a:r>
            <a:r>
              <a:rPr lang="en-GB" dirty="0"/>
              <a:t> </a:t>
            </a:r>
            <a:r>
              <a:rPr lang="en-GB" err="1"/>
              <a:t>mae</a:t>
            </a:r>
            <a:r>
              <a:rPr lang="en-GB" dirty="0"/>
              <a:t> </a:t>
            </a:r>
            <a:r>
              <a:rPr lang="en-GB" err="1"/>
              <a:t>ymarferwyr</a:t>
            </a:r>
            <a:r>
              <a:rPr lang="en-GB" dirty="0"/>
              <a:t> a </a:t>
            </a:r>
            <a:r>
              <a:rPr lang="en-GB" err="1"/>
              <a:t>phobl</a:t>
            </a:r>
            <a:r>
              <a:rPr lang="en-GB" dirty="0"/>
              <a:t> </a:t>
            </a:r>
            <a:r>
              <a:rPr lang="en-GB" err="1"/>
              <a:t>yn</a:t>
            </a:r>
            <a:r>
              <a:rPr lang="en-GB" dirty="0"/>
              <a:t> </a:t>
            </a:r>
            <a:r>
              <a:rPr lang="en-GB" err="1"/>
              <a:t>cydweithio</a:t>
            </a:r>
            <a:r>
              <a:rPr lang="en-GB" dirty="0"/>
              <a:t> </a:t>
            </a:r>
            <a:r>
              <a:rPr lang="en-GB" err="1"/>
              <a:t>fel</a:t>
            </a:r>
            <a:r>
              <a:rPr lang="en-GB" dirty="0"/>
              <a:t> </a:t>
            </a:r>
            <a:r>
              <a:rPr lang="en-GB" err="1"/>
              <a:t>partneriaid</a:t>
            </a:r>
            <a:r>
              <a:rPr lang="en-GB" dirty="0"/>
              <a:t> </a:t>
            </a:r>
            <a:r>
              <a:rPr lang="en-GB" err="1"/>
              <a:t>cyfartal</a:t>
            </a:r>
            <a:r>
              <a:rPr lang="en-GB" dirty="0"/>
              <a:t> </a:t>
            </a:r>
            <a:r>
              <a:rPr lang="en-GB" err="1"/>
              <a:t>i</a:t>
            </a:r>
            <a:r>
              <a:rPr lang="en-GB" dirty="0"/>
              <a:t> </a:t>
            </a:r>
            <a:r>
              <a:rPr lang="en-GB" err="1"/>
              <a:t>gynllunio</a:t>
            </a:r>
            <a:r>
              <a:rPr lang="en-GB" dirty="0"/>
              <a:t> a </a:t>
            </a:r>
            <a:r>
              <a:rPr lang="en-GB" err="1"/>
              <a:t>darparu</a:t>
            </a:r>
            <a:r>
              <a:rPr lang="en-GB" dirty="0"/>
              <a:t> </a:t>
            </a:r>
            <a:r>
              <a:rPr lang="en-GB" err="1"/>
              <a:t>gofal</a:t>
            </a:r>
            <a:r>
              <a:rPr lang="en-GB" dirty="0"/>
              <a:t> a </a:t>
            </a:r>
            <a:r>
              <a:rPr lang="en-GB" err="1"/>
              <a:t>chymorth</a:t>
            </a:r>
            <a:r>
              <a:rPr lang="en-GB" dirty="0"/>
              <a:t>”.</a:t>
            </a:r>
          </a:p>
          <a:p>
            <a:endParaRPr lang="en-GB" dirty="0"/>
          </a:p>
        </p:txBody>
      </p:sp>
      <p:sp>
        <p:nvSpPr>
          <p:cNvPr id="5" name="Text Placeholder 4"/>
          <p:cNvSpPr>
            <a:spLocks noGrp="1"/>
          </p:cNvSpPr>
          <p:nvPr>
            <p:ph type="body" sz="quarter" idx="12"/>
          </p:nvPr>
        </p:nvSpPr>
        <p:spPr>
          <a:xfrm>
            <a:off x="6386514" y="877824"/>
            <a:ext cx="4135183" cy="4998720"/>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r>
              <a:rPr lang="en-US" sz="2200" dirty="0"/>
              <a:t>The Social Services &amp; Well-Being (Wales) Act 2014 states: </a:t>
            </a:r>
          </a:p>
          <a:p>
            <a:r>
              <a:rPr lang="en-US" sz="2200" dirty="0"/>
              <a:t>“…</a:t>
            </a:r>
            <a:r>
              <a:rPr lang="en-US" sz="2200" i="1" dirty="0"/>
              <a:t>a way of working whereby practitioners and people work together as equal partners to plan and deliver care and support</a:t>
            </a:r>
            <a:r>
              <a:rPr lang="en-US" sz="2200" dirty="0"/>
              <a:t>”.</a:t>
            </a:r>
            <a:endParaRPr lang="en-GB" sz="2200" dirty="0"/>
          </a:p>
        </p:txBody>
      </p:sp>
      <p:pic>
        <p:nvPicPr>
          <p:cNvPr id="7170" name="Picture 2" descr="The strength of working together | Esty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90" y="1048512"/>
            <a:ext cx="3700262" cy="16825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14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446" y="129154"/>
            <a:ext cx="4009284" cy="1031283"/>
          </a:xfrm>
        </p:spPr>
        <p:txBody>
          <a:bodyPr>
            <a:normAutofit fontScale="90000"/>
          </a:bodyPr>
          <a:lstStyle/>
          <a:p>
            <a:r>
              <a:rPr lang="cy-GB" b="1" dirty="0">
                <a:latin typeface="Calibri"/>
                <a:cs typeface="Calibri"/>
              </a:rPr>
              <a:t>Enghreifftiau o gydgynhyrchu</a:t>
            </a:r>
            <a:br>
              <a:rPr lang="cy-GB" b="1" dirty="0">
                <a:latin typeface="Arial"/>
              </a:rPr>
            </a:br>
            <a:endParaRPr lang="en-GB" dirty="0"/>
          </a:p>
        </p:txBody>
      </p:sp>
      <p:sp>
        <p:nvSpPr>
          <p:cNvPr id="3" name="Text Placeholder 2"/>
          <p:cNvSpPr>
            <a:spLocks noGrp="1"/>
          </p:cNvSpPr>
          <p:nvPr>
            <p:ph type="body" sz="quarter" idx="10"/>
          </p:nvPr>
        </p:nvSpPr>
        <p:spPr>
          <a:xfrm>
            <a:off x="6386514" y="30906"/>
            <a:ext cx="3690937" cy="871302"/>
          </a:xfrm>
        </p:spPr>
        <p:txBody>
          <a:bodyPr/>
          <a:lstStyle/>
          <a:p>
            <a:r>
              <a:rPr lang="en-US" b="1" dirty="0"/>
              <a:t>Examples of co-production</a:t>
            </a:r>
            <a:endParaRPr lang="en-GB" b="1">
              <a:cs typeface="Arial"/>
            </a:endParaRPr>
          </a:p>
        </p:txBody>
      </p:sp>
      <p:sp>
        <p:nvSpPr>
          <p:cNvPr id="4" name="Text Placeholder 3"/>
          <p:cNvSpPr>
            <a:spLocks noGrp="1"/>
          </p:cNvSpPr>
          <p:nvPr>
            <p:ph type="body" sz="quarter" idx="11"/>
          </p:nvPr>
        </p:nvSpPr>
        <p:spPr>
          <a:xfrm>
            <a:off x="6386514" y="1036321"/>
            <a:ext cx="4196143" cy="4864607"/>
          </a:xfrm>
        </p:spPr>
        <p:txBody>
          <a:bodyPr>
            <a:normAutofit lnSpcReduction="10000"/>
          </a:bodyPr>
          <a:lstStyle/>
          <a:p>
            <a:pPr marL="342900" indent="-342900">
              <a:buFont typeface="Arial" panose="020B0604020202020204" pitchFamily="34" charset="0"/>
              <a:buChar char="•"/>
            </a:pPr>
            <a:r>
              <a:rPr lang="en-US" sz="2000" dirty="0"/>
              <a:t>Involving the individual in their care and treatment planning.</a:t>
            </a:r>
          </a:p>
          <a:p>
            <a:pPr marL="342900" indent="-342900">
              <a:buFont typeface="Arial" panose="020B0604020202020204" pitchFamily="34" charset="0"/>
              <a:buChar char="•"/>
            </a:pPr>
            <a:r>
              <a:rPr lang="en-US" sz="2000" dirty="0"/>
              <a:t>Supporting individuals to choose and have a say in the services that are available to them (Providing information). </a:t>
            </a:r>
          </a:p>
          <a:p>
            <a:pPr marL="342900" indent="-342900">
              <a:buFont typeface="Arial" panose="020B0604020202020204" pitchFamily="34" charset="0"/>
              <a:buChar char="•"/>
            </a:pPr>
            <a:r>
              <a:rPr lang="en-US" sz="2000" dirty="0"/>
              <a:t>Working with different bodies and organisations that recognise that the individual is an equal partner (Equality). </a:t>
            </a:r>
          </a:p>
          <a:p>
            <a:pPr marL="342900" indent="-342900">
              <a:buFont typeface="Arial" panose="020B0604020202020204" pitchFamily="34" charset="0"/>
              <a:buChar char="•"/>
            </a:pPr>
            <a:r>
              <a:rPr lang="en-US" sz="2000" dirty="0"/>
              <a:t>Ensuring that seldom heard groups are included (Forums). </a:t>
            </a:r>
          </a:p>
          <a:p>
            <a:pPr marL="342900" indent="-342900">
              <a:buFont typeface="Arial" panose="020B0604020202020204" pitchFamily="34" charset="0"/>
              <a:buChar char="•"/>
            </a:pPr>
            <a:r>
              <a:rPr lang="en-US" sz="2000" dirty="0"/>
              <a:t>Recognise that existing structures and delivery plans can be shaped by involvement of the individual (Feedback). </a:t>
            </a:r>
            <a:endParaRPr lang="en-GB" sz="2000" dirty="0"/>
          </a:p>
        </p:txBody>
      </p:sp>
      <p:sp>
        <p:nvSpPr>
          <p:cNvPr id="5" name="Text Placeholder 4"/>
          <p:cNvSpPr>
            <a:spLocks noGrp="1"/>
          </p:cNvSpPr>
          <p:nvPr>
            <p:ph type="body" sz="quarter" idx="12"/>
          </p:nvPr>
        </p:nvSpPr>
        <p:spPr>
          <a:xfrm>
            <a:off x="1824447" y="1036321"/>
            <a:ext cx="4009617" cy="4676221"/>
          </a:xfrm>
        </p:spPr>
        <p:txBody>
          <a:bodyPr vert="horz" lIns="91440" tIns="45720" rIns="91440" bIns="45720" rtlCol="0" anchor="t">
            <a:normAutofit/>
          </a:bodyPr>
          <a:lstStyle/>
          <a:p>
            <a:pPr marL="342900" indent="-342900">
              <a:buFont typeface="Arial" panose="020B0604020202020204" pitchFamily="34" charset="0"/>
              <a:buChar char="•"/>
            </a:pPr>
            <a:r>
              <a:rPr lang="cy-GB" dirty="0">
                <a:latin typeface="Calibri"/>
                <a:cs typeface="Calibri"/>
              </a:rPr>
              <a:t>Cynnwys yr unigolyn wrth gynllunio ei ofal a’i driniaeth.</a:t>
            </a:r>
          </a:p>
          <a:p>
            <a:pPr marL="342900" indent="-342900">
              <a:buFont typeface="Arial" panose="020B0604020202020204" pitchFamily="34" charset="0"/>
              <a:buChar char="•"/>
            </a:pPr>
            <a:r>
              <a:rPr lang="cy-GB" dirty="0">
                <a:latin typeface="Calibri"/>
                <a:cs typeface="Calibri"/>
              </a:rPr>
              <a:t>Cefnogi unigolion i ddewis a dweud eu dweud am y gwasanaethau sydd ar gael iddynt (Darparu gwybodaeth). </a:t>
            </a:r>
          </a:p>
          <a:p>
            <a:pPr marL="342900" indent="-342900">
              <a:buFont typeface="Arial" panose="020B0604020202020204" pitchFamily="34" charset="0"/>
              <a:buChar char="•"/>
            </a:pPr>
            <a:r>
              <a:rPr lang="cy-GB" dirty="0">
                <a:latin typeface="Calibri"/>
                <a:cs typeface="Calibri"/>
              </a:rPr>
              <a:t>Gweithio gyda gwahanol gyrff a sefydliadau sy’n cydnabod bod yr unigolyn yn bartner cyfartal (Cydraddoldeb). </a:t>
            </a:r>
          </a:p>
          <a:p>
            <a:pPr marL="342900" indent="-342900">
              <a:buFont typeface="Arial" panose="020B0604020202020204" pitchFamily="34" charset="0"/>
              <a:buChar char="•"/>
            </a:pPr>
            <a:r>
              <a:rPr lang="cy-GB" dirty="0">
                <a:latin typeface="Calibri"/>
                <a:cs typeface="Calibri"/>
              </a:rPr>
              <a:t>Sicrhau bod grwpiau na chlywir yn aml yn cael eu cynnwys (Fforymau). </a:t>
            </a:r>
          </a:p>
          <a:p>
            <a:pPr marL="342900" indent="-342900">
              <a:buFont typeface="Arial" panose="020B0604020202020204" pitchFamily="34" charset="0"/>
              <a:buChar char="•"/>
            </a:pPr>
            <a:r>
              <a:rPr lang="cy-GB" dirty="0">
                <a:latin typeface="Calibri"/>
                <a:cs typeface="Calibri"/>
              </a:rPr>
              <a:t>Cydnabod y gall strwythurau a chynlluniau cyflawni presennol gael eu siapio trwy gynnwys yr unigolyn (Adborth). </a:t>
            </a:r>
          </a:p>
          <a:p>
            <a:endParaRPr lang="en-GB" dirty="0"/>
          </a:p>
        </p:txBody>
      </p:sp>
    </p:spTree>
    <p:custDataLst>
      <p:tags r:id="rId1"/>
    </p:custDataLst>
    <p:extLst>
      <p:ext uri="{BB962C8B-B14F-4D97-AF65-F5344CB8AC3E}">
        <p14:creationId xmlns:p14="http://schemas.microsoft.com/office/powerpoint/2010/main" val="33321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712" y="2206991"/>
            <a:ext cx="4555138" cy="1031283"/>
          </a:xfrm>
        </p:spPr>
        <p:txBody>
          <a:bodyPr>
            <a:normAutofit/>
          </a:bodyPr>
          <a:lstStyle/>
          <a:p>
            <a:r>
              <a:rPr lang="cy-GB" sz="3200" b="1" dirty="0">
                <a:latin typeface="Calibri"/>
                <a:cs typeface="Calibri"/>
              </a:rPr>
              <a:t>Cefnogi cyfranogiad</a:t>
            </a:r>
            <a:br>
              <a:rPr lang="cy-GB" sz="3200" b="1" dirty="0">
                <a:latin typeface="Calibri"/>
              </a:rPr>
            </a:br>
            <a:endParaRPr lang="en-GB" sz="3200" b="1">
              <a:latin typeface="Calibri"/>
              <a:cs typeface="Arial"/>
            </a:endParaRPr>
          </a:p>
        </p:txBody>
      </p:sp>
      <p:sp>
        <p:nvSpPr>
          <p:cNvPr id="3" name="Text Placeholder 2"/>
          <p:cNvSpPr>
            <a:spLocks noGrp="1"/>
          </p:cNvSpPr>
          <p:nvPr>
            <p:ph type="body" sz="quarter" idx="10"/>
          </p:nvPr>
        </p:nvSpPr>
        <p:spPr>
          <a:xfrm>
            <a:off x="6092592" y="2206990"/>
            <a:ext cx="5463535" cy="2209226"/>
          </a:xfrm>
        </p:spPr>
        <p:txBody>
          <a:bodyPr vert="horz" lIns="91440" tIns="45720" rIns="91440" bIns="45720" rtlCol="0" anchor="t">
            <a:noAutofit/>
          </a:bodyPr>
          <a:lstStyle/>
          <a:p>
            <a:r>
              <a:rPr lang="en-US" sz="3200" b="1" dirty="0"/>
              <a:t>Supporting participation</a:t>
            </a:r>
            <a:endParaRPr lang="en-GB" sz="3200" b="1">
              <a:cs typeface="Arial"/>
            </a:endParaRPr>
          </a:p>
        </p:txBody>
      </p:sp>
    </p:spTree>
    <p:custDataLst>
      <p:tags r:id="rId1"/>
    </p:custDataLst>
    <p:extLst>
      <p:ext uri="{BB962C8B-B14F-4D97-AF65-F5344CB8AC3E}">
        <p14:creationId xmlns:p14="http://schemas.microsoft.com/office/powerpoint/2010/main" val="42634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941" y="113766"/>
            <a:ext cx="3681080" cy="1031283"/>
          </a:xfrm>
        </p:spPr>
        <p:txBody>
          <a:bodyPr>
            <a:normAutofit fontScale="90000"/>
          </a:bodyPr>
          <a:lstStyle/>
          <a:p>
            <a:r>
              <a:rPr lang="cy-GB" b="1" dirty="0">
                <a:latin typeface="Calibri"/>
                <a:cs typeface="Calibri"/>
              </a:rPr>
              <a:t>4.3 Beth yw ystyr 'Cydsyniad'? </a:t>
            </a:r>
            <a:br>
              <a:rPr lang="cy-GB" b="1" dirty="0">
                <a:latin typeface="Arial"/>
              </a:rPr>
            </a:br>
            <a:endParaRPr lang="en-GB" dirty="0"/>
          </a:p>
        </p:txBody>
      </p:sp>
      <p:sp>
        <p:nvSpPr>
          <p:cNvPr id="3" name="Text Placeholder 2"/>
          <p:cNvSpPr>
            <a:spLocks noGrp="1"/>
          </p:cNvSpPr>
          <p:nvPr>
            <p:ph type="body" sz="quarter" idx="10"/>
          </p:nvPr>
        </p:nvSpPr>
        <p:spPr>
          <a:xfrm>
            <a:off x="6386514" y="63270"/>
            <a:ext cx="4171759" cy="829690"/>
          </a:xfrm>
        </p:spPr>
        <p:txBody>
          <a:bodyPr>
            <a:normAutofit lnSpcReduction="10000"/>
          </a:bodyPr>
          <a:lstStyle/>
          <a:p>
            <a:r>
              <a:rPr lang="en-US" b="1" dirty="0"/>
              <a:t>4.3 What is meant by ‘Consent’? </a:t>
            </a:r>
            <a:endParaRPr lang="en-GB" b="1">
              <a:cs typeface="Arial"/>
            </a:endParaRPr>
          </a:p>
        </p:txBody>
      </p:sp>
      <p:sp>
        <p:nvSpPr>
          <p:cNvPr id="4" name="Text Placeholder 3"/>
          <p:cNvSpPr>
            <a:spLocks noGrp="1"/>
          </p:cNvSpPr>
          <p:nvPr>
            <p:ph type="body" sz="quarter" idx="11"/>
          </p:nvPr>
        </p:nvSpPr>
        <p:spPr>
          <a:xfrm>
            <a:off x="6386514" y="1085089"/>
            <a:ext cx="4171759" cy="4730495"/>
          </a:xfrm>
        </p:spPr>
        <p:txBody>
          <a:bodyPr/>
          <a:lstStyle/>
          <a:p>
            <a:endParaRPr lang="en-US" dirty="0"/>
          </a:p>
          <a:p>
            <a:endParaRPr lang="en-US" dirty="0"/>
          </a:p>
          <a:p>
            <a:endParaRPr lang="en-US" dirty="0"/>
          </a:p>
          <a:p>
            <a:endParaRPr lang="en-US" dirty="0"/>
          </a:p>
          <a:p>
            <a:endParaRPr lang="en-US" dirty="0"/>
          </a:p>
          <a:p>
            <a:r>
              <a:rPr lang="en-US" dirty="0"/>
              <a:t>Consent is giving permission to do something.</a:t>
            </a:r>
          </a:p>
          <a:p>
            <a:r>
              <a:rPr lang="en-US" dirty="0"/>
              <a:t>In health and social care settings, it usually means that the individual gives consent to take part in an activity or to accept some kind of care or treatment - this could be agreeing to have a shower or a bath - agreeing to take medication, as well as agreeing to have their details shared with others.</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1E181667-CDBD-4A70-A2B4-1BFFB53F33D8}"/>
              </a:ext>
            </a:extLst>
          </p:cNvPr>
          <p:cNvPicPr>
            <a:picLocks noChangeAspect="1"/>
          </p:cNvPicPr>
          <p:nvPr/>
        </p:nvPicPr>
        <p:blipFill>
          <a:blip r:embed="rId4"/>
          <a:stretch>
            <a:fillRect/>
          </a:stretch>
        </p:blipFill>
        <p:spPr>
          <a:xfrm>
            <a:off x="2201941" y="1119460"/>
            <a:ext cx="3164098" cy="1487553"/>
          </a:xfrm>
          <a:prstGeom prst="rect">
            <a:avLst/>
          </a:prstGeom>
        </p:spPr>
      </p:pic>
      <p:sp>
        <p:nvSpPr>
          <p:cNvPr id="5" name="Text Placeholder 4"/>
          <p:cNvSpPr>
            <a:spLocks noGrp="1"/>
          </p:cNvSpPr>
          <p:nvPr>
            <p:ph type="body" sz="quarter" idx="12"/>
          </p:nvPr>
        </p:nvSpPr>
        <p:spPr>
          <a:xfrm>
            <a:off x="2152651" y="892961"/>
            <a:ext cx="3681413" cy="5006394"/>
          </a:xfrm>
        </p:spPr>
        <p:txBody>
          <a:bodyPr vert="horz" lIns="91440" tIns="45720" rIns="91440" bIns="45720" rtlCol="0" anchor="t">
            <a:normAutofit fontScale="92500"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r>
              <a:rPr lang="en-GB" sz="1900" err="1"/>
              <a:t>Cydsyniad</a:t>
            </a:r>
            <a:r>
              <a:rPr lang="en-GB" sz="1900" dirty="0"/>
              <a:t> </a:t>
            </a:r>
            <a:r>
              <a:rPr lang="en-GB" sz="1900" err="1"/>
              <a:t>yw</a:t>
            </a:r>
            <a:r>
              <a:rPr lang="en-GB" sz="1900" dirty="0"/>
              <a:t> </a:t>
            </a:r>
            <a:r>
              <a:rPr lang="en-GB" sz="1900" err="1"/>
              <a:t>rhoi</a:t>
            </a:r>
            <a:r>
              <a:rPr lang="en-GB" sz="1900" dirty="0"/>
              <a:t> </a:t>
            </a:r>
            <a:r>
              <a:rPr lang="en-GB" sz="1900" err="1"/>
              <a:t>caniatâd</a:t>
            </a:r>
            <a:r>
              <a:rPr lang="en-GB" sz="1900" dirty="0"/>
              <a:t> </a:t>
            </a:r>
            <a:r>
              <a:rPr lang="en-GB" sz="1900" err="1"/>
              <a:t>i</a:t>
            </a:r>
            <a:r>
              <a:rPr lang="en-GB" sz="1900" dirty="0"/>
              <a:t> </a:t>
            </a:r>
            <a:r>
              <a:rPr lang="en-GB" sz="1900" err="1"/>
              <a:t>wneud</a:t>
            </a:r>
            <a:r>
              <a:rPr lang="en-GB" sz="1900" dirty="0"/>
              <a:t> </a:t>
            </a:r>
            <a:r>
              <a:rPr lang="en-GB" sz="1900" err="1"/>
              <a:t>rhywbeth</a:t>
            </a:r>
            <a:r>
              <a:rPr lang="en-GB" sz="1900" dirty="0"/>
              <a:t>.</a:t>
            </a:r>
          </a:p>
          <a:p>
            <a:r>
              <a:rPr lang="en-GB" sz="1900" err="1"/>
              <a:t>Mewn</a:t>
            </a:r>
            <a:r>
              <a:rPr lang="en-GB" sz="1900" dirty="0"/>
              <a:t> </a:t>
            </a:r>
            <a:r>
              <a:rPr lang="en-GB" sz="1900" err="1"/>
              <a:t>lleoliadau</a:t>
            </a:r>
            <a:r>
              <a:rPr lang="en-GB" sz="1900" dirty="0"/>
              <a:t> iechyd a </a:t>
            </a:r>
            <a:r>
              <a:rPr lang="en-GB" sz="1900" err="1"/>
              <a:t>gofal</a:t>
            </a:r>
            <a:r>
              <a:rPr lang="en-GB" sz="1900" dirty="0"/>
              <a:t> cymdeithasol, </a:t>
            </a:r>
            <a:r>
              <a:rPr lang="en-GB" sz="1900" err="1"/>
              <a:t>mae</a:t>
            </a:r>
            <a:r>
              <a:rPr lang="en-GB" sz="1900" dirty="0"/>
              <a:t> </a:t>
            </a:r>
            <a:r>
              <a:rPr lang="en-GB" sz="1900" err="1"/>
              <a:t>fel</a:t>
            </a:r>
            <a:r>
              <a:rPr lang="en-GB" sz="1900" dirty="0"/>
              <a:t> </a:t>
            </a:r>
            <a:r>
              <a:rPr lang="en-GB" sz="1900" err="1"/>
              <a:t>arfer</a:t>
            </a:r>
            <a:r>
              <a:rPr lang="en-GB" sz="1900" dirty="0"/>
              <a:t> </a:t>
            </a:r>
            <a:r>
              <a:rPr lang="en-GB" sz="1900" err="1"/>
              <a:t>yn</a:t>
            </a:r>
            <a:r>
              <a:rPr lang="en-GB" sz="1900" dirty="0"/>
              <a:t> golygu bod </a:t>
            </a:r>
            <a:r>
              <a:rPr lang="en-GB" sz="1900" err="1"/>
              <a:t>yr</a:t>
            </a:r>
            <a:r>
              <a:rPr lang="en-GB" sz="1900" dirty="0"/>
              <a:t> </a:t>
            </a:r>
            <a:r>
              <a:rPr lang="en-GB" sz="1900" err="1"/>
              <a:t>unigolyn</a:t>
            </a:r>
            <a:r>
              <a:rPr lang="en-GB" sz="1900" dirty="0"/>
              <a:t> </a:t>
            </a:r>
            <a:r>
              <a:rPr lang="en-GB" sz="1900" err="1"/>
              <a:t>yn</a:t>
            </a:r>
            <a:r>
              <a:rPr lang="en-GB" sz="1900" dirty="0"/>
              <a:t> </a:t>
            </a:r>
            <a:r>
              <a:rPr lang="en-GB" sz="1900" err="1"/>
              <a:t>cydsynio</a:t>
            </a:r>
            <a:r>
              <a:rPr lang="en-GB" sz="1900" dirty="0"/>
              <a:t> </a:t>
            </a:r>
            <a:r>
              <a:rPr lang="en-GB" sz="1900" err="1"/>
              <a:t>i</a:t>
            </a:r>
            <a:r>
              <a:rPr lang="en-GB" sz="1900" dirty="0"/>
              <a:t> gymryd </a:t>
            </a:r>
            <a:r>
              <a:rPr lang="en-GB" sz="1900" err="1"/>
              <a:t>rhan</a:t>
            </a:r>
            <a:r>
              <a:rPr lang="en-GB" sz="1900" dirty="0"/>
              <a:t> </a:t>
            </a:r>
            <a:r>
              <a:rPr lang="en-GB" sz="1900" err="1"/>
              <a:t>mewn</a:t>
            </a:r>
            <a:r>
              <a:rPr lang="en-GB" sz="1900" dirty="0"/>
              <a:t> </a:t>
            </a:r>
            <a:r>
              <a:rPr lang="en-GB" sz="1900" err="1"/>
              <a:t>gweithgaredd</a:t>
            </a:r>
            <a:r>
              <a:rPr lang="en-GB" sz="1900" dirty="0"/>
              <a:t> neu </a:t>
            </a:r>
            <a:r>
              <a:rPr lang="en-GB" sz="1900" err="1"/>
              <a:t>i</a:t>
            </a:r>
            <a:r>
              <a:rPr lang="en-GB" sz="1900" dirty="0"/>
              <a:t> dderbyn </a:t>
            </a:r>
            <a:r>
              <a:rPr lang="en-GB" sz="1900" err="1"/>
              <a:t>rhyw</a:t>
            </a:r>
            <a:r>
              <a:rPr lang="en-GB" sz="1900" dirty="0"/>
              <a:t> </a:t>
            </a:r>
            <a:r>
              <a:rPr lang="en-GB" sz="1900" err="1"/>
              <a:t>fath</a:t>
            </a:r>
            <a:r>
              <a:rPr lang="en-GB" sz="1900" dirty="0"/>
              <a:t> o ofal neu </a:t>
            </a:r>
            <a:r>
              <a:rPr lang="en-GB" sz="1900" err="1"/>
              <a:t>driniaeth</a:t>
            </a:r>
            <a:r>
              <a:rPr lang="en-GB" sz="1900" dirty="0"/>
              <a:t> - </a:t>
            </a:r>
            <a:r>
              <a:rPr lang="en-GB" sz="1900" err="1"/>
              <a:t>gallai</a:t>
            </a:r>
            <a:r>
              <a:rPr lang="en-GB" sz="1900" dirty="0"/>
              <a:t> </a:t>
            </a:r>
            <a:r>
              <a:rPr lang="en-GB" sz="1900" err="1"/>
              <a:t>hyn</a:t>
            </a:r>
            <a:r>
              <a:rPr lang="en-GB" sz="1900" dirty="0"/>
              <a:t> olygu </a:t>
            </a:r>
            <a:r>
              <a:rPr lang="en-GB" sz="1900" err="1"/>
              <a:t>cytuno</a:t>
            </a:r>
            <a:r>
              <a:rPr lang="en-GB" sz="1900" dirty="0"/>
              <a:t> </a:t>
            </a:r>
            <a:r>
              <a:rPr lang="en-GB" sz="1900" err="1"/>
              <a:t>i</a:t>
            </a:r>
            <a:r>
              <a:rPr lang="en-GB" sz="1900" dirty="0"/>
              <a:t> </a:t>
            </a:r>
            <a:r>
              <a:rPr lang="en-GB" sz="1900" err="1"/>
              <a:t>gael</a:t>
            </a:r>
            <a:r>
              <a:rPr lang="en-GB" sz="1900" dirty="0"/>
              <a:t> </a:t>
            </a:r>
            <a:r>
              <a:rPr lang="en-GB" sz="1900" err="1"/>
              <a:t>cawod</a:t>
            </a:r>
            <a:r>
              <a:rPr lang="en-GB" sz="1900" dirty="0"/>
              <a:t> neu </a:t>
            </a:r>
            <a:r>
              <a:rPr lang="en-GB" sz="1900" err="1"/>
              <a:t>fath</a:t>
            </a:r>
            <a:r>
              <a:rPr lang="en-GB" sz="1900" dirty="0"/>
              <a:t> - </a:t>
            </a:r>
            <a:r>
              <a:rPr lang="en-GB" sz="1900" err="1"/>
              <a:t>cytuno</a:t>
            </a:r>
            <a:r>
              <a:rPr lang="en-GB" sz="1900" dirty="0"/>
              <a:t> </a:t>
            </a:r>
            <a:r>
              <a:rPr lang="en-GB" sz="1900" err="1"/>
              <a:t>i</a:t>
            </a:r>
            <a:r>
              <a:rPr lang="en-GB" sz="1900" dirty="0"/>
              <a:t> gymryd </a:t>
            </a:r>
            <a:r>
              <a:rPr lang="en-GB" sz="1900" err="1"/>
              <a:t>meddyginiaeth</a:t>
            </a:r>
            <a:r>
              <a:rPr lang="en-GB" sz="1900" dirty="0"/>
              <a:t>, </a:t>
            </a:r>
            <a:r>
              <a:rPr lang="en-GB" sz="1900" err="1"/>
              <a:t>yn</a:t>
            </a:r>
            <a:r>
              <a:rPr lang="en-GB" sz="1900" dirty="0"/>
              <a:t> </a:t>
            </a:r>
            <a:r>
              <a:rPr lang="en-GB" sz="1900" err="1"/>
              <a:t>ogystal</a:t>
            </a:r>
            <a:r>
              <a:rPr lang="en-GB" sz="1900" dirty="0"/>
              <a:t> â </a:t>
            </a:r>
            <a:r>
              <a:rPr lang="en-GB" sz="1900" err="1"/>
              <a:t>chytuno</a:t>
            </a:r>
            <a:r>
              <a:rPr lang="en-GB" sz="1900" dirty="0"/>
              <a:t> </a:t>
            </a:r>
            <a:r>
              <a:rPr lang="en-GB" sz="1900" err="1"/>
              <a:t>i</a:t>
            </a:r>
            <a:r>
              <a:rPr lang="en-GB" sz="1900" dirty="0"/>
              <a:t> </a:t>
            </a:r>
            <a:r>
              <a:rPr lang="en-GB" sz="1900" err="1"/>
              <a:t>rannu</a:t>
            </a:r>
            <a:r>
              <a:rPr lang="en-GB" sz="1900" dirty="0"/>
              <a:t> </a:t>
            </a:r>
            <a:r>
              <a:rPr lang="en-GB" sz="1900" err="1"/>
              <a:t>eu</a:t>
            </a:r>
            <a:r>
              <a:rPr lang="en-GB" sz="1900" dirty="0"/>
              <a:t> </a:t>
            </a:r>
            <a:r>
              <a:rPr lang="en-GB" sz="1900" err="1"/>
              <a:t>manylion</a:t>
            </a:r>
            <a:r>
              <a:rPr lang="en-GB" sz="1900" dirty="0"/>
              <a:t> ag eraill.</a:t>
            </a:r>
          </a:p>
          <a:p>
            <a:endParaRPr lang="en-GB" dirty="0"/>
          </a:p>
        </p:txBody>
      </p:sp>
      <p:pic>
        <p:nvPicPr>
          <p:cNvPr id="8194" name="Picture 2" descr="Who gives consent | Holland Bloor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0004" y="1085089"/>
            <a:ext cx="3164776" cy="1487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449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87C5C-0499-49B5-82DC-ABEB698553BA}">
  <ds:schemaRefs>
    <ds:schemaRef ds:uri="http://schemas.microsoft.com/office/2006/metadata/properties"/>
    <ds:schemaRef ds:uri="http://schemas.microsoft.com/office/infopath/2007/PartnerControls"/>
    <ds:schemaRef ds:uri="2f33f0b9-e468-4913-ae1d-192484410d9f"/>
    <ds:schemaRef ds:uri="ca6487ab-a953-456b-ba74-c92e137f6b23"/>
  </ds:schemaRefs>
</ds:datastoreItem>
</file>

<file path=customXml/itemProps2.xml><?xml version="1.0" encoding="utf-8"?>
<ds:datastoreItem xmlns:ds="http://schemas.openxmlformats.org/officeDocument/2006/customXml" ds:itemID="{A312B9EB-5D42-4F44-B0F1-354918CA736F}">
  <ds:schemaRefs>
    <ds:schemaRef ds:uri="http://schemas.microsoft.com/sharepoint/v3/contenttype/forms"/>
  </ds:schemaRefs>
</ds:datastoreItem>
</file>

<file path=customXml/itemProps3.xml><?xml version="1.0" encoding="utf-8"?>
<ds:datastoreItem xmlns:ds="http://schemas.openxmlformats.org/officeDocument/2006/customXml" ds:itemID="{FABF4718-B73E-4AE4-8865-51C20D030DE6}"/>
</file>

<file path=docProps/app.xml><?xml version="1.0" encoding="utf-8"?>
<Properties xmlns="http://schemas.openxmlformats.org/officeDocument/2006/extended-properties" xmlns:vt="http://schemas.openxmlformats.org/officeDocument/2006/docPropsVTypes">
  <TotalTime>0</TotalTime>
  <Words>5487</Words>
  <Application>Microsoft Office PowerPoint</Application>
  <PresentationFormat>Widescreen</PresentationFormat>
  <Paragraphs>344</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Ymarferydd Gwasanaethau Cymdeithasol</vt:lpstr>
      <vt:lpstr>PowerPoint Presentation</vt:lpstr>
      <vt:lpstr>PowerPoint Presentation</vt:lpstr>
      <vt:lpstr>PowerPoint Presentation</vt:lpstr>
      <vt:lpstr>Deilliant Dysgu 4 </vt:lpstr>
      <vt:lpstr>4.1 Beth yw ystyr 'Cydgynhyrchu'? </vt:lpstr>
      <vt:lpstr>Enghreifftiau o gydgynhyrchu </vt:lpstr>
      <vt:lpstr>Cefnogi cyfranogiad </vt:lpstr>
      <vt:lpstr>4.3 Beth yw ystyr 'Cydsyniad'?  </vt:lpstr>
      <vt:lpstr>Cydsyniad dilys </vt:lpstr>
      <vt:lpstr>Cydsyniad dilys </vt:lpstr>
      <vt:lpstr>Pan nad oes angen cydsyniad </vt:lpstr>
      <vt:lpstr>PowerPoint Presentation</vt:lpstr>
      <vt:lpstr>4.4 -4.6 Egwyddorion gweithio gyda risg </vt:lpstr>
      <vt:lpstr>Egwyddorion gweithio gyda risg </vt:lpstr>
      <vt:lpstr>Rhwystrau i gymryd risgiau cadarnhaol mewn gwasanaethau </vt:lpstr>
      <vt:lpstr>Canlyniadau atal cymryd risgiau </vt:lpstr>
      <vt:lpstr>Atal pobl rhag cymryd risgiau </vt:lpstr>
      <vt:lpstr>Gwneud penderfyniadau ar y cyd ynghylch risg </vt:lpstr>
      <vt:lpstr>Gwneud penderfyniadau ar y cyd ynghylch risg </vt:lpstr>
      <vt:lpstr>PowerPoint Presentation</vt:lpstr>
    </vt:vector>
  </TitlesOfParts>
  <Company>Bridgend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Ymarferydd Gwasanaethau Cymdeithasol</dc:title>
  <dc:creator>Jodie Trotman</dc:creator>
  <cp:lastModifiedBy>Jodie Trotman</cp:lastModifiedBy>
  <cp:revision>49</cp:revision>
  <dcterms:created xsi:type="dcterms:W3CDTF">2023-06-09T11:28:53Z</dcterms:created>
  <dcterms:modified xsi:type="dcterms:W3CDTF">2024-01-10T21:17:22Z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ies>
</file>