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handoutMasterIdLst>
    <p:handoutMasterId r:id="rId69"/>
  </p:handoutMasterIdLst>
  <p:sldIdLst>
    <p:sldId id="405" r:id="rId5"/>
    <p:sldId id="721" r:id="rId6"/>
    <p:sldId id="722" r:id="rId7"/>
    <p:sldId id="716" r:id="rId8"/>
    <p:sldId id="720" r:id="rId9"/>
    <p:sldId id="664" r:id="rId10"/>
    <p:sldId id="723" r:id="rId11"/>
    <p:sldId id="695" r:id="rId12"/>
    <p:sldId id="725" r:id="rId13"/>
    <p:sldId id="726" r:id="rId14"/>
    <p:sldId id="727" r:id="rId15"/>
    <p:sldId id="728" r:id="rId16"/>
    <p:sldId id="729" r:id="rId17"/>
    <p:sldId id="730" r:id="rId18"/>
    <p:sldId id="770" r:id="rId19"/>
    <p:sldId id="771" r:id="rId20"/>
    <p:sldId id="731" r:id="rId21"/>
    <p:sldId id="732" r:id="rId22"/>
    <p:sldId id="733" r:id="rId23"/>
    <p:sldId id="734" r:id="rId24"/>
    <p:sldId id="735" r:id="rId25"/>
    <p:sldId id="772" r:id="rId26"/>
    <p:sldId id="773" r:id="rId27"/>
    <p:sldId id="774" r:id="rId28"/>
    <p:sldId id="775" r:id="rId29"/>
    <p:sldId id="776" r:id="rId30"/>
    <p:sldId id="777" r:id="rId31"/>
    <p:sldId id="736" r:id="rId32"/>
    <p:sldId id="737" r:id="rId33"/>
    <p:sldId id="738" r:id="rId34"/>
    <p:sldId id="739" r:id="rId35"/>
    <p:sldId id="740" r:id="rId36"/>
    <p:sldId id="741" r:id="rId37"/>
    <p:sldId id="778" r:id="rId38"/>
    <p:sldId id="779" r:id="rId39"/>
    <p:sldId id="780" r:id="rId40"/>
    <p:sldId id="745" r:id="rId41"/>
    <p:sldId id="742" r:id="rId42"/>
    <p:sldId id="743" r:id="rId43"/>
    <p:sldId id="781" r:id="rId44"/>
    <p:sldId id="746" r:id="rId45"/>
    <p:sldId id="747" r:id="rId46"/>
    <p:sldId id="782" r:id="rId47"/>
    <p:sldId id="783" r:id="rId48"/>
    <p:sldId id="748" r:id="rId49"/>
    <p:sldId id="749" r:id="rId50"/>
    <p:sldId id="784" r:id="rId51"/>
    <p:sldId id="785" r:id="rId52"/>
    <p:sldId id="786" r:id="rId53"/>
    <p:sldId id="750" r:id="rId54"/>
    <p:sldId id="751" r:id="rId55"/>
    <p:sldId id="752" r:id="rId56"/>
    <p:sldId id="753" r:id="rId57"/>
    <p:sldId id="754" r:id="rId58"/>
    <p:sldId id="787" r:id="rId59"/>
    <p:sldId id="788" r:id="rId60"/>
    <p:sldId id="755" r:id="rId61"/>
    <p:sldId id="756" r:id="rId62"/>
    <p:sldId id="758" r:id="rId63"/>
    <p:sldId id="759" r:id="rId64"/>
    <p:sldId id="789" r:id="rId65"/>
    <p:sldId id="790" r:id="rId66"/>
    <p:sldId id="597" r:id="rId67"/>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9" autoAdjust="0"/>
    <p:restoredTop sz="72874" autoAdjust="0"/>
  </p:normalViewPr>
  <p:slideViewPr>
    <p:cSldViewPr snapToGrid="0">
      <p:cViewPr varScale="1">
        <p:scale>
          <a:sx n="45" d="100"/>
          <a:sy n="45" d="100"/>
        </p:scale>
        <p:origin x="1440" y="2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12/11/2020</a:t>
            </a:fld>
            <a:endParaRPr lang="en-US" dirty="0"/>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dirty="0"/>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12/11/2020</a:t>
            </a:fld>
            <a:endParaRPr lang="en-US" dirty="0"/>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dirty="0"/>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a:t>
            </a:r>
          </a:p>
          <a:p>
            <a:r>
              <a:rPr lang="en-GB" sz="1200" kern="1200" dirty="0">
                <a:solidFill>
                  <a:schemeClr val="tx1"/>
                </a:solidFill>
                <a:effectLst/>
                <a:latin typeface="+mn-lt"/>
                <a:ea typeface="+mn-ea"/>
                <a:cs typeface="+mn-cs"/>
              </a:rPr>
              <a:t>This is a walkthrough of the Level 3  Health and Social Care: Principles and Contexts - Unit 2 Sample Assessment Material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1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predictable and unpredictable life events.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in your answer that is also in these lists.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dirty="0"/>
          </a:p>
        </p:txBody>
      </p:sp>
    </p:spTree>
    <p:extLst>
      <p:ext uri="{BB962C8B-B14F-4D97-AF65-F5344CB8AC3E}">
        <p14:creationId xmlns:p14="http://schemas.microsoft.com/office/powerpoint/2010/main" val="387414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‘Explain’ – provide details and reasons for how and why something is the way it is. </a:t>
            </a:r>
          </a:p>
          <a:p>
            <a:pPr marL="285750" indent="-285750">
              <a:buFont typeface="Arial" panose="020B0604020202020204" pitchFamily="34" charset="0"/>
              <a:buChar char="•"/>
            </a:pPr>
            <a:r>
              <a:rPr lang="en-GB" dirty="0"/>
              <a:t>Read the question carefully.</a:t>
            </a:r>
          </a:p>
          <a:p>
            <a:pPr marL="285750" indent="-285750">
              <a:buFont typeface="Arial" panose="020B0604020202020204" pitchFamily="34" charset="0"/>
              <a:buChar char="•"/>
            </a:pPr>
            <a:r>
              <a:rPr lang="en-GB" dirty="0"/>
              <a:t>Here you are being asked to make reference to Erikson’s psychosocial theory in your answer.</a:t>
            </a:r>
          </a:p>
          <a:p>
            <a:pPr marL="285750" indent="-285750">
              <a:buFont typeface="Arial" panose="020B0604020202020204" pitchFamily="34" charset="0"/>
              <a:buChar char="•"/>
            </a:pPr>
            <a:r>
              <a:rPr lang="en-GB" dirty="0"/>
              <a:t>There are several lines for your answer which indicates that extended writing is required.</a:t>
            </a:r>
          </a:p>
          <a:p>
            <a:pPr marL="285750" indent="-285750">
              <a:buFont typeface="Arial" panose="020B0604020202020204" pitchFamily="34" charset="0"/>
              <a:buChar char="•"/>
            </a:pPr>
            <a:r>
              <a:rPr lang="en-GB" dirty="0"/>
              <a:t>This is a high tariff question as there are 6 marks available.</a:t>
            </a:r>
          </a:p>
          <a:p>
            <a:pPr marL="285750" indent="-285750">
              <a:buFont typeface="Arial" panose="020B0604020202020204" pitchFamily="34" charset="0"/>
              <a:buChar char="•"/>
            </a:pPr>
            <a:r>
              <a:rPr lang="en-GB" dirty="0"/>
              <a:t>Explaining both positive and negative influences will help you reach the higher mark bands.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dirty="0"/>
          </a:p>
        </p:txBody>
      </p:sp>
    </p:spTree>
    <p:extLst>
      <p:ext uri="{BB962C8B-B14F-4D97-AF65-F5344CB8AC3E}">
        <p14:creationId xmlns:p14="http://schemas.microsoft.com/office/powerpoint/2010/main" val="172691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1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Erikson’s </a:t>
            </a:r>
            <a:r>
              <a:rPr lang="en-GB" dirty="0"/>
              <a:t>psychosocial </a:t>
            </a:r>
            <a:r>
              <a:rPr lang="en-US" altLang="en-US" dirty="0"/>
              <a:t> theory of development.</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dirty="0"/>
          </a:p>
        </p:txBody>
      </p:sp>
    </p:spTree>
    <p:extLst>
      <p:ext uri="{BB962C8B-B14F-4D97-AF65-F5344CB8AC3E}">
        <p14:creationId xmlns:p14="http://schemas.microsoft.com/office/powerpoint/2010/main" val="14458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dirty="0"/>
          </a:p>
        </p:txBody>
      </p:sp>
    </p:spTree>
    <p:extLst>
      <p:ext uri="{BB962C8B-B14F-4D97-AF65-F5344CB8AC3E}">
        <p14:creationId xmlns:p14="http://schemas.microsoft.com/office/powerpoint/2010/main" val="204541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‘Examine’ – investigate closely, in detail.</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dirty="0"/>
          </a:p>
        </p:txBody>
      </p:sp>
    </p:spTree>
    <p:extLst>
      <p:ext uri="{BB962C8B-B14F-4D97-AF65-F5344CB8AC3E}">
        <p14:creationId xmlns:p14="http://schemas.microsoft.com/office/powerpoint/2010/main" val="106864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1 (d).</a:t>
            </a:r>
          </a:p>
          <a:p>
            <a:r>
              <a:rPr lang="en-GB" dirty="0"/>
              <a:t>What we are looking for here is </a:t>
            </a:r>
            <a:r>
              <a:rPr lang="en-US" altLang="en-US" dirty="0"/>
              <a:t>evidence that you can demonstrate your knowledge of Carl Rogers and the person-centred approach.</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dirty="0"/>
          </a:p>
        </p:txBody>
      </p:sp>
    </p:spTree>
    <p:extLst>
      <p:ext uri="{BB962C8B-B14F-4D97-AF65-F5344CB8AC3E}">
        <p14:creationId xmlns:p14="http://schemas.microsoft.com/office/powerpoint/2010/main" val="185376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dirty="0"/>
          </a:p>
        </p:txBody>
      </p:sp>
    </p:spTree>
    <p:extLst>
      <p:ext uri="{BB962C8B-B14F-4D97-AF65-F5344CB8AC3E}">
        <p14:creationId xmlns:p14="http://schemas.microsoft.com/office/powerpoint/2010/main" val="92044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dirty="0"/>
          </a:p>
        </p:txBody>
      </p:sp>
    </p:spTree>
    <p:extLst>
      <p:ext uri="{BB962C8B-B14F-4D97-AF65-F5344CB8AC3E}">
        <p14:creationId xmlns:p14="http://schemas.microsoft.com/office/powerpoint/2010/main" val="3825893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‘Identify’ – provide brief facts or examples.</a:t>
            </a:r>
          </a:p>
          <a:p>
            <a:r>
              <a:rPr lang="en-GB" dirty="0"/>
              <a:t>Read the rider carefully and make sure that you relate your answer to Hasheed.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dirty="0"/>
          </a:p>
        </p:txBody>
      </p:sp>
    </p:spTree>
    <p:extLst>
      <p:ext uri="{BB962C8B-B14F-4D97-AF65-F5344CB8AC3E}">
        <p14:creationId xmlns:p14="http://schemas.microsoft.com/office/powerpoint/2010/main" val="80850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2 (a).</a:t>
            </a:r>
          </a:p>
          <a:p>
            <a:r>
              <a:rPr lang="en-GB" dirty="0"/>
              <a:t>What we are looking for here is </a:t>
            </a:r>
            <a:r>
              <a:rPr lang="en-US" altLang="en-US" dirty="0"/>
              <a:t>evidence that you can demonstrate your knowledge of care and support services.</a:t>
            </a:r>
          </a:p>
          <a:p>
            <a:r>
              <a:rPr lang="en-US" altLang="en-US" dirty="0">
                <a:latin typeface="Arial" panose="020B0604020202020204" pitchFamily="34" charset="0"/>
              </a:rPr>
              <a:t>Look at your answers and award 1 mark for each correct answer, up to a maximum of 2.</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dirty="0"/>
          </a:p>
        </p:txBody>
      </p:sp>
    </p:spTree>
    <p:extLst>
      <p:ext uri="{BB962C8B-B14F-4D97-AF65-F5344CB8AC3E}">
        <p14:creationId xmlns:p14="http://schemas.microsoft.com/office/powerpoint/2010/main" val="38133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front of you, you should have:</a:t>
            </a:r>
          </a:p>
          <a:p>
            <a:r>
              <a:rPr lang="en-US" dirty="0"/>
              <a:t>A copy of the exam paper</a:t>
            </a:r>
          </a:p>
          <a:p>
            <a:r>
              <a:rPr lang="en-US" dirty="0"/>
              <a:t>A pen and pencil</a:t>
            </a:r>
          </a:p>
          <a:p>
            <a:r>
              <a:rPr lang="en-US" dirty="0"/>
              <a:t>A highlighter pen, which will help you identify key points in the question</a:t>
            </a:r>
          </a:p>
          <a:p>
            <a:r>
              <a:rPr lang="en-US" dirty="0"/>
              <a:t>A watch to help you keep an eye on the time </a:t>
            </a:r>
          </a:p>
          <a:p>
            <a:r>
              <a:rPr lang="en-US" dirty="0"/>
              <a:t>And Post-It notes – in case you need to write down any queries to ask your teacher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dirty="0"/>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‘Explain’ – provide details and reasons for how and why something is the way it is.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dirty="0"/>
          </a:p>
        </p:txBody>
      </p:sp>
    </p:spTree>
    <p:extLst>
      <p:ext uri="{BB962C8B-B14F-4D97-AF65-F5344CB8AC3E}">
        <p14:creationId xmlns:p14="http://schemas.microsoft.com/office/powerpoint/2010/main" val="331751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2 (b).</a:t>
            </a:r>
          </a:p>
          <a:p>
            <a:r>
              <a:rPr lang="en-GB" dirty="0"/>
              <a:t>What we are looking for here is </a:t>
            </a:r>
            <a:r>
              <a:rPr lang="en-US" altLang="en-US" dirty="0"/>
              <a:t>evidence that you can demonstrate your knowledge of assessments, services and support.</a:t>
            </a:r>
            <a:endParaRPr lang="en-US" dirty="0"/>
          </a:p>
          <a:p>
            <a:r>
              <a:rPr lang="en-US" altLang="en-US" dirty="0">
                <a:latin typeface="Arial" panose="020B0604020202020204" pitchFamily="34" charset="0"/>
              </a:rPr>
              <a:t>Look at your answers and underline anything that is in these lists.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dirty="0"/>
          </a:p>
        </p:txBody>
      </p:sp>
    </p:spTree>
    <p:extLst>
      <p:ext uri="{BB962C8B-B14F-4D97-AF65-F5344CB8AC3E}">
        <p14:creationId xmlns:p14="http://schemas.microsoft.com/office/powerpoint/2010/main" val="397477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6 mark question. Plan your answer carefully.   A very good and detailed answer is required in order to reach the top mark bands.</a:t>
            </a:r>
          </a:p>
          <a:p>
            <a:r>
              <a:rPr lang="en-GB" dirty="0"/>
              <a:t>The command word here is ‘Explain’ – provide details and reasons for how and why something is the way it is.</a:t>
            </a:r>
          </a:p>
          <a:p>
            <a:r>
              <a:rPr lang="en-GB" dirty="0"/>
              <a:t>Your answer needs to provide details of how and why care and support plans support Hasheed to achieve his well-being outcomes.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dirty="0"/>
          </a:p>
        </p:txBody>
      </p:sp>
    </p:spTree>
    <p:extLst>
      <p:ext uri="{BB962C8B-B14F-4D97-AF65-F5344CB8AC3E}">
        <p14:creationId xmlns:p14="http://schemas.microsoft.com/office/powerpoint/2010/main" val="426522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a:t>
            </a:r>
            <a:r>
              <a:rPr lang="en-GB"/>
              <a:t>question 2 (c).</a:t>
            </a:r>
            <a:endParaRPr lang="en-GB" dirty="0"/>
          </a:p>
          <a:p>
            <a:r>
              <a:rPr lang="en-GB" dirty="0"/>
              <a:t>What we are looking for here is </a:t>
            </a:r>
            <a:r>
              <a:rPr lang="en-US" altLang="en-US" dirty="0"/>
              <a:t>evidence that you can demonstrate your knowledge of the role of care and support plans.</a:t>
            </a:r>
          </a:p>
          <a:p>
            <a:r>
              <a:rPr lang="en-US" altLang="en-US" dirty="0">
                <a:latin typeface="Arial" panose="020B0604020202020204" pitchFamily="34" charset="0"/>
              </a:rPr>
              <a:t>Look at your answers and underline anything that is in the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dirty="0"/>
          </a:p>
        </p:txBody>
      </p:sp>
    </p:spTree>
    <p:extLst>
      <p:ext uri="{BB962C8B-B14F-4D97-AF65-F5344CB8AC3E}">
        <p14:creationId xmlns:p14="http://schemas.microsoft.com/office/powerpoint/2010/main" val="293131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dirty="0"/>
          </a:p>
        </p:txBody>
      </p:sp>
    </p:spTree>
    <p:extLst>
      <p:ext uri="{BB962C8B-B14F-4D97-AF65-F5344CB8AC3E}">
        <p14:creationId xmlns:p14="http://schemas.microsoft.com/office/powerpoint/2010/main" val="44493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‘Discuss’ – examine an issue in detail in a structured way, taking into account different ideas.</a:t>
            </a:r>
          </a:p>
          <a:p>
            <a:r>
              <a:rPr lang="en-GB" dirty="0"/>
              <a:t>There are several key words here.  You will need to address each one with reference to how they can help Rasheed meet his own well-being outcomes.</a:t>
            </a:r>
          </a:p>
          <a:p>
            <a:r>
              <a:rPr lang="en-GB" dirty="0"/>
              <a:t>Plan your answer, and include positive and negative aspects in your discussion.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dirty="0"/>
          </a:p>
        </p:txBody>
      </p:sp>
    </p:spTree>
    <p:extLst>
      <p:ext uri="{BB962C8B-B14F-4D97-AF65-F5344CB8AC3E}">
        <p14:creationId xmlns:p14="http://schemas.microsoft.com/office/powerpoint/2010/main" val="181313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2 (d).</a:t>
            </a:r>
          </a:p>
          <a:p>
            <a:r>
              <a:rPr lang="en-GB" dirty="0"/>
              <a:t>What we are looking for here is </a:t>
            </a:r>
            <a:r>
              <a:rPr lang="en-US" altLang="en-US" dirty="0"/>
              <a:t>evidence that you can demonstrate your knowledge of meeting well-being outcomes.</a:t>
            </a:r>
            <a:endParaRPr lang="en-US" dirty="0"/>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dirty="0"/>
          </a:p>
        </p:txBody>
      </p:sp>
    </p:spTree>
    <p:extLst>
      <p:ext uri="{BB962C8B-B14F-4D97-AF65-F5344CB8AC3E}">
        <p14:creationId xmlns:p14="http://schemas.microsoft.com/office/powerpoint/2010/main" val="1796654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dirty="0"/>
          </a:p>
        </p:txBody>
      </p:sp>
    </p:spTree>
    <p:extLst>
      <p:ext uri="{BB962C8B-B14F-4D97-AF65-F5344CB8AC3E}">
        <p14:creationId xmlns:p14="http://schemas.microsoft.com/office/powerpoint/2010/main" val="162605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dirty="0"/>
          </a:p>
        </p:txBody>
      </p:sp>
    </p:spTree>
    <p:extLst>
      <p:ext uri="{BB962C8B-B14F-4D97-AF65-F5344CB8AC3E}">
        <p14:creationId xmlns:p14="http://schemas.microsoft.com/office/powerpoint/2010/main" val="24107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‘Identify’ – provide brief facts or examples.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dirty="0"/>
          </a:p>
        </p:txBody>
      </p:sp>
    </p:spTree>
    <p:extLst>
      <p:ext uri="{BB962C8B-B14F-4D97-AF65-F5344CB8AC3E}">
        <p14:creationId xmlns:p14="http://schemas.microsoft.com/office/powerpoint/2010/main" val="272489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 paper is from the SAMs.</a:t>
            </a:r>
          </a:p>
          <a:p>
            <a:r>
              <a:rPr lang="en-US" dirty="0"/>
              <a:t>It is testing the content you will have been taught for Level 3 Health and Social Care: Principles and Contexts.</a:t>
            </a:r>
          </a:p>
          <a:p>
            <a:r>
              <a:rPr lang="en-US" dirty="0"/>
              <a:t>The exam is 1 hour and 45 minutes long.</a:t>
            </a:r>
          </a:p>
          <a:p>
            <a:r>
              <a:rPr lang="en-US" dirty="0"/>
              <a:t>The paper is made up of 7 questions.</a:t>
            </a:r>
          </a:p>
          <a:p>
            <a:r>
              <a:rPr lang="en-US" dirty="0"/>
              <a:t>The question types vary.</a:t>
            </a:r>
          </a:p>
          <a:p>
            <a:r>
              <a:rPr lang="en-US" dirty="0"/>
              <a:t>The paper will assess AO1, AO2 and AO3.</a:t>
            </a:r>
          </a:p>
          <a:p>
            <a:r>
              <a:rPr lang="en-US" dirty="0"/>
              <a:t>The total mark for this paper is 100.</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dirty="0"/>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3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factors that affect human growth and development across the lifespan.</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dirty="0"/>
          </a:p>
        </p:txBody>
      </p:sp>
    </p:spTree>
    <p:extLst>
      <p:ext uri="{BB962C8B-B14F-4D97-AF65-F5344CB8AC3E}">
        <p14:creationId xmlns:p14="http://schemas.microsoft.com/office/powerpoint/2010/main" val="453506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‘Explain’ – provide details and reasons for how and why something is the way it is. </a:t>
            </a:r>
          </a:p>
          <a:p>
            <a:r>
              <a:rPr lang="en-GB" dirty="0"/>
              <a:t>Think carefully about your answer.  Key words to underline are ‘influence’, ‘economic factors’, ‘adults’ and ‘later life’.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dirty="0"/>
          </a:p>
        </p:txBody>
      </p:sp>
    </p:spTree>
    <p:extLst>
      <p:ext uri="{BB962C8B-B14F-4D97-AF65-F5344CB8AC3E}">
        <p14:creationId xmlns:p14="http://schemas.microsoft.com/office/powerpoint/2010/main" val="2785877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3 (b).</a:t>
            </a:r>
          </a:p>
          <a:p>
            <a:r>
              <a:rPr lang="en-GB" dirty="0"/>
              <a:t>What we are looking for here is </a:t>
            </a:r>
            <a:r>
              <a:rPr lang="en-US" altLang="en-US" dirty="0"/>
              <a:t>evidence that you can demonstrate your knowledge of the influence of economic factors on adults in later life.</a:t>
            </a:r>
            <a:endParaRPr lang="en-US" dirty="0"/>
          </a:p>
          <a:p>
            <a:r>
              <a:rPr lang="en-US" altLang="en-US" dirty="0">
                <a:latin typeface="Arial" panose="020B0604020202020204" pitchFamily="34" charset="0"/>
              </a:rPr>
              <a:t>Look at your answers and underline anything that is in these lists.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dirty="0"/>
          </a:p>
        </p:txBody>
      </p:sp>
    </p:spTree>
    <p:extLst>
      <p:ext uri="{BB962C8B-B14F-4D97-AF65-F5344CB8AC3E}">
        <p14:creationId xmlns:p14="http://schemas.microsoft.com/office/powerpoint/2010/main" val="4072009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dirty="0"/>
          </a:p>
        </p:txBody>
      </p:sp>
    </p:spTree>
    <p:extLst>
      <p:ext uri="{BB962C8B-B14F-4D97-AF65-F5344CB8AC3E}">
        <p14:creationId xmlns:p14="http://schemas.microsoft.com/office/powerpoint/2010/main" val="907738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‘Discuss’ – examine an issue in detail in a structured way, taking into account different ideas.</a:t>
            </a:r>
          </a:p>
          <a:p>
            <a:r>
              <a:rPr lang="en-GB" dirty="0"/>
              <a:t>There are several key words here.  You will need to address each one with reference to supporting Anwen’s physical and mental well-being outcomes.</a:t>
            </a:r>
          </a:p>
          <a:p>
            <a:r>
              <a:rPr lang="en-GB" dirty="0"/>
              <a:t>To achieve the higher mark bands, your answer needs to discuss different ideas and not just describe them.</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dirty="0"/>
          </a:p>
        </p:txBody>
      </p:sp>
    </p:spTree>
    <p:extLst>
      <p:ext uri="{BB962C8B-B14F-4D97-AF65-F5344CB8AC3E}">
        <p14:creationId xmlns:p14="http://schemas.microsoft.com/office/powerpoint/2010/main" val="3017928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3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intervention and preventative services and how they could support Anwen’s physical and mental well-being outcomes.</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dirty="0"/>
          </a:p>
        </p:txBody>
      </p:sp>
    </p:spTree>
    <p:extLst>
      <p:ext uri="{BB962C8B-B14F-4D97-AF65-F5344CB8AC3E}">
        <p14:creationId xmlns:p14="http://schemas.microsoft.com/office/powerpoint/2010/main" val="3814400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dirty="0"/>
          </a:p>
        </p:txBody>
      </p:sp>
    </p:spTree>
    <p:extLst>
      <p:ext uri="{BB962C8B-B14F-4D97-AF65-F5344CB8AC3E}">
        <p14:creationId xmlns:p14="http://schemas.microsoft.com/office/powerpoint/2010/main" val="417425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dirty="0"/>
          </a:p>
        </p:txBody>
      </p:sp>
    </p:spTree>
    <p:extLst>
      <p:ext uri="{BB962C8B-B14F-4D97-AF65-F5344CB8AC3E}">
        <p14:creationId xmlns:p14="http://schemas.microsoft.com/office/powerpoint/2010/main" val="419885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‘Explain’ – provide details and reasons for how and why something is the way it is. </a:t>
            </a:r>
          </a:p>
          <a:p>
            <a:r>
              <a:rPr lang="en-GB" dirty="0"/>
              <a:t>Think carefully about your answer.  Key words to underline are ‘minimise the impact’, ‘mumps and other communicable childhood disease’ and ‘Wales’.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dirty="0"/>
          </a:p>
        </p:txBody>
      </p:sp>
    </p:spTree>
    <p:extLst>
      <p:ext uri="{BB962C8B-B14F-4D97-AF65-F5344CB8AC3E}">
        <p14:creationId xmlns:p14="http://schemas.microsoft.com/office/powerpoint/2010/main" val="2848750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4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health and social care provision in Wales.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dirty="0"/>
          </a:p>
        </p:txBody>
      </p:sp>
    </p:spTree>
    <p:extLst>
      <p:ext uri="{BB962C8B-B14F-4D97-AF65-F5344CB8AC3E}">
        <p14:creationId xmlns:p14="http://schemas.microsoft.com/office/powerpoint/2010/main" val="73008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read the instructions on the front cover of the exam paper.</a:t>
            </a:r>
          </a:p>
          <a:p>
            <a:r>
              <a:rPr lang="en-US" dirty="0"/>
              <a:t>Read the Instructions To Candidates section and the Information To Candidates section.</a:t>
            </a:r>
          </a:p>
          <a:p>
            <a:r>
              <a:rPr lang="en-US" dirty="0"/>
              <a:t>Write your name and candidate number in the correct section of the booklet.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dirty="0"/>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dirty="0"/>
          </a:p>
        </p:txBody>
      </p:sp>
    </p:spTree>
    <p:extLst>
      <p:ext uri="{BB962C8B-B14F-4D97-AF65-F5344CB8AC3E}">
        <p14:creationId xmlns:p14="http://schemas.microsoft.com/office/powerpoint/2010/main" val="363978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‘Examine’ – investigate closely and in detail.</a:t>
            </a:r>
          </a:p>
          <a:p>
            <a:r>
              <a:rPr lang="en-GB" dirty="0"/>
              <a:t>This is a high tariff question.  Plan your answer carefully.</a:t>
            </a:r>
          </a:p>
          <a:p>
            <a:r>
              <a:rPr lang="en-GB" dirty="0"/>
              <a:t>Key words – ‘role’, monitoring’, ‘health’, ‘nation’ (Wales).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dirty="0"/>
          </a:p>
        </p:txBody>
      </p:sp>
    </p:spTree>
    <p:extLst>
      <p:ext uri="{BB962C8B-B14F-4D97-AF65-F5344CB8AC3E}">
        <p14:creationId xmlns:p14="http://schemas.microsoft.com/office/powerpoint/2010/main" val="1900127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4 (b).</a:t>
            </a:r>
          </a:p>
          <a:p>
            <a:r>
              <a:rPr lang="en-GB" dirty="0"/>
              <a:t>What we are looking for here is </a:t>
            </a:r>
            <a:r>
              <a:rPr lang="en-US" altLang="en-US" dirty="0"/>
              <a:t>evidence that you can demonstrate your knowledge of the role of Public Health Wales.</a:t>
            </a:r>
            <a:endParaRPr lang="en-US" dirty="0"/>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dirty="0"/>
          </a:p>
        </p:txBody>
      </p:sp>
    </p:spTree>
    <p:extLst>
      <p:ext uri="{BB962C8B-B14F-4D97-AF65-F5344CB8AC3E}">
        <p14:creationId xmlns:p14="http://schemas.microsoft.com/office/powerpoint/2010/main" val="3302898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banded mark scheme – so you need to make a judgement on your response before awarding a mark.</a:t>
            </a:r>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dirty="0"/>
          </a:p>
        </p:txBody>
      </p:sp>
    </p:spTree>
    <p:extLst>
      <p:ext uri="{BB962C8B-B14F-4D97-AF65-F5344CB8AC3E}">
        <p14:creationId xmlns:p14="http://schemas.microsoft.com/office/powerpoint/2010/main" val="2177094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dirty="0"/>
          </a:p>
        </p:txBody>
      </p:sp>
    </p:spTree>
    <p:extLst>
      <p:ext uri="{BB962C8B-B14F-4D97-AF65-F5344CB8AC3E}">
        <p14:creationId xmlns:p14="http://schemas.microsoft.com/office/powerpoint/2010/main" val="980503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‘Outline’ – set out the main points/provide a brief description or main characteristics. </a:t>
            </a:r>
          </a:p>
          <a:p>
            <a:r>
              <a:rPr lang="en-GB" dirty="0"/>
              <a:t>The number of lines and marks available indicate how much to write in your response.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dirty="0"/>
          </a:p>
        </p:txBody>
      </p:sp>
    </p:spTree>
    <p:extLst>
      <p:ext uri="{BB962C8B-B14F-4D97-AF65-F5344CB8AC3E}">
        <p14:creationId xmlns:p14="http://schemas.microsoft.com/office/powerpoint/2010/main" val="1833416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5 (a).</a:t>
            </a:r>
          </a:p>
          <a:p>
            <a:r>
              <a:rPr lang="en-GB" dirty="0"/>
              <a:t>What we are looking for here is </a:t>
            </a:r>
            <a:r>
              <a:rPr lang="en-US" altLang="en-US" dirty="0"/>
              <a:t>evidence that you can demonstrate your knowledge of health and support provision in Wales.</a:t>
            </a:r>
            <a:endParaRPr lang="en-US" dirty="0"/>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46</a:t>
            </a:fld>
            <a:endParaRPr lang="en-US" dirty="0"/>
          </a:p>
        </p:txBody>
      </p:sp>
    </p:spTree>
    <p:extLst>
      <p:ext uri="{BB962C8B-B14F-4D97-AF65-F5344CB8AC3E}">
        <p14:creationId xmlns:p14="http://schemas.microsoft.com/office/powerpoint/2010/main" val="3552570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Discuss’ – Examine an issue in detail in a structured way, taking into account different ideas.</a:t>
            </a:r>
          </a:p>
          <a:p>
            <a:r>
              <a:rPr lang="en-GB" dirty="0"/>
              <a:t>To achieve the higher mark bands, your answer needs to discuss different ideas, and not just describe them.</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47</a:t>
            </a:fld>
            <a:endParaRPr lang="en-US" dirty="0"/>
          </a:p>
        </p:txBody>
      </p:sp>
    </p:spTree>
    <p:extLst>
      <p:ext uri="{BB962C8B-B14F-4D97-AF65-F5344CB8AC3E}">
        <p14:creationId xmlns:p14="http://schemas.microsoft.com/office/powerpoint/2010/main" val="828435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5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how individuals and the nation monitor health and well-being. </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48</a:t>
            </a:fld>
            <a:endParaRPr lang="en-US" dirty="0"/>
          </a:p>
        </p:txBody>
      </p:sp>
    </p:spTree>
    <p:extLst>
      <p:ext uri="{BB962C8B-B14F-4D97-AF65-F5344CB8AC3E}">
        <p14:creationId xmlns:p14="http://schemas.microsoft.com/office/powerpoint/2010/main" val="4167819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49</a:t>
            </a:fld>
            <a:endParaRPr lang="en-US" dirty="0"/>
          </a:p>
        </p:txBody>
      </p:sp>
    </p:spTree>
    <p:extLst>
      <p:ext uri="{BB962C8B-B14F-4D97-AF65-F5344CB8AC3E}">
        <p14:creationId xmlns:p14="http://schemas.microsoft.com/office/powerpoint/2010/main" val="22953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dirty="0"/>
          </a:p>
        </p:txBody>
      </p:sp>
    </p:spTree>
    <p:extLst>
      <p:ext uri="{BB962C8B-B14F-4D97-AF65-F5344CB8AC3E}">
        <p14:creationId xmlns:p14="http://schemas.microsoft.com/office/powerpoint/2010/main" val="452976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dirty="0"/>
          </a:p>
        </p:txBody>
      </p:sp>
    </p:spTree>
    <p:extLst>
      <p:ext uri="{BB962C8B-B14F-4D97-AF65-F5344CB8AC3E}">
        <p14:creationId xmlns:p14="http://schemas.microsoft.com/office/powerpoint/2010/main" val="1543777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 Describe’ – provide characteristics/main features or a brief account.</a:t>
            </a:r>
          </a:p>
          <a:p>
            <a:r>
              <a:rPr lang="en-GB" dirty="0"/>
              <a:t>Each recommendation needs to be different – take care not to repeat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51</a:t>
            </a:fld>
            <a:endParaRPr lang="en-US" dirty="0"/>
          </a:p>
        </p:txBody>
      </p:sp>
    </p:spTree>
    <p:extLst>
      <p:ext uri="{BB962C8B-B14F-4D97-AF65-F5344CB8AC3E}">
        <p14:creationId xmlns:p14="http://schemas.microsoft.com/office/powerpoint/2010/main" val="230242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are looking for here is </a:t>
            </a:r>
            <a:r>
              <a:rPr lang="en-US" altLang="en-US" dirty="0"/>
              <a:t>evidence that you can demonstrate your knowledge of approaches to promoting and protecting health and well-being.</a:t>
            </a:r>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52</a:t>
            </a:fld>
            <a:endParaRPr lang="en-US" dirty="0"/>
          </a:p>
        </p:txBody>
      </p:sp>
    </p:spTree>
    <p:extLst>
      <p:ext uri="{BB962C8B-B14F-4D97-AF65-F5344CB8AC3E}">
        <p14:creationId xmlns:p14="http://schemas.microsoft.com/office/powerpoint/2010/main" val="2661779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‘Analyse’ – examine an issue in detail/how parts relate to whole, to explain and interpret.</a:t>
            </a:r>
          </a:p>
          <a:p>
            <a:r>
              <a:rPr lang="en-GB" dirty="0"/>
              <a:t>Strengths – positives </a:t>
            </a:r>
          </a:p>
          <a:p>
            <a:r>
              <a:rPr lang="en-GB" dirty="0"/>
              <a:t>Weaknesses – negative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53</a:t>
            </a:fld>
            <a:endParaRPr lang="en-US" dirty="0"/>
          </a:p>
        </p:txBody>
      </p:sp>
    </p:spTree>
    <p:extLst>
      <p:ext uri="{BB962C8B-B14F-4D97-AF65-F5344CB8AC3E}">
        <p14:creationId xmlns:p14="http://schemas.microsoft.com/office/powerpoint/2010/main" val="1945887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6 (b).</a:t>
            </a:r>
          </a:p>
          <a:p>
            <a:r>
              <a:rPr lang="en-GB" dirty="0"/>
              <a:t>What we are looking for here is </a:t>
            </a:r>
            <a:r>
              <a:rPr lang="en-US" altLang="en-US" dirty="0"/>
              <a:t>evidence that you can demonstrate your knowledge of the behavioral change approach to health and well-being.</a:t>
            </a:r>
            <a:endParaRPr lang="en-US" dirty="0"/>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54</a:t>
            </a:fld>
            <a:endParaRPr lang="en-US" dirty="0"/>
          </a:p>
        </p:txBody>
      </p:sp>
    </p:spTree>
    <p:extLst>
      <p:ext uri="{BB962C8B-B14F-4D97-AF65-F5344CB8AC3E}">
        <p14:creationId xmlns:p14="http://schemas.microsoft.com/office/powerpoint/2010/main" val="295336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55</a:t>
            </a:fld>
            <a:endParaRPr lang="en-US" dirty="0"/>
          </a:p>
        </p:txBody>
      </p:sp>
    </p:spTree>
    <p:extLst>
      <p:ext uri="{BB962C8B-B14F-4D97-AF65-F5344CB8AC3E}">
        <p14:creationId xmlns:p14="http://schemas.microsoft.com/office/powerpoint/2010/main" val="119646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56</a:t>
            </a:fld>
            <a:endParaRPr lang="en-US" dirty="0"/>
          </a:p>
        </p:txBody>
      </p:sp>
    </p:spTree>
    <p:extLst>
      <p:ext uri="{BB962C8B-B14F-4D97-AF65-F5344CB8AC3E}">
        <p14:creationId xmlns:p14="http://schemas.microsoft.com/office/powerpoint/2010/main" val="2616188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‘Explain’ – provide details and reasons for how and why something is the way it is.</a:t>
            </a:r>
          </a:p>
          <a:p>
            <a:r>
              <a:rPr lang="en-GB" dirty="0"/>
              <a:t>5 marks are available here.  Do not just describe multi-agency working; provide details and reasons.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57</a:t>
            </a:fld>
            <a:endParaRPr lang="en-US" dirty="0"/>
          </a:p>
        </p:txBody>
      </p:sp>
    </p:spTree>
    <p:extLst>
      <p:ext uri="{BB962C8B-B14F-4D97-AF65-F5344CB8AC3E}">
        <p14:creationId xmlns:p14="http://schemas.microsoft.com/office/powerpoint/2010/main" val="396197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7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approaches to promoting and protecting resilience.</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58</a:t>
            </a:fld>
            <a:endParaRPr lang="en-US" dirty="0"/>
          </a:p>
        </p:txBody>
      </p:sp>
    </p:spTree>
    <p:extLst>
      <p:ext uri="{BB962C8B-B14F-4D97-AF65-F5344CB8AC3E}">
        <p14:creationId xmlns:p14="http://schemas.microsoft.com/office/powerpoint/2010/main" val="372203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‘Discuss’ – examine an issue in detail in a structured way, taking into account different ideas.</a:t>
            </a:r>
          </a:p>
          <a:p>
            <a:r>
              <a:rPr lang="en-GB" dirty="0"/>
              <a:t>In order to reach the higher mark bands, it is important that, in your answer, you discuss the role and effectiveness of the approaches and don’t simply describe them. </a:t>
            </a:r>
          </a:p>
          <a:p>
            <a:r>
              <a:rPr lang="en-GB" dirty="0"/>
              <a:t>Your answer should relate to promoting and protecting the resilience of individuals.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59</a:t>
            </a:fld>
            <a:endParaRPr lang="en-US" dirty="0"/>
          </a:p>
        </p:txBody>
      </p:sp>
    </p:spTree>
    <p:extLst>
      <p:ext uri="{BB962C8B-B14F-4D97-AF65-F5344CB8AC3E}">
        <p14:creationId xmlns:p14="http://schemas.microsoft.com/office/powerpoint/2010/main" val="125422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dirty="0"/>
          </a:p>
        </p:txBody>
      </p:sp>
    </p:spTree>
    <p:extLst>
      <p:ext uri="{BB962C8B-B14F-4D97-AF65-F5344CB8AC3E}">
        <p14:creationId xmlns:p14="http://schemas.microsoft.com/office/powerpoint/2010/main" val="661610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7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approaches that may be used to promote and protect the resilience of individuals.</a:t>
            </a:r>
            <a:endParaRPr lang="en-US" dirty="0"/>
          </a:p>
          <a:p>
            <a:r>
              <a:rPr lang="en-US" altLang="en-US" dirty="0">
                <a:latin typeface="Arial" panose="020B0604020202020204" pitchFamily="34" charset="0"/>
              </a:rPr>
              <a:t>Look at your answers and underline anything that is in this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60</a:t>
            </a:fld>
            <a:endParaRPr lang="en-US" dirty="0"/>
          </a:p>
        </p:txBody>
      </p:sp>
    </p:spTree>
    <p:extLst>
      <p:ext uri="{BB962C8B-B14F-4D97-AF65-F5344CB8AC3E}">
        <p14:creationId xmlns:p14="http://schemas.microsoft.com/office/powerpoint/2010/main" val="1722925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61</a:t>
            </a:fld>
            <a:endParaRPr lang="en-US" dirty="0"/>
          </a:p>
        </p:txBody>
      </p:sp>
    </p:spTree>
    <p:extLst>
      <p:ext uri="{BB962C8B-B14F-4D97-AF65-F5344CB8AC3E}">
        <p14:creationId xmlns:p14="http://schemas.microsoft.com/office/powerpoint/2010/main" val="3121201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 you have made it to the end of the paper. </a:t>
            </a:r>
          </a:p>
          <a:p>
            <a:r>
              <a:rPr lang="en-US" dirty="0"/>
              <a:t>You should now be able to give yourself a mark out </a:t>
            </a:r>
            <a:r>
              <a:rPr lang="en-US"/>
              <a:t>of 100. </a:t>
            </a:r>
            <a:endParaRPr lang="en-US" dirty="0"/>
          </a:p>
          <a:p>
            <a:r>
              <a:rPr lang="en-GB" dirty="0"/>
              <a:t>As there are no previous examinations from which to give you an indication of how you would have achieved, it is best to be guided by the UMS scale as detailed in this slide.</a:t>
            </a:r>
          </a:p>
        </p:txBody>
      </p:sp>
      <p:sp>
        <p:nvSpPr>
          <p:cNvPr id="4" name="Slide Number Placeholder 3"/>
          <p:cNvSpPr>
            <a:spLocks noGrp="1"/>
          </p:cNvSpPr>
          <p:nvPr>
            <p:ph type="sldNum" sz="quarter" idx="5"/>
          </p:nvPr>
        </p:nvSpPr>
        <p:spPr/>
        <p:txBody>
          <a:bodyPr/>
          <a:lstStyle/>
          <a:p>
            <a:fld id="{CC573A14-1418-8445-A355-C4659B6B9114}" type="slidenum">
              <a:rPr lang="en-US" smtClean="0"/>
              <a:t>62</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63</a:t>
            </a:fld>
            <a:endParaRPr lang="en-US" dirty="0"/>
          </a:p>
        </p:txBody>
      </p:sp>
    </p:spTree>
    <p:extLst>
      <p:ext uri="{BB962C8B-B14F-4D97-AF65-F5344CB8AC3E}">
        <p14:creationId xmlns:p14="http://schemas.microsoft.com/office/powerpoint/2010/main" val="228369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information given at the start of some questions in the paper is called the rider. This sets the scene and gives you key information that will help you to formulate your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‘Define’ – Give the exact meaning.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dirty="0"/>
          </a:p>
        </p:txBody>
      </p:sp>
    </p:spTree>
    <p:extLst>
      <p:ext uri="{BB962C8B-B14F-4D97-AF65-F5344CB8AC3E}">
        <p14:creationId xmlns:p14="http://schemas.microsoft.com/office/powerpoint/2010/main" val="160398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1 (a).</a:t>
            </a:r>
          </a:p>
          <a:p>
            <a:r>
              <a:rPr lang="en-GB" dirty="0"/>
              <a:t>What we are looking for here is </a:t>
            </a:r>
            <a:r>
              <a:rPr lang="en-US" altLang="en-US" dirty="0"/>
              <a:t>evidence that you can demonstrate your knowledge of ACEs.</a:t>
            </a:r>
            <a:endParaRPr lang="en-US" dirty="0"/>
          </a:p>
          <a:p>
            <a:r>
              <a:rPr lang="en-US" dirty="0"/>
              <a:t>Award yourself up to 2 marks.</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dirty="0"/>
          </a:p>
        </p:txBody>
      </p:sp>
    </p:spTree>
    <p:extLst>
      <p:ext uri="{BB962C8B-B14F-4D97-AF65-F5344CB8AC3E}">
        <p14:creationId xmlns:p14="http://schemas.microsoft.com/office/powerpoint/2010/main" val="268590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question.</a:t>
            </a:r>
          </a:p>
          <a:p>
            <a:r>
              <a:rPr lang="en-GB" dirty="0"/>
              <a:t>The command word here is ‘Give’ – provide, name.</a:t>
            </a:r>
          </a:p>
          <a:p>
            <a:r>
              <a:rPr lang="en-GB" dirty="0"/>
              <a:t>Read the question carefully.  Here, you are being asked for examples in your answer.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dirty="0"/>
          </a:p>
        </p:txBody>
      </p:sp>
    </p:spTree>
    <p:extLst>
      <p:ext uri="{BB962C8B-B14F-4D97-AF65-F5344CB8AC3E}">
        <p14:creationId xmlns:p14="http://schemas.microsoft.com/office/powerpoint/2010/main" val="1543032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jp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6445" y="1051131"/>
            <a:ext cx="10745293"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t>Level 3 Health and Social Care: Principles and Contexts – Unit 2          4973PA</a:t>
            </a:r>
            <a:endParaRPr lang="en-GB" sz="2400" dirty="0"/>
          </a:p>
        </p:txBody>
      </p:sp>
      <p:sp>
        <p:nvSpPr>
          <p:cNvPr id="2" name="TextBox 1"/>
          <p:cNvSpPr txBox="1"/>
          <p:nvPr/>
        </p:nvSpPr>
        <p:spPr>
          <a:xfrm>
            <a:off x="168964"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dirty="0">
              <a:latin typeface="Lato" charset="0"/>
              <a:ea typeface="Lato" charset="0"/>
              <a:cs typeface="Lato" charset="0"/>
            </a:endParaRPr>
          </a:p>
        </p:txBody>
      </p:sp>
      <p:pic>
        <p:nvPicPr>
          <p:cNvPr id="1026" name="Picture 1">
            <a:extLst>
              <a:ext uri="{FF2B5EF4-FFF2-40B4-BE49-F238E27FC236}">
                <a16:creationId xmlns:a16="http://schemas.microsoft.com/office/drawing/2014/main" id="{F97CAD36-9E92-454D-A31A-87269C8BD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35" y="1466849"/>
            <a:ext cx="11596220" cy="51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139C220-D50B-4759-A661-96A40076A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8897"/>
    </mc:Choice>
    <mc:Fallback xmlns="">
      <p:transition spd="slow" advTm="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1 (b) AO1 mark scheme</a:t>
            </a:r>
          </a:p>
        </p:txBody>
      </p:sp>
      <p:pic>
        <p:nvPicPr>
          <p:cNvPr id="2" name="Picture 1">
            <a:extLst>
              <a:ext uri="{FF2B5EF4-FFF2-40B4-BE49-F238E27FC236}">
                <a16:creationId xmlns:a16="http://schemas.microsoft.com/office/drawing/2014/main" id="{443AABC6-B967-427B-A6FD-2A413FE5BEDC}"/>
              </a:ext>
            </a:extLst>
          </p:cNvPr>
          <p:cNvPicPr>
            <a:picLocks noChangeAspect="1"/>
          </p:cNvPicPr>
          <p:nvPr/>
        </p:nvPicPr>
        <p:blipFill>
          <a:blip r:embed="rId5"/>
          <a:stretch>
            <a:fillRect/>
          </a:stretch>
        </p:blipFill>
        <p:spPr>
          <a:xfrm>
            <a:off x="340068" y="969883"/>
            <a:ext cx="6767453" cy="5708424"/>
          </a:xfrm>
          <a:prstGeom prst="rect">
            <a:avLst/>
          </a:prstGeom>
        </p:spPr>
      </p:pic>
      <p:sp>
        <p:nvSpPr>
          <p:cNvPr id="4" name="Speech Bubble: Oval 3">
            <a:extLst>
              <a:ext uri="{FF2B5EF4-FFF2-40B4-BE49-F238E27FC236}">
                <a16:creationId xmlns:a16="http://schemas.microsoft.com/office/drawing/2014/main" id="{70C9A089-FCAC-415A-B9F5-0A53DFE6EB40}"/>
              </a:ext>
            </a:extLst>
          </p:cNvPr>
          <p:cNvSpPr/>
          <p:nvPr/>
        </p:nvSpPr>
        <p:spPr>
          <a:xfrm>
            <a:off x="8379837" y="2076816"/>
            <a:ext cx="2792587" cy="3019826"/>
          </a:xfrm>
          <a:prstGeom prst="wedgeEllipseCallout">
            <a:avLst>
              <a:gd name="adj1" fmla="val -194831"/>
              <a:gd name="adj2" fmla="val -391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12EA903-2AF0-4A43-9177-96AEB6B6925D}"/>
              </a:ext>
            </a:extLst>
          </p:cNvPr>
          <p:cNvSpPr txBox="1"/>
          <p:nvPr/>
        </p:nvSpPr>
        <p:spPr>
          <a:xfrm>
            <a:off x="8910450" y="2414687"/>
            <a:ext cx="2233398"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predictable and unpredictable life events.</a:t>
            </a:r>
            <a:endParaRPr lang="en-GB" dirty="0"/>
          </a:p>
        </p:txBody>
      </p:sp>
      <p:sp>
        <p:nvSpPr>
          <p:cNvPr id="7" name="Speech Bubble: Oval 6">
            <a:extLst>
              <a:ext uri="{FF2B5EF4-FFF2-40B4-BE49-F238E27FC236}">
                <a16:creationId xmlns:a16="http://schemas.microsoft.com/office/drawing/2014/main" id="{A0248152-E935-4BF6-B73C-3A3C95033B64}"/>
              </a:ext>
            </a:extLst>
          </p:cNvPr>
          <p:cNvSpPr/>
          <p:nvPr/>
        </p:nvSpPr>
        <p:spPr>
          <a:xfrm>
            <a:off x="5490648" y="4440817"/>
            <a:ext cx="3233746" cy="2308324"/>
          </a:xfrm>
          <a:prstGeom prst="wedgeEllipseCallout">
            <a:avLst>
              <a:gd name="adj1" fmla="val -100107"/>
              <a:gd name="adj2" fmla="val -349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32225499-518A-4BF2-A6CC-73E99937B921}"/>
              </a:ext>
            </a:extLst>
          </p:cNvPr>
          <p:cNvSpPr txBox="1"/>
          <p:nvPr/>
        </p:nvSpPr>
        <p:spPr>
          <a:xfrm>
            <a:off x="6310320" y="4731774"/>
            <a:ext cx="2069206" cy="2031325"/>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also in these lists.</a:t>
            </a:r>
          </a:p>
          <a:p>
            <a:endParaRPr lang="en-GB" dirty="0"/>
          </a:p>
        </p:txBody>
      </p:sp>
      <p:pic>
        <p:nvPicPr>
          <p:cNvPr id="5" name="Audio 4">
            <a:hlinkClick r:id="" action="ppaction://media"/>
            <a:extLst>
              <a:ext uri="{FF2B5EF4-FFF2-40B4-BE49-F238E27FC236}">
                <a16:creationId xmlns:a16="http://schemas.microsoft.com/office/drawing/2014/main" id="{B702C7AD-F2AA-4D7A-AA12-16BBE60BF5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spd="slow" advTm="1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1 (c), AO2</a:t>
            </a:r>
          </a:p>
        </p:txBody>
      </p:sp>
      <p:pic>
        <p:nvPicPr>
          <p:cNvPr id="4" name="Picture 3">
            <a:extLst>
              <a:ext uri="{FF2B5EF4-FFF2-40B4-BE49-F238E27FC236}">
                <a16:creationId xmlns:a16="http://schemas.microsoft.com/office/drawing/2014/main" id="{0721AB80-E1A5-4E1D-B3DF-D5548F5830BC}"/>
              </a:ext>
            </a:extLst>
          </p:cNvPr>
          <p:cNvPicPr>
            <a:picLocks noChangeAspect="1"/>
          </p:cNvPicPr>
          <p:nvPr/>
        </p:nvPicPr>
        <p:blipFill>
          <a:blip r:embed="rId5"/>
          <a:stretch>
            <a:fillRect/>
          </a:stretch>
        </p:blipFill>
        <p:spPr>
          <a:xfrm>
            <a:off x="356439" y="1043484"/>
            <a:ext cx="6877050" cy="5648325"/>
          </a:xfrm>
          <a:prstGeom prst="rect">
            <a:avLst/>
          </a:prstGeom>
        </p:spPr>
      </p:pic>
      <p:sp>
        <p:nvSpPr>
          <p:cNvPr id="5" name="Speech Bubble: Oval 4">
            <a:extLst>
              <a:ext uri="{FF2B5EF4-FFF2-40B4-BE49-F238E27FC236}">
                <a16:creationId xmlns:a16="http://schemas.microsoft.com/office/drawing/2014/main" id="{36506BE8-3783-4516-9814-D1122266D139}"/>
              </a:ext>
            </a:extLst>
          </p:cNvPr>
          <p:cNvSpPr/>
          <p:nvPr/>
        </p:nvSpPr>
        <p:spPr>
          <a:xfrm>
            <a:off x="1510250" y="2084832"/>
            <a:ext cx="3233746" cy="2218616"/>
          </a:xfrm>
          <a:prstGeom prst="wedgeEllipseCallout">
            <a:avLst>
              <a:gd name="adj1" fmla="val -54631"/>
              <a:gd name="adj2" fmla="val -735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CB076152-C8B2-4654-8806-244A62DEA168}"/>
              </a:ext>
            </a:extLst>
          </p:cNvPr>
          <p:cNvSpPr txBox="1"/>
          <p:nvPr/>
        </p:nvSpPr>
        <p:spPr>
          <a:xfrm>
            <a:off x="1965008" y="2300699"/>
            <a:ext cx="2645664" cy="2031325"/>
          </a:xfrm>
          <a:prstGeom prst="rect">
            <a:avLst/>
          </a:prstGeom>
          <a:noFill/>
        </p:spPr>
        <p:txBody>
          <a:bodyPr wrap="square" rtlCol="0">
            <a:spAutoFit/>
          </a:bodyPr>
          <a:lstStyle/>
          <a:p>
            <a:r>
              <a:rPr lang="en-GB" dirty="0"/>
              <a:t>The command word here is ‘Explain’ – provide details and reasons for how and why something is the way it is. </a:t>
            </a:r>
          </a:p>
          <a:p>
            <a:endParaRPr lang="en-GB" dirty="0"/>
          </a:p>
        </p:txBody>
      </p:sp>
      <p:sp>
        <p:nvSpPr>
          <p:cNvPr id="6" name="Speech Bubble: Oval 5">
            <a:extLst>
              <a:ext uri="{FF2B5EF4-FFF2-40B4-BE49-F238E27FC236}">
                <a16:creationId xmlns:a16="http://schemas.microsoft.com/office/drawing/2014/main" id="{F61E973E-3390-469E-ABD8-850D4A1EA20B}"/>
              </a:ext>
            </a:extLst>
          </p:cNvPr>
          <p:cNvSpPr/>
          <p:nvPr/>
        </p:nvSpPr>
        <p:spPr>
          <a:xfrm>
            <a:off x="6916496" y="2151007"/>
            <a:ext cx="5123104" cy="4606977"/>
          </a:xfrm>
          <a:prstGeom prst="wedgeEllipseCallout">
            <a:avLst>
              <a:gd name="adj1" fmla="val -125736"/>
              <a:gd name="adj2" fmla="val -635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39959A7C-A2D2-4028-96AA-A1165E1C822D}"/>
              </a:ext>
            </a:extLst>
          </p:cNvPr>
          <p:cNvSpPr txBox="1"/>
          <p:nvPr/>
        </p:nvSpPr>
        <p:spPr>
          <a:xfrm>
            <a:off x="7673959" y="2649472"/>
            <a:ext cx="3798904" cy="3693319"/>
          </a:xfrm>
          <a:prstGeom prst="rect">
            <a:avLst/>
          </a:prstGeom>
          <a:noFill/>
        </p:spPr>
        <p:txBody>
          <a:bodyPr wrap="square" rtlCol="0">
            <a:spAutoFit/>
          </a:bodyPr>
          <a:lstStyle/>
          <a:p>
            <a:pPr marL="285750" indent="-285750">
              <a:buFont typeface="Arial" panose="020B0604020202020204" pitchFamily="34" charset="0"/>
              <a:buChar char="•"/>
            </a:pPr>
            <a:r>
              <a:rPr lang="en-GB" dirty="0"/>
              <a:t>Read the question carefully.</a:t>
            </a:r>
          </a:p>
          <a:p>
            <a:pPr marL="285750" indent="-285750">
              <a:buFont typeface="Arial" panose="020B0604020202020204" pitchFamily="34" charset="0"/>
              <a:buChar char="•"/>
            </a:pPr>
            <a:r>
              <a:rPr lang="en-GB" dirty="0"/>
              <a:t>Here, you are being asked to make reference to Erikson’s psychosocial theory in your answer.</a:t>
            </a:r>
          </a:p>
          <a:p>
            <a:pPr marL="285750" indent="-285750">
              <a:buFont typeface="Arial" panose="020B0604020202020204" pitchFamily="34" charset="0"/>
              <a:buChar char="•"/>
            </a:pPr>
            <a:r>
              <a:rPr lang="en-GB" dirty="0"/>
              <a:t>There are several lines for your answer which indicates that extended writing is required.</a:t>
            </a:r>
          </a:p>
          <a:p>
            <a:pPr marL="285750" indent="-285750">
              <a:buFont typeface="Arial" panose="020B0604020202020204" pitchFamily="34" charset="0"/>
              <a:buChar char="•"/>
            </a:pPr>
            <a:r>
              <a:rPr lang="en-GB" dirty="0"/>
              <a:t>This is a high tariff question as there are 6 marks available.</a:t>
            </a:r>
          </a:p>
          <a:p>
            <a:pPr marL="285750" indent="-285750">
              <a:buFont typeface="Arial" panose="020B0604020202020204" pitchFamily="34" charset="0"/>
              <a:buChar char="•"/>
            </a:pPr>
            <a:r>
              <a:rPr lang="en-GB" dirty="0"/>
              <a:t>Explaining both positive and negative influences will help you reach the higher mark bands.</a:t>
            </a:r>
          </a:p>
        </p:txBody>
      </p:sp>
      <p:pic>
        <p:nvPicPr>
          <p:cNvPr id="8" name="Audio 7">
            <a:hlinkClick r:id="" action="ppaction://media"/>
            <a:extLst>
              <a:ext uri="{FF2B5EF4-FFF2-40B4-BE49-F238E27FC236}">
                <a16:creationId xmlns:a16="http://schemas.microsoft.com/office/drawing/2014/main" id="{76453590-3613-4396-9D22-DA9ADF79A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03500430"/>
      </p:ext>
    </p:extLst>
  </p:cSld>
  <p:clrMapOvr>
    <a:masterClrMapping/>
  </p:clrMapOvr>
  <mc:AlternateContent xmlns:mc="http://schemas.openxmlformats.org/markup-compatibility/2006" xmlns:p14="http://schemas.microsoft.com/office/powerpoint/2010/main">
    <mc:Choice Requires="p14">
      <p:transition spd="slow" p14:dur="2000" advTm="42582"/>
    </mc:Choice>
    <mc:Fallback xmlns="">
      <p:transition spd="slow" advTm="4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1 (c) AO2 mark scheme</a:t>
            </a:r>
          </a:p>
        </p:txBody>
      </p:sp>
      <p:pic>
        <p:nvPicPr>
          <p:cNvPr id="4" name="Picture 3">
            <a:extLst>
              <a:ext uri="{FF2B5EF4-FFF2-40B4-BE49-F238E27FC236}">
                <a16:creationId xmlns:a16="http://schemas.microsoft.com/office/drawing/2014/main" id="{9806EAD1-183D-4E56-86C3-FA70DC11E502}"/>
              </a:ext>
            </a:extLst>
          </p:cNvPr>
          <p:cNvPicPr>
            <a:picLocks noChangeAspect="1"/>
          </p:cNvPicPr>
          <p:nvPr/>
        </p:nvPicPr>
        <p:blipFill>
          <a:blip r:embed="rId5"/>
          <a:stretch>
            <a:fillRect/>
          </a:stretch>
        </p:blipFill>
        <p:spPr>
          <a:xfrm>
            <a:off x="340068" y="1171977"/>
            <a:ext cx="6950818" cy="5591320"/>
          </a:xfrm>
          <a:prstGeom prst="rect">
            <a:avLst/>
          </a:prstGeom>
        </p:spPr>
      </p:pic>
      <p:pic>
        <p:nvPicPr>
          <p:cNvPr id="5" name="Picture 4">
            <a:extLst>
              <a:ext uri="{FF2B5EF4-FFF2-40B4-BE49-F238E27FC236}">
                <a16:creationId xmlns:a16="http://schemas.microsoft.com/office/drawing/2014/main" id="{AAEA3D15-5638-45CB-9B97-19D2C07DD849}"/>
              </a:ext>
            </a:extLst>
          </p:cNvPr>
          <p:cNvPicPr>
            <a:picLocks noChangeAspect="1"/>
          </p:cNvPicPr>
          <p:nvPr/>
        </p:nvPicPr>
        <p:blipFill>
          <a:blip r:embed="rId6"/>
          <a:stretch>
            <a:fillRect/>
          </a:stretch>
        </p:blipFill>
        <p:spPr>
          <a:xfrm>
            <a:off x="5489829" y="2998110"/>
            <a:ext cx="3780749" cy="3680197"/>
          </a:xfrm>
          <a:prstGeom prst="rect">
            <a:avLst/>
          </a:prstGeom>
        </p:spPr>
      </p:pic>
      <p:sp>
        <p:nvSpPr>
          <p:cNvPr id="6" name="Speech Bubble: Oval 5">
            <a:extLst>
              <a:ext uri="{FF2B5EF4-FFF2-40B4-BE49-F238E27FC236}">
                <a16:creationId xmlns:a16="http://schemas.microsoft.com/office/drawing/2014/main" id="{E91EA473-C2F5-4AD7-B57C-3E0B9F6C9135}"/>
              </a:ext>
            </a:extLst>
          </p:cNvPr>
          <p:cNvSpPr/>
          <p:nvPr/>
        </p:nvSpPr>
        <p:spPr>
          <a:xfrm>
            <a:off x="9023666" y="733509"/>
            <a:ext cx="3101662" cy="3238416"/>
          </a:xfrm>
          <a:prstGeom prst="wedgeEllipseCallout">
            <a:avLst>
              <a:gd name="adj1" fmla="val -117216"/>
              <a:gd name="adj2" fmla="val -257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41B532CF-D0D6-4415-B608-8DF449B77E94}"/>
              </a:ext>
            </a:extLst>
          </p:cNvPr>
          <p:cNvSpPr txBox="1"/>
          <p:nvPr/>
        </p:nvSpPr>
        <p:spPr>
          <a:xfrm>
            <a:off x="9435790" y="1171977"/>
            <a:ext cx="2501870"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Erikson’s </a:t>
            </a:r>
            <a:r>
              <a:rPr lang="en-GB" dirty="0"/>
              <a:t>psychosocial </a:t>
            </a:r>
            <a:r>
              <a:rPr lang="en-US" altLang="en-US" dirty="0"/>
              <a:t>theory of development.</a:t>
            </a:r>
            <a:endParaRPr lang="en-GB" dirty="0"/>
          </a:p>
        </p:txBody>
      </p:sp>
      <p:pic>
        <p:nvPicPr>
          <p:cNvPr id="7" name="Audio 6">
            <a:hlinkClick r:id="" action="ppaction://media"/>
            <a:extLst>
              <a:ext uri="{FF2B5EF4-FFF2-40B4-BE49-F238E27FC236}">
                <a16:creationId xmlns:a16="http://schemas.microsoft.com/office/drawing/2014/main" id="{4A275DE2-C84D-4D4B-A64F-459B10CA9A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58015608"/>
      </p:ext>
    </p:extLst>
  </p:cSld>
  <p:clrMapOvr>
    <a:masterClrMapping/>
  </p:clrMapOvr>
  <mc:AlternateContent xmlns:mc="http://schemas.openxmlformats.org/markup-compatibility/2006" xmlns:p14="http://schemas.microsoft.com/office/powerpoint/2010/main">
    <mc:Choice Requires="p14">
      <p:transition spd="slow" p14:dur="2000" advTm="13412"/>
    </mc:Choice>
    <mc:Fallback xmlns="">
      <p:transition spd="slow" advTm="1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1 (c) AO2 mark bands</a:t>
            </a:r>
          </a:p>
        </p:txBody>
      </p:sp>
      <p:pic>
        <p:nvPicPr>
          <p:cNvPr id="2" name="Picture 1">
            <a:extLst>
              <a:ext uri="{FF2B5EF4-FFF2-40B4-BE49-F238E27FC236}">
                <a16:creationId xmlns:a16="http://schemas.microsoft.com/office/drawing/2014/main" id="{05AA6727-57BD-4B59-BCAB-15F691FAD2F2}"/>
              </a:ext>
            </a:extLst>
          </p:cNvPr>
          <p:cNvPicPr>
            <a:picLocks noChangeAspect="1"/>
          </p:cNvPicPr>
          <p:nvPr/>
        </p:nvPicPr>
        <p:blipFill>
          <a:blip r:embed="rId5"/>
          <a:stretch>
            <a:fillRect/>
          </a:stretch>
        </p:blipFill>
        <p:spPr>
          <a:xfrm>
            <a:off x="356439" y="1157287"/>
            <a:ext cx="8368822" cy="5040313"/>
          </a:xfrm>
          <a:prstGeom prst="rect">
            <a:avLst/>
          </a:prstGeom>
        </p:spPr>
      </p:pic>
      <p:sp>
        <p:nvSpPr>
          <p:cNvPr id="4" name="Speech Bubble: Oval 3">
            <a:extLst>
              <a:ext uri="{FF2B5EF4-FFF2-40B4-BE49-F238E27FC236}">
                <a16:creationId xmlns:a16="http://schemas.microsoft.com/office/drawing/2014/main" id="{5C2DDAD2-80B5-48F3-AE34-6ED418EFD8B5}"/>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7A46A57-068E-4523-B0E0-600F88B418B2}"/>
              </a:ext>
            </a:extLst>
          </p:cNvPr>
          <p:cNvSpPr txBox="1"/>
          <p:nvPr/>
        </p:nvSpPr>
        <p:spPr>
          <a:xfrm>
            <a:off x="9214834" y="3348507"/>
            <a:ext cx="2157211" cy="2308324"/>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24BFFEAD-2406-412B-BEDF-18A81E83A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08139581"/>
      </p:ext>
    </p:extLst>
  </p:cSld>
  <p:clrMapOvr>
    <a:masterClrMapping/>
  </p:clrMapOvr>
  <mc:AlternateContent xmlns:mc="http://schemas.openxmlformats.org/markup-compatibility/2006" xmlns:p14="http://schemas.microsoft.com/office/powerpoint/2010/main">
    <mc:Choice Requires="p14">
      <p:transition spd="slow" p14:dur="2000" advTm="7288"/>
    </mc:Choice>
    <mc:Fallback xmlns="">
      <p:transition spd="slow" advTm="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1 (d), AO3</a:t>
            </a:r>
          </a:p>
        </p:txBody>
      </p:sp>
      <p:pic>
        <p:nvPicPr>
          <p:cNvPr id="2" name="Picture 1">
            <a:extLst>
              <a:ext uri="{FF2B5EF4-FFF2-40B4-BE49-F238E27FC236}">
                <a16:creationId xmlns:a16="http://schemas.microsoft.com/office/drawing/2014/main" id="{1FC76E60-00D8-4785-B684-88BDC60AACF1}"/>
              </a:ext>
            </a:extLst>
          </p:cNvPr>
          <p:cNvPicPr>
            <a:picLocks noChangeAspect="1"/>
          </p:cNvPicPr>
          <p:nvPr/>
        </p:nvPicPr>
        <p:blipFill>
          <a:blip r:embed="rId5"/>
          <a:stretch>
            <a:fillRect/>
          </a:stretch>
        </p:blipFill>
        <p:spPr>
          <a:xfrm>
            <a:off x="340068" y="1173616"/>
            <a:ext cx="7024570" cy="5504691"/>
          </a:xfrm>
          <a:prstGeom prst="rect">
            <a:avLst/>
          </a:prstGeom>
        </p:spPr>
      </p:pic>
      <p:sp>
        <p:nvSpPr>
          <p:cNvPr id="4" name="Speech Bubble: Oval 3">
            <a:extLst>
              <a:ext uri="{FF2B5EF4-FFF2-40B4-BE49-F238E27FC236}">
                <a16:creationId xmlns:a16="http://schemas.microsoft.com/office/drawing/2014/main" id="{644302FE-F0BC-4D94-9414-6EC179E6AF9C}"/>
              </a:ext>
            </a:extLst>
          </p:cNvPr>
          <p:cNvSpPr/>
          <p:nvPr/>
        </p:nvSpPr>
        <p:spPr>
          <a:xfrm>
            <a:off x="3692017" y="3139323"/>
            <a:ext cx="3233746" cy="2042277"/>
          </a:xfrm>
          <a:prstGeom prst="wedgeEllipseCallout">
            <a:avLst>
              <a:gd name="adj1" fmla="val -112851"/>
              <a:gd name="adj2" fmla="val -712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C44DF3C-7D63-4584-BEAD-2D487E09475C}"/>
              </a:ext>
            </a:extLst>
          </p:cNvPr>
          <p:cNvSpPr txBox="1"/>
          <p:nvPr/>
        </p:nvSpPr>
        <p:spPr>
          <a:xfrm>
            <a:off x="4012515" y="3739904"/>
            <a:ext cx="2878427" cy="1200329"/>
          </a:xfrm>
          <a:prstGeom prst="rect">
            <a:avLst/>
          </a:prstGeom>
          <a:noFill/>
        </p:spPr>
        <p:txBody>
          <a:bodyPr wrap="square" rtlCol="0">
            <a:spAutoFit/>
          </a:bodyPr>
          <a:lstStyle/>
          <a:p>
            <a:r>
              <a:rPr lang="en-GB" dirty="0"/>
              <a:t>The command word here is ‘Examine’ – investigate closely, in detail.</a:t>
            </a:r>
          </a:p>
          <a:p>
            <a:endParaRPr lang="en-GB" dirty="0"/>
          </a:p>
        </p:txBody>
      </p:sp>
      <p:pic>
        <p:nvPicPr>
          <p:cNvPr id="6" name="Audio 5">
            <a:hlinkClick r:id="" action="ppaction://media"/>
            <a:extLst>
              <a:ext uri="{FF2B5EF4-FFF2-40B4-BE49-F238E27FC236}">
                <a16:creationId xmlns:a16="http://schemas.microsoft.com/office/drawing/2014/main" id="{CDEB281F-3B64-440C-8FBD-38F9CAFB97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84805193"/>
      </p:ext>
    </p:extLst>
  </p:cSld>
  <p:clrMapOvr>
    <a:masterClrMapping/>
  </p:clrMapOvr>
  <mc:AlternateContent xmlns:mc="http://schemas.openxmlformats.org/markup-compatibility/2006" xmlns:p14="http://schemas.microsoft.com/office/powerpoint/2010/main">
    <mc:Choice Requires="p14">
      <p:transition spd="slow" p14:dur="2000" advTm="26763"/>
    </mc:Choice>
    <mc:Fallback xmlns="">
      <p:transition spd="slow" advTm="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1 (d) AO3 mark scheme</a:t>
            </a:r>
          </a:p>
        </p:txBody>
      </p:sp>
      <p:pic>
        <p:nvPicPr>
          <p:cNvPr id="2" name="Picture 1">
            <a:extLst>
              <a:ext uri="{FF2B5EF4-FFF2-40B4-BE49-F238E27FC236}">
                <a16:creationId xmlns:a16="http://schemas.microsoft.com/office/drawing/2014/main" id="{90EBE60E-9C3F-4641-9293-CA17812C31F0}"/>
              </a:ext>
            </a:extLst>
          </p:cNvPr>
          <p:cNvPicPr>
            <a:picLocks noChangeAspect="1"/>
          </p:cNvPicPr>
          <p:nvPr/>
        </p:nvPicPr>
        <p:blipFill>
          <a:blip r:embed="rId5"/>
          <a:stretch>
            <a:fillRect/>
          </a:stretch>
        </p:blipFill>
        <p:spPr>
          <a:xfrm>
            <a:off x="340068" y="943431"/>
            <a:ext cx="5131445" cy="5798457"/>
          </a:xfrm>
          <a:prstGeom prst="rect">
            <a:avLst/>
          </a:prstGeom>
        </p:spPr>
      </p:pic>
      <p:pic>
        <p:nvPicPr>
          <p:cNvPr id="6" name="Picture 5">
            <a:extLst>
              <a:ext uri="{FF2B5EF4-FFF2-40B4-BE49-F238E27FC236}">
                <a16:creationId xmlns:a16="http://schemas.microsoft.com/office/drawing/2014/main" id="{AFA1334B-B8E6-452A-A73C-ADF4A186C5E0}"/>
              </a:ext>
            </a:extLst>
          </p:cNvPr>
          <p:cNvPicPr>
            <a:picLocks noChangeAspect="1"/>
          </p:cNvPicPr>
          <p:nvPr/>
        </p:nvPicPr>
        <p:blipFill>
          <a:blip r:embed="rId6"/>
          <a:stretch>
            <a:fillRect/>
          </a:stretch>
        </p:blipFill>
        <p:spPr>
          <a:xfrm>
            <a:off x="3711575" y="3723245"/>
            <a:ext cx="3019425" cy="2840761"/>
          </a:xfrm>
          <a:prstGeom prst="rect">
            <a:avLst/>
          </a:prstGeom>
        </p:spPr>
      </p:pic>
      <p:sp>
        <p:nvSpPr>
          <p:cNvPr id="5" name="Speech Bubble: Oval 4">
            <a:extLst>
              <a:ext uri="{FF2B5EF4-FFF2-40B4-BE49-F238E27FC236}">
                <a16:creationId xmlns:a16="http://schemas.microsoft.com/office/drawing/2014/main" id="{1A9BF57F-31C1-4C31-9B21-0DEC2F828183}"/>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8D4E369D-AE99-40B6-B0C6-4100C59F7398}"/>
              </a:ext>
            </a:extLst>
          </p:cNvPr>
          <p:cNvSpPr txBox="1"/>
          <p:nvPr/>
        </p:nvSpPr>
        <p:spPr>
          <a:xfrm>
            <a:off x="9277016" y="3243461"/>
            <a:ext cx="2060620"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Carl Rogers and the person-centred approach.</a:t>
            </a:r>
            <a:endParaRPr lang="en-GB" dirty="0"/>
          </a:p>
        </p:txBody>
      </p:sp>
      <p:pic>
        <p:nvPicPr>
          <p:cNvPr id="7" name="Audio 6">
            <a:hlinkClick r:id="" action="ppaction://media"/>
            <a:extLst>
              <a:ext uri="{FF2B5EF4-FFF2-40B4-BE49-F238E27FC236}">
                <a16:creationId xmlns:a16="http://schemas.microsoft.com/office/drawing/2014/main" id="{1433A478-200C-4B87-B9F0-28E92AFCA2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99610985"/>
      </p:ext>
    </p:extLst>
  </p:cSld>
  <p:clrMapOvr>
    <a:masterClrMapping/>
  </p:clrMapOvr>
  <mc:AlternateContent xmlns:mc="http://schemas.openxmlformats.org/markup-compatibility/2006" xmlns:p14="http://schemas.microsoft.com/office/powerpoint/2010/main">
    <mc:Choice Requires="p14">
      <p:transition spd="slow" p14:dur="2000" advTm="13230"/>
    </mc:Choice>
    <mc:Fallback xmlns="">
      <p:transition spd="slow" advTm="1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1 (d) AO3 mark bands</a:t>
            </a:r>
          </a:p>
        </p:txBody>
      </p:sp>
      <p:pic>
        <p:nvPicPr>
          <p:cNvPr id="4" name="Picture 3">
            <a:extLst>
              <a:ext uri="{FF2B5EF4-FFF2-40B4-BE49-F238E27FC236}">
                <a16:creationId xmlns:a16="http://schemas.microsoft.com/office/drawing/2014/main" id="{7ED07CB0-D374-48E8-8765-5CACC0EC55AC}"/>
              </a:ext>
            </a:extLst>
          </p:cNvPr>
          <p:cNvPicPr>
            <a:picLocks noChangeAspect="1"/>
          </p:cNvPicPr>
          <p:nvPr/>
        </p:nvPicPr>
        <p:blipFill>
          <a:blip r:embed="rId5"/>
          <a:stretch>
            <a:fillRect/>
          </a:stretch>
        </p:blipFill>
        <p:spPr>
          <a:xfrm>
            <a:off x="356439" y="1233487"/>
            <a:ext cx="7421749" cy="4951413"/>
          </a:xfrm>
          <a:prstGeom prst="rect">
            <a:avLst/>
          </a:prstGeom>
        </p:spPr>
      </p:pic>
      <p:sp>
        <p:nvSpPr>
          <p:cNvPr id="5" name="Speech Bubble: Oval 4">
            <a:extLst>
              <a:ext uri="{FF2B5EF4-FFF2-40B4-BE49-F238E27FC236}">
                <a16:creationId xmlns:a16="http://schemas.microsoft.com/office/drawing/2014/main" id="{E7AF31A0-5D46-4343-841A-DC9572BA6C7D}"/>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38872B01-A21D-4351-BB3C-076995A9D91D}"/>
              </a:ext>
            </a:extLst>
          </p:cNvPr>
          <p:cNvSpPr txBox="1"/>
          <p:nvPr/>
        </p:nvSpPr>
        <p:spPr>
          <a:xfrm>
            <a:off x="9238379" y="3514728"/>
            <a:ext cx="2260243"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01FC444E-D9B8-4563-BE21-65D0B1A1B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85983453"/>
      </p:ext>
    </p:extLst>
  </p:cSld>
  <p:clrMapOvr>
    <a:masterClrMapping/>
  </p:clrMapOvr>
  <mc:AlternateContent xmlns:mc="http://schemas.openxmlformats.org/markup-compatibility/2006" xmlns:p14="http://schemas.microsoft.com/office/powerpoint/2010/main">
    <mc:Choice Requires="p14">
      <p:transition spd="slow" p14:dur="2000" advTm="7091"/>
    </mc:Choice>
    <mc:Fallback xmlns="">
      <p:transition spd="slow" advTm="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2?</a:t>
            </a:r>
          </a:p>
        </p:txBody>
      </p:sp>
      <p:sp>
        <p:nvSpPr>
          <p:cNvPr id="2" name="Rectangle 1">
            <a:extLst>
              <a:ext uri="{FF2B5EF4-FFF2-40B4-BE49-F238E27FC236}">
                <a16:creationId xmlns:a16="http://schemas.microsoft.com/office/drawing/2014/main" id="{1A3B6EDB-A0D6-4861-A09B-37C09539DF87}"/>
              </a:ext>
            </a:extLst>
          </p:cNvPr>
          <p:cNvSpPr/>
          <p:nvPr/>
        </p:nvSpPr>
        <p:spPr>
          <a:xfrm>
            <a:off x="335176" y="1305342"/>
            <a:ext cx="11399623" cy="4524315"/>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2</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2 (a), (b), (c) and (d).</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59B20148-9FE1-49DD-AFA3-8CBE2A59E2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29512867"/>
      </p:ext>
    </p:extLst>
  </p:cSld>
  <p:clrMapOvr>
    <a:masterClrMapping/>
  </p:clrMapOvr>
  <mc:AlternateContent xmlns:mc="http://schemas.openxmlformats.org/markup-compatibility/2006" xmlns:p14="http://schemas.microsoft.com/office/powerpoint/2010/main">
    <mc:Choice Requires="p14">
      <p:transition spd="slow" p14:dur="2000" advTm="25819"/>
    </mc:Choice>
    <mc:Fallback xmlns="">
      <p:transition spd="slow" advTm="2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(a), AO1</a:t>
            </a:r>
          </a:p>
        </p:txBody>
      </p:sp>
      <p:pic>
        <p:nvPicPr>
          <p:cNvPr id="4" name="Picture 3">
            <a:extLst>
              <a:ext uri="{FF2B5EF4-FFF2-40B4-BE49-F238E27FC236}">
                <a16:creationId xmlns:a16="http://schemas.microsoft.com/office/drawing/2014/main" id="{A5B6DDF8-A3BD-4770-B4A5-3527B24837DC}"/>
              </a:ext>
            </a:extLst>
          </p:cNvPr>
          <p:cNvPicPr>
            <a:picLocks noChangeAspect="1"/>
          </p:cNvPicPr>
          <p:nvPr/>
        </p:nvPicPr>
        <p:blipFill>
          <a:blip r:embed="rId5"/>
          <a:stretch>
            <a:fillRect/>
          </a:stretch>
        </p:blipFill>
        <p:spPr>
          <a:xfrm>
            <a:off x="356438" y="1320800"/>
            <a:ext cx="8341601" cy="2768600"/>
          </a:xfrm>
          <a:prstGeom prst="rect">
            <a:avLst/>
          </a:prstGeom>
        </p:spPr>
      </p:pic>
      <p:sp>
        <p:nvSpPr>
          <p:cNvPr id="5" name="Speech Bubble: Oval 4">
            <a:extLst>
              <a:ext uri="{FF2B5EF4-FFF2-40B4-BE49-F238E27FC236}">
                <a16:creationId xmlns:a16="http://schemas.microsoft.com/office/drawing/2014/main" id="{10F59327-F12D-48E7-9628-1EA78D4718E3}"/>
              </a:ext>
            </a:extLst>
          </p:cNvPr>
          <p:cNvSpPr/>
          <p:nvPr/>
        </p:nvSpPr>
        <p:spPr>
          <a:xfrm>
            <a:off x="8341290" y="2906767"/>
            <a:ext cx="3233746" cy="3732790"/>
          </a:xfrm>
          <a:prstGeom prst="wedgeEllipseCallout">
            <a:avLst>
              <a:gd name="adj1" fmla="val -161639"/>
              <a:gd name="adj2" fmla="val -385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0EFEC3B-1371-42C3-98F4-3D7BAAF38CEB}"/>
              </a:ext>
            </a:extLst>
          </p:cNvPr>
          <p:cNvSpPr txBox="1"/>
          <p:nvPr/>
        </p:nvSpPr>
        <p:spPr>
          <a:xfrm>
            <a:off x="8883783" y="3385931"/>
            <a:ext cx="2506581" cy="3139321"/>
          </a:xfrm>
          <a:prstGeom prst="rect">
            <a:avLst/>
          </a:prstGeom>
          <a:noFill/>
        </p:spPr>
        <p:txBody>
          <a:bodyPr wrap="square" rtlCol="0">
            <a:spAutoFit/>
          </a:bodyPr>
          <a:lstStyle/>
          <a:p>
            <a:r>
              <a:rPr lang="en-GB" dirty="0"/>
              <a:t>The command word here is ‘Identify’ – provide brief facts or examples.</a:t>
            </a:r>
          </a:p>
          <a:p>
            <a:endParaRPr lang="en-GB" dirty="0"/>
          </a:p>
          <a:p>
            <a:r>
              <a:rPr lang="en-GB" dirty="0"/>
              <a:t>Read the rider carefully and make sure that you relate your answer to Hasheed.</a:t>
            </a:r>
          </a:p>
          <a:p>
            <a:endParaRPr lang="en-GB" dirty="0"/>
          </a:p>
        </p:txBody>
      </p:sp>
      <p:pic>
        <p:nvPicPr>
          <p:cNvPr id="8" name="Audio 7">
            <a:hlinkClick r:id="" action="ppaction://media"/>
            <a:extLst>
              <a:ext uri="{FF2B5EF4-FFF2-40B4-BE49-F238E27FC236}">
                <a16:creationId xmlns:a16="http://schemas.microsoft.com/office/drawing/2014/main" id="{BA427B2F-C9FC-4F47-BA75-3263BDE5DF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50241763"/>
      </p:ext>
    </p:extLst>
  </p:cSld>
  <p:clrMapOvr>
    <a:masterClrMapping/>
  </p:clrMapOvr>
  <mc:AlternateContent xmlns:mc="http://schemas.openxmlformats.org/markup-compatibility/2006" xmlns:p14="http://schemas.microsoft.com/office/powerpoint/2010/main">
    <mc:Choice Requires="p14">
      <p:transition spd="slow" p14:dur="2000" advTm="45182"/>
    </mc:Choice>
    <mc:Fallback xmlns="">
      <p:transition spd="slow" advTm="4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 AO1 mark scheme</a:t>
            </a:r>
          </a:p>
        </p:txBody>
      </p:sp>
      <p:pic>
        <p:nvPicPr>
          <p:cNvPr id="4" name="Picture 3">
            <a:extLst>
              <a:ext uri="{FF2B5EF4-FFF2-40B4-BE49-F238E27FC236}">
                <a16:creationId xmlns:a16="http://schemas.microsoft.com/office/drawing/2014/main" id="{8995D4CD-F44F-42DE-AB04-29090AD2CBFF}"/>
              </a:ext>
            </a:extLst>
          </p:cNvPr>
          <p:cNvPicPr>
            <a:picLocks noChangeAspect="1"/>
          </p:cNvPicPr>
          <p:nvPr/>
        </p:nvPicPr>
        <p:blipFill>
          <a:blip r:embed="rId5"/>
          <a:stretch>
            <a:fillRect/>
          </a:stretch>
        </p:blipFill>
        <p:spPr>
          <a:xfrm>
            <a:off x="340067" y="998537"/>
            <a:ext cx="6954577" cy="5478463"/>
          </a:xfrm>
          <a:prstGeom prst="rect">
            <a:avLst/>
          </a:prstGeom>
        </p:spPr>
      </p:pic>
      <p:sp>
        <p:nvSpPr>
          <p:cNvPr id="5" name="Speech Bubble: Oval 4">
            <a:extLst>
              <a:ext uri="{FF2B5EF4-FFF2-40B4-BE49-F238E27FC236}">
                <a16:creationId xmlns:a16="http://schemas.microsoft.com/office/drawing/2014/main" id="{ECFF0A79-6EAC-4C81-9B0A-BEAEE4FBEE83}"/>
              </a:ext>
            </a:extLst>
          </p:cNvPr>
          <p:cNvSpPr/>
          <p:nvPr/>
        </p:nvSpPr>
        <p:spPr>
          <a:xfrm>
            <a:off x="8669702" y="2434106"/>
            <a:ext cx="3365605" cy="4307983"/>
          </a:xfrm>
          <a:prstGeom prst="wedgeEllipseCallout">
            <a:avLst>
              <a:gd name="adj1" fmla="val -164988"/>
              <a:gd name="adj2" fmla="val -57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26D74BD-7420-4766-9962-ED8E77AECF20}"/>
              </a:ext>
            </a:extLst>
          </p:cNvPr>
          <p:cNvSpPr txBox="1"/>
          <p:nvPr/>
        </p:nvSpPr>
        <p:spPr>
          <a:xfrm>
            <a:off x="9285060" y="2942823"/>
            <a:ext cx="2414789" cy="3416320"/>
          </a:xfrm>
          <a:prstGeom prst="rect">
            <a:avLst/>
          </a:prstGeom>
          <a:noFill/>
        </p:spPr>
        <p:txBody>
          <a:bodyPr wrap="square" rtlCol="0">
            <a:spAutoFit/>
          </a:bodyPr>
          <a:lstStyle/>
          <a:p>
            <a:r>
              <a:rPr lang="en-GB" dirty="0"/>
              <a:t>What we are looking for here is </a:t>
            </a:r>
            <a:r>
              <a:rPr lang="en-US" altLang="en-US" dirty="0"/>
              <a:t>evidence that you can demonstrate your knowledge of care and support services.</a:t>
            </a:r>
          </a:p>
          <a:p>
            <a:endParaRPr lang="en-US" altLang="en-US" dirty="0"/>
          </a:p>
          <a:p>
            <a:r>
              <a:rPr lang="en-US" altLang="en-US" dirty="0">
                <a:latin typeface="Arial" panose="020B0604020202020204" pitchFamily="34" charset="0"/>
              </a:rPr>
              <a:t>Look at your answers and award 1 mark for each correct answer, up to a maximum of 2.</a:t>
            </a:r>
            <a:endParaRPr lang="en-GB" dirty="0"/>
          </a:p>
        </p:txBody>
      </p:sp>
      <p:pic>
        <p:nvPicPr>
          <p:cNvPr id="6" name="Audio 5">
            <a:hlinkClick r:id="" action="ppaction://media"/>
            <a:extLst>
              <a:ext uri="{FF2B5EF4-FFF2-40B4-BE49-F238E27FC236}">
                <a16:creationId xmlns:a16="http://schemas.microsoft.com/office/drawing/2014/main" id="{7ACAED0C-0A9B-4A28-BF6D-BB63C14C02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27265977"/>
      </p:ext>
    </p:extLst>
  </p:cSld>
  <p:clrMapOvr>
    <a:masterClrMapping/>
  </p:clrMapOvr>
  <mc:AlternateContent xmlns:mc="http://schemas.openxmlformats.org/markup-compatibility/2006" xmlns:p14="http://schemas.microsoft.com/office/powerpoint/2010/main">
    <mc:Choice Requires="p14">
      <p:transition spd="slow" p14:dur="2000" advTm="15529"/>
    </mc:Choice>
    <mc:Fallback xmlns="">
      <p:transition spd="slow" advTm="1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8039819"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pen and pencil</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highlighter pen </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4" name="Audio 3">
            <a:hlinkClick r:id="" action="ppaction://media"/>
            <a:extLst>
              <a:ext uri="{FF2B5EF4-FFF2-40B4-BE49-F238E27FC236}">
                <a16:creationId xmlns:a16="http://schemas.microsoft.com/office/drawing/2014/main" id="{0011E707-67B1-47D2-ABDE-043EA37D1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6603"/>
    </mc:Choice>
    <mc:Fallback xmlns="">
      <p:transition spd="slow" advTm="16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1"/>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(b), AO2</a:t>
            </a:r>
          </a:p>
        </p:txBody>
      </p:sp>
      <p:pic>
        <p:nvPicPr>
          <p:cNvPr id="2" name="Picture 1">
            <a:extLst>
              <a:ext uri="{FF2B5EF4-FFF2-40B4-BE49-F238E27FC236}">
                <a16:creationId xmlns:a16="http://schemas.microsoft.com/office/drawing/2014/main" id="{925AA3B9-AC20-4AF5-84FF-E7C4ED4C4DF8}"/>
              </a:ext>
            </a:extLst>
          </p:cNvPr>
          <p:cNvPicPr>
            <a:picLocks noChangeAspect="1"/>
          </p:cNvPicPr>
          <p:nvPr/>
        </p:nvPicPr>
        <p:blipFill>
          <a:blip r:embed="rId5"/>
          <a:stretch>
            <a:fillRect/>
          </a:stretch>
        </p:blipFill>
        <p:spPr>
          <a:xfrm>
            <a:off x="356439" y="1308100"/>
            <a:ext cx="7405688" cy="3949700"/>
          </a:xfrm>
          <a:prstGeom prst="rect">
            <a:avLst/>
          </a:prstGeom>
        </p:spPr>
      </p:pic>
      <p:sp>
        <p:nvSpPr>
          <p:cNvPr id="4" name="Speech Bubble: Oval 3">
            <a:extLst>
              <a:ext uri="{FF2B5EF4-FFF2-40B4-BE49-F238E27FC236}">
                <a16:creationId xmlns:a16="http://schemas.microsoft.com/office/drawing/2014/main" id="{56B7CDF5-485F-40DF-8205-0F474723B756}"/>
              </a:ext>
            </a:extLst>
          </p:cNvPr>
          <p:cNvSpPr/>
          <p:nvPr/>
        </p:nvSpPr>
        <p:spPr>
          <a:xfrm>
            <a:off x="8444321" y="3081429"/>
            <a:ext cx="3233746" cy="3019826"/>
          </a:xfrm>
          <a:prstGeom prst="wedgeEllipseCallout">
            <a:avLst>
              <a:gd name="adj1" fmla="val -262400"/>
              <a:gd name="adj2" fmla="val -959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017C0D8-537A-4507-94ED-A0E09E0FB103}"/>
              </a:ext>
            </a:extLst>
          </p:cNvPr>
          <p:cNvSpPr txBox="1"/>
          <p:nvPr/>
        </p:nvSpPr>
        <p:spPr>
          <a:xfrm>
            <a:off x="9098924" y="3615948"/>
            <a:ext cx="2163651" cy="2585323"/>
          </a:xfrm>
          <a:prstGeom prst="rect">
            <a:avLst/>
          </a:prstGeom>
          <a:noFill/>
        </p:spPr>
        <p:txBody>
          <a:bodyPr wrap="square" rtlCol="0">
            <a:spAutoFit/>
          </a:bodyPr>
          <a:lstStyle/>
          <a:p>
            <a:r>
              <a:rPr lang="en-GB" dirty="0"/>
              <a:t>The command word here is ‘Explain’ – provide details and reasons for how and why something is the way it is. </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6494E13B-30DF-4E54-BCBD-EE26F486B5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0422110"/>
      </p:ext>
    </p:extLst>
  </p:cSld>
  <p:clrMapOvr>
    <a:masterClrMapping/>
  </p:clrMapOvr>
  <mc:AlternateContent xmlns:mc="http://schemas.openxmlformats.org/markup-compatibility/2006" xmlns:p14="http://schemas.microsoft.com/office/powerpoint/2010/main">
    <mc:Choice Requires="p14">
      <p:transition spd="slow" p14:dur="2000" advTm="16043"/>
    </mc:Choice>
    <mc:Fallback xmlns="">
      <p:transition spd="slow" advTm="1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(b) AO2 mark scheme</a:t>
            </a:r>
          </a:p>
        </p:txBody>
      </p:sp>
      <p:pic>
        <p:nvPicPr>
          <p:cNvPr id="2" name="Picture 1">
            <a:extLst>
              <a:ext uri="{FF2B5EF4-FFF2-40B4-BE49-F238E27FC236}">
                <a16:creationId xmlns:a16="http://schemas.microsoft.com/office/drawing/2014/main" id="{8FCC6A25-6A61-49F1-9557-9E18196930EF}"/>
              </a:ext>
            </a:extLst>
          </p:cNvPr>
          <p:cNvPicPr>
            <a:picLocks noChangeAspect="1"/>
          </p:cNvPicPr>
          <p:nvPr/>
        </p:nvPicPr>
        <p:blipFill>
          <a:blip r:embed="rId5"/>
          <a:stretch>
            <a:fillRect/>
          </a:stretch>
        </p:blipFill>
        <p:spPr>
          <a:xfrm>
            <a:off x="340068" y="922337"/>
            <a:ext cx="6704581" cy="5872163"/>
          </a:xfrm>
          <a:prstGeom prst="rect">
            <a:avLst/>
          </a:prstGeom>
        </p:spPr>
      </p:pic>
      <p:sp>
        <p:nvSpPr>
          <p:cNvPr id="4" name="Speech Bubble: Oval 3">
            <a:extLst>
              <a:ext uri="{FF2B5EF4-FFF2-40B4-BE49-F238E27FC236}">
                <a16:creationId xmlns:a16="http://schemas.microsoft.com/office/drawing/2014/main" id="{E6D90757-5120-42F8-B808-89775184E510}"/>
              </a:ext>
            </a:extLst>
          </p:cNvPr>
          <p:cNvSpPr/>
          <p:nvPr/>
        </p:nvSpPr>
        <p:spPr>
          <a:xfrm>
            <a:off x="7547019" y="1346442"/>
            <a:ext cx="4036321" cy="416511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E547A82-C0FD-4514-9076-84F9CC9012D6}"/>
              </a:ext>
            </a:extLst>
          </p:cNvPr>
          <p:cNvSpPr txBox="1"/>
          <p:nvPr/>
        </p:nvSpPr>
        <p:spPr>
          <a:xfrm>
            <a:off x="8229601" y="2105697"/>
            <a:ext cx="3039414" cy="2862322"/>
          </a:xfrm>
          <a:prstGeom prst="rect">
            <a:avLst/>
          </a:prstGeom>
          <a:noFill/>
        </p:spPr>
        <p:txBody>
          <a:bodyPr wrap="square" rtlCol="0">
            <a:spAutoFit/>
          </a:bodyPr>
          <a:lstStyle/>
          <a:p>
            <a:r>
              <a:rPr lang="en-GB" dirty="0"/>
              <a:t>What we are looking for here is </a:t>
            </a:r>
            <a:r>
              <a:rPr lang="en-US" altLang="en-US" dirty="0"/>
              <a:t>evidence that you can demonstrate your knowledge of assessments, services and support.</a:t>
            </a:r>
          </a:p>
          <a:p>
            <a:endParaRPr lang="en-US" dirty="0"/>
          </a:p>
          <a:p>
            <a:r>
              <a:rPr lang="en-US" altLang="en-US" dirty="0">
                <a:latin typeface="Arial" panose="020B0604020202020204" pitchFamily="34" charset="0"/>
              </a:rPr>
              <a:t>Look at your answers and underline anything that is in these lists.</a:t>
            </a:r>
          </a:p>
          <a:p>
            <a:endParaRPr lang="en-GB" dirty="0"/>
          </a:p>
        </p:txBody>
      </p:sp>
      <p:pic>
        <p:nvPicPr>
          <p:cNvPr id="7" name="Audio 6">
            <a:hlinkClick r:id="" action="ppaction://media"/>
            <a:extLst>
              <a:ext uri="{FF2B5EF4-FFF2-40B4-BE49-F238E27FC236}">
                <a16:creationId xmlns:a16="http://schemas.microsoft.com/office/drawing/2014/main" id="{C9A7CF4F-6F13-4E02-9489-2D90B70B9A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7362357"/>
      </p:ext>
    </p:extLst>
  </p:cSld>
  <p:clrMapOvr>
    <a:masterClrMapping/>
  </p:clrMapOvr>
  <mc:AlternateContent xmlns:mc="http://schemas.openxmlformats.org/markup-compatibility/2006" xmlns:p14="http://schemas.microsoft.com/office/powerpoint/2010/main">
    <mc:Choice Requires="p14">
      <p:transition spd="slow" p14:dur="2000" advTm="14185"/>
    </mc:Choice>
    <mc:Fallback xmlns="">
      <p:transition spd="slow" advTm="1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(c), AO2</a:t>
            </a:r>
          </a:p>
        </p:txBody>
      </p:sp>
      <p:pic>
        <p:nvPicPr>
          <p:cNvPr id="4" name="Picture 3">
            <a:extLst>
              <a:ext uri="{FF2B5EF4-FFF2-40B4-BE49-F238E27FC236}">
                <a16:creationId xmlns:a16="http://schemas.microsoft.com/office/drawing/2014/main" id="{450C259A-6148-4819-812C-06FB00816B26}"/>
              </a:ext>
            </a:extLst>
          </p:cNvPr>
          <p:cNvPicPr>
            <a:picLocks noChangeAspect="1"/>
          </p:cNvPicPr>
          <p:nvPr/>
        </p:nvPicPr>
        <p:blipFill>
          <a:blip r:embed="rId5"/>
          <a:stretch>
            <a:fillRect/>
          </a:stretch>
        </p:blipFill>
        <p:spPr>
          <a:xfrm>
            <a:off x="356439" y="1154112"/>
            <a:ext cx="6519280" cy="5386388"/>
          </a:xfrm>
          <a:prstGeom prst="rect">
            <a:avLst/>
          </a:prstGeom>
        </p:spPr>
      </p:pic>
      <p:sp>
        <p:nvSpPr>
          <p:cNvPr id="5" name="Speech Bubble: Oval 4">
            <a:extLst>
              <a:ext uri="{FF2B5EF4-FFF2-40B4-BE49-F238E27FC236}">
                <a16:creationId xmlns:a16="http://schemas.microsoft.com/office/drawing/2014/main" id="{51C8702C-558B-4AD2-AA1B-B0F4C3592AAE}"/>
              </a:ext>
            </a:extLst>
          </p:cNvPr>
          <p:cNvSpPr/>
          <p:nvPr/>
        </p:nvSpPr>
        <p:spPr>
          <a:xfrm>
            <a:off x="2234353" y="2624167"/>
            <a:ext cx="5731229" cy="3609207"/>
          </a:xfrm>
          <a:prstGeom prst="wedgeEllipseCallout">
            <a:avLst>
              <a:gd name="adj1" fmla="val -71232"/>
              <a:gd name="adj2" fmla="val -731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CDF500A0-5E7B-4589-ABCA-CE759A16392A}"/>
              </a:ext>
            </a:extLst>
          </p:cNvPr>
          <p:cNvSpPr txBox="1"/>
          <p:nvPr/>
        </p:nvSpPr>
        <p:spPr>
          <a:xfrm>
            <a:off x="2882460" y="3240317"/>
            <a:ext cx="4745865" cy="2308324"/>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Your answer needs to provide details of how and why care and support plans support Hasheed to achieve his well-being outcomes.</a:t>
            </a:r>
          </a:p>
        </p:txBody>
      </p:sp>
      <p:sp>
        <p:nvSpPr>
          <p:cNvPr id="6" name="Speech Bubble: Oval 5">
            <a:extLst>
              <a:ext uri="{FF2B5EF4-FFF2-40B4-BE49-F238E27FC236}">
                <a16:creationId xmlns:a16="http://schemas.microsoft.com/office/drawing/2014/main" id="{241A5AC2-611D-46B4-B749-20027F711E4D}"/>
              </a:ext>
            </a:extLst>
          </p:cNvPr>
          <p:cNvSpPr/>
          <p:nvPr/>
        </p:nvSpPr>
        <p:spPr>
          <a:xfrm>
            <a:off x="8384148" y="1416676"/>
            <a:ext cx="2897746" cy="3219718"/>
          </a:xfrm>
          <a:prstGeom prst="wedgeEllipseCallout">
            <a:avLst>
              <a:gd name="adj1" fmla="val -102180"/>
              <a:gd name="adj2" fmla="val -44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1F1775AD-59E2-44E0-BE95-9B2C1440AEBB}"/>
              </a:ext>
            </a:extLst>
          </p:cNvPr>
          <p:cNvSpPr txBox="1"/>
          <p:nvPr/>
        </p:nvSpPr>
        <p:spPr>
          <a:xfrm>
            <a:off x="8844165" y="1838058"/>
            <a:ext cx="2260242" cy="2308324"/>
          </a:xfrm>
          <a:prstGeom prst="rect">
            <a:avLst/>
          </a:prstGeom>
          <a:noFill/>
        </p:spPr>
        <p:txBody>
          <a:bodyPr wrap="square" rtlCol="0">
            <a:spAutoFit/>
          </a:bodyPr>
          <a:lstStyle/>
          <a:p>
            <a:r>
              <a:rPr lang="en-GB" dirty="0"/>
              <a:t>This is a 6 mark question. Plan your answer carefully.  A very good and detailed answer is required in order to reach the top mark bands.</a:t>
            </a:r>
          </a:p>
        </p:txBody>
      </p:sp>
      <p:pic>
        <p:nvPicPr>
          <p:cNvPr id="8" name="Audio 7">
            <a:hlinkClick r:id="" action="ppaction://media"/>
            <a:extLst>
              <a:ext uri="{FF2B5EF4-FFF2-40B4-BE49-F238E27FC236}">
                <a16:creationId xmlns:a16="http://schemas.microsoft.com/office/drawing/2014/main" id="{94FBCC23-62C3-4359-8259-4772CFDE6E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15962103"/>
      </p:ext>
    </p:extLst>
  </p:cSld>
  <p:clrMapOvr>
    <a:masterClrMapping/>
  </p:clrMapOvr>
  <mc:AlternateContent xmlns:mc="http://schemas.openxmlformats.org/markup-compatibility/2006" xmlns:p14="http://schemas.microsoft.com/office/powerpoint/2010/main">
    <mc:Choice Requires="p14">
      <p:transition spd="slow" p14:dur="2000" advTm="34280"/>
    </mc:Choice>
    <mc:Fallback xmlns="">
      <p:transition spd="slow" advTm="3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(c) AO2 mark scheme</a:t>
            </a:r>
          </a:p>
        </p:txBody>
      </p:sp>
      <p:pic>
        <p:nvPicPr>
          <p:cNvPr id="4" name="Picture 3">
            <a:extLst>
              <a:ext uri="{FF2B5EF4-FFF2-40B4-BE49-F238E27FC236}">
                <a16:creationId xmlns:a16="http://schemas.microsoft.com/office/drawing/2014/main" id="{DAD71103-B680-420B-9218-1C6E7D2CDBE6}"/>
              </a:ext>
            </a:extLst>
          </p:cNvPr>
          <p:cNvPicPr>
            <a:picLocks noChangeAspect="1"/>
          </p:cNvPicPr>
          <p:nvPr/>
        </p:nvPicPr>
        <p:blipFill>
          <a:blip r:embed="rId5"/>
          <a:stretch>
            <a:fillRect/>
          </a:stretch>
        </p:blipFill>
        <p:spPr>
          <a:xfrm>
            <a:off x="340068" y="914400"/>
            <a:ext cx="5521830" cy="5905500"/>
          </a:xfrm>
          <a:prstGeom prst="rect">
            <a:avLst/>
          </a:prstGeom>
        </p:spPr>
      </p:pic>
      <p:sp>
        <p:nvSpPr>
          <p:cNvPr id="5" name="Speech Bubble: Oval 4">
            <a:extLst>
              <a:ext uri="{FF2B5EF4-FFF2-40B4-BE49-F238E27FC236}">
                <a16:creationId xmlns:a16="http://schemas.microsoft.com/office/drawing/2014/main" id="{B7CCE5DD-F543-4E24-AE33-9C8E01563506}"/>
              </a:ext>
            </a:extLst>
          </p:cNvPr>
          <p:cNvSpPr/>
          <p:nvPr/>
        </p:nvSpPr>
        <p:spPr>
          <a:xfrm>
            <a:off x="8384146" y="1394736"/>
            <a:ext cx="3168204" cy="5190186"/>
          </a:xfrm>
          <a:prstGeom prst="wedgeEllipseCallout">
            <a:avLst>
              <a:gd name="adj1" fmla="val -183125"/>
              <a:gd name="adj2" fmla="val -79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6D39A161-547D-4D85-B4A2-93C62B749297}"/>
              </a:ext>
            </a:extLst>
          </p:cNvPr>
          <p:cNvSpPr txBox="1"/>
          <p:nvPr/>
        </p:nvSpPr>
        <p:spPr>
          <a:xfrm>
            <a:off x="9063106" y="2034862"/>
            <a:ext cx="2041301" cy="4247317"/>
          </a:xfrm>
          <a:prstGeom prst="rect">
            <a:avLst/>
          </a:prstGeom>
          <a:noFill/>
        </p:spPr>
        <p:txBody>
          <a:bodyPr wrap="square" rtlCol="0">
            <a:spAutoFit/>
          </a:bodyPr>
          <a:lstStyle/>
          <a:p>
            <a:r>
              <a:rPr lang="en-GB" dirty="0"/>
              <a:t>What we are looking for here is </a:t>
            </a:r>
            <a:r>
              <a:rPr lang="en-US" altLang="en-US" dirty="0"/>
              <a:t>evidence that you can demonstrate your knowledge of the role of care and support plans.</a:t>
            </a:r>
          </a:p>
          <a:p>
            <a:endParaRPr lang="en-US" altLang="en-US" dirty="0"/>
          </a:p>
          <a:p>
            <a:r>
              <a:rPr lang="en-US" altLang="en-US" dirty="0">
                <a:latin typeface="Arial" panose="020B0604020202020204" pitchFamily="34" charset="0"/>
              </a:rPr>
              <a:t>Look at your answers and underline anything that is in the list.</a:t>
            </a:r>
          </a:p>
          <a:p>
            <a:endParaRPr lang="en-GB" dirty="0"/>
          </a:p>
        </p:txBody>
      </p:sp>
      <p:pic>
        <p:nvPicPr>
          <p:cNvPr id="7" name="Audio 6">
            <a:hlinkClick r:id="" action="ppaction://media"/>
            <a:extLst>
              <a:ext uri="{FF2B5EF4-FFF2-40B4-BE49-F238E27FC236}">
                <a16:creationId xmlns:a16="http://schemas.microsoft.com/office/drawing/2014/main" id="{2B3F13FF-0001-4B76-99F5-597DC9D83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26721820"/>
      </p:ext>
    </p:extLst>
  </p:cSld>
  <p:clrMapOvr>
    <a:masterClrMapping/>
  </p:clrMapOvr>
  <mc:AlternateContent xmlns:mc="http://schemas.openxmlformats.org/markup-compatibility/2006" xmlns:p14="http://schemas.microsoft.com/office/powerpoint/2010/main">
    <mc:Choice Requires="p14">
      <p:transition spd="slow" p14:dur="2000" advTm="14336"/>
    </mc:Choice>
    <mc:Fallback xmlns="">
      <p:transition spd="slow" advTm="1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(c) AO2 mark bands</a:t>
            </a:r>
          </a:p>
        </p:txBody>
      </p:sp>
      <p:pic>
        <p:nvPicPr>
          <p:cNvPr id="2" name="Picture 1">
            <a:extLst>
              <a:ext uri="{FF2B5EF4-FFF2-40B4-BE49-F238E27FC236}">
                <a16:creationId xmlns:a16="http://schemas.microsoft.com/office/drawing/2014/main" id="{C19565AB-4CE8-4D2A-A469-21019F696AEA}"/>
              </a:ext>
            </a:extLst>
          </p:cNvPr>
          <p:cNvPicPr>
            <a:picLocks noChangeAspect="1"/>
          </p:cNvPicPr>
          <p:nvPr/>
        </p:nvPicPr>
        <p:blipFill>
          <a:blip r:embed="rId5"/>
          <a:stretch>
            <a:fillRect/>
          </a:stretch>
        </p:blipFill>
        <p:spPr>
          <a:xfrm>
            <a:off x="356439" y="1252537"/>
            <a:ext cx="8795751" cy="3344863"/>
          </a:xfrm>
          <a:prstGeom prst="rect">
            <a:avLst/>
          </a:prstGeom>
        </p:spPr>
      </p:pic>
      <p:sp>
        <p:nvSpPr>
          <p:cNvPr id="4" name="Speech Bubble: Oval 3">
            <a:extLst>
              <a:ext uri="{FF2B5EF4-FFF2-40B4-BE49-F238E27FC236}">
                <a16:creationId xmlns:a16="http://schemas.microsoft.com/office/drawing/2014/main" id="{8E529EA5-891D-4DA3-A889-D52CD2888032}"/>
              </a:ext>
            </a:extLst>
          </p:cNvPr>
          <p:cNvSpPr/>
          <p:nvPr/>
        </p:nvSpPr>
        <p:spPr>
          <a:xfrm>
            <a:off x="8601815" y="3013599"/>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D97ED88-DBF4-4908-9DBC-279C0F7AF65E}"/>
              </a:ext>
            </a:extLst>
          </p:cNvPr>
          <p:cNvSpPr txBox="1"/>
          <p:nvPr/>
        </p:nvSpPr>
        <p:spPr>
          <a:xfrm>
            <a:off x="9279228" y="3477296"/>
            <a:ext cx="2067059" cy="2308324"/>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1EB49A7C-4597-4C1C-A5BD-3A821075F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20683535"/>
      </p:ext>
    </p:extLst>
  </p:cSld>
  <p:clrMapOvr>
    <a:masterClrMapping/>
  </p:clrMapOvr>
  <mc:AlternateContent xmlns:mc="http://schemas.openxmlformats.org/markup-compatibility/2006" xmlns:p14="http://schemas.microsoft.com/office/powerpoint/2010/main">
    <mc:Choice Requires="p14">
      <p:transition spd="slow" p14:dur="2000" advTm="6752"/>
    </mc:Choice>
    <mc:Fallback xmlns="">
      <p:transition spd="slow" advTm="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(d), AO1 and AO3</a:t>
            </a:r>
          </a:p>
        </p:txBody>
      </p:sp>
      <p:pic>
        <p:nvPicPr>
          <p:cNvPr id="2" name="Picture 1">
            <a:extLst>
              <a:ext uri="{FF2B5EF4-FFF2-40B4-BE49-F238E27FC236}">
                <a16:creationId xmlns:a16="http://schemas.microsoft.com/office/drawing/2014/main" id="{B83886A7-3B30-4EAE-AF07-F5410E2A60ED}"/>
              </a:ext>
            </a:extLst>
          </p:cNvPr>
          <p:cNvPicPr>
            <a:picLocks noChangeAspect="1"/>
          </p:cNvPicPr>
          <p:nvPr/>
        </p:nvPicPr>
        <p:blipFill>
          <a:blip r:embed="rId5"/>
          <a:stretch>
            <a:fillRect/>
          </a:stretch>
        </p:blipFill>
        <p:spPr>
          <a:xfrm>
            <a:off x="356439" y="1044575"/>
            <a:ext cx="5081219" cy="5521325"/>
          </a:xfrm>
          <a:prstGeom prst="rect">
            <a:avLst/>
          </a:prstGeom>
        </p:spPr>
      </p:pic>
      <p:sp>
        <p:nvSpPr>
          <p:cNvPr id="4" name="Speech Bubble: Oval 3">
            <a:extLst>
              <a:ext uri="{FF2B5EF4-FFF2-40B4-BE49-F238E27FC236}">
                <a16:creationId xmlns:a16="http://schemas.microsoft.com/office/drawing/2014/main" id="{26888C11-A0E7-493B-A141-8AEE6F9C2B3D}"/>
              </a:ext>
            </a:extLst>
          </p:cNvPr>
          <p:cNvSpPr/>
          <p:nvPr/>
        </p:nvSpPr>
        <p:spPr>
          <a:xfrm>
            <a:off x="6420118" y="1044575"/>
            <a:ext cx="5615189" cy="5521325"/>
          </a:xfrm>
          <a:prstGeom prst="wedgeEllipseCallout">
            <a:avLst>
              <a:gd name="adj1" fmla="val -131574"/>
              <a:gd name="adj2" fmla="val -415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CEFE27A-7220-4258-9078-07685FCA55E5}"/>
              </a:ext>
            </a:extLst>
          </p:cNvPr>
          <p:cNvSpPr txBox="1"/>
          <p:nvPr/>
        </p:nvSpPr>
        <p:spPr>
          <a:xfrm>
            <a:off x="7437353" y="2082150"/>
            <a:ext cx="4198512" cy="4247317"/>
          </a:xfrm>
          <a:prstGeom prst="rect">
            <a:avLst/>
          </a:prstGeom>
          <a:noFill/>
        </p:spPr>
        <p:txBody>
          <a:bodyPr wrap="square" rtlCol="0">
            <a:spAutoFit/>
          </a:bodyPr>
          <a:lstStyle/>
          <a:p>
            <a:r>
              <a:rPr lang="en-GB" dirty="0"/>
              <a:t>The command word here is ‘Discuss’ – examine an issue in detail in a structured way, taking into account different ideas.</a:t>
            </a:r>
          </a:p>
          <a:p>
            <a:endParaRPr lang="en-GB" dirty="0"/>
          </a:p>
          <a:p>
            <a:r>
              <a:rPr lang="en-GB" dirty="0"/>
              <a:t>There are several key words here. You will need to address each one with reference to how they can help Rasheed meet his own well-being outcomes.</a:t>
            </a:r>
          </a:p>
          <a:p>
            <a:endParaRPr lang="en-GB" dirty="0"/>
          </a:p>
          <a:p>
            <a:r>
              <a:rPr lang="en-GB" dirty="0"/>
              <a:t>Plan your answer, and include positive and negative aspects in your discussion.</a:t>
            </a:r>
          </a:p>
          <a:p>
            <a:endParaRPr lang="en-GB" dirty="0"/>
          </a:p>
        </p:txBody>
      </p:sp>
      <p:pic>
        <p:nvPicPr>
          <p:cNvPr id="7" name="Audio 6">
            <a:hlinkClick r:id="" action="ppaction://media"/>
            <a:extLst>
              <a:ext uri="{FF2B5EF4-FFF2-40B4-BE49-F238E27FC236}">
                <a16:creationId xmlns:a16="http://schemas.microsoft.com/office/drawing/2014/main" id="{1C16432F-CF7C-4DB6-914E-1B0E4BFF3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92385995"/>
      </p:ext>
    </p:extLst>
  </p:cSld>
  <p:clrMapOvr>
    <a:masterClrMapping/>
  </p:clrMapOvr>
  <mc:AlternateContent xmlns:mc="http://schemas.openxmlformats.org/markup-compatibility/2006" xmlns:p14="http://schemas.microsoft.com/office/powerpoint/2010/main">
    <mc:Choice Requires="p14">
      <p:transition spd="slow" p14:dur="2000" advTm="35072"/>
    </mc:Choice>
    <mc:Fallback xmlns="">
      <p:transition spd="slow" advTm="3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(d) AO1 and AO3 mark scheme</a:t>
            </a:r>
          </a:p>
        </p:txBody>
      </p:sp>
      <p:pic>
        <p:nvPicPr>
          <p:cNvPr id="2" name="Picture 1">
            <a:extLst>
              <a:ext uri="{FF2B5EF4-FFF2-40B4-BE49-F238E27FC236}">
                <a16:creationId xmlns:a16="http://schemas.microsoft.com/office/drawing/2014/main" id="{1BADF638-B7AE-4F9A-90E1-4ECCA9A58247}"/>
              </a:ext>
            </a:extLst>
          </p:cNvPr>
          <p:cNvPicPr>
            <a:picLocks noChangeAspect="1"/>
          </p:cNvPicPr>
          <p:nvPr/>
        </p:nvPicPr>
        <p:blipFill>
          <a:blip r:embed="rId5"/>
          <a:stretch>
            <a:fillRect/>
          </a:stretch>
        </p:blipFill>
        <p:spPr>
          <a:xfrm>
            <a:off x="340068" y="965200"/>
            <a:ext cx="5514632" cy="5821875"/>
          </a:xfrm>
          <a:prstGeom prst="rect">
            <a:avLst/>
          </a:prstGeom>
        </p:spPr>
      </p:pic>
      <p:sp>
        <p:nvSpPr>
          <p:cNvPr id="4" name="Speech Bubble: Oval 3">
            <a:extLst>
              <a:ext uri="{FF2B5EF4-FFF2-40B4-BE49-F238E27FC236}">
                <a16:creationId xmlns:a16="http://schemas.microsoft.com/office/drawing/2014/main" id="{CDF92C84-488C-4A5F-A886-8C9E795B4789}"/>
              </a:ext>
            </a:extLst>
          </p:cNvPr>
          <p:cNvSpPr/>
          <p:nvPr/>
        </p:nvSpPr>
        <p:spPr>
          <a:xfrm>
            <a:off x="8139448" y="2855988"/>
            <a:ext cx="3908738" cy="3622086"/>
          </a:xfrm>
          <a:prstGeom prst="wedgeEllipseCallout">
            <a:avLst>
              <a:gd name="adj1" fmla="val -165578"/>
              <a:gd name="adj2" fmla="val -49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84103BD-8E5D-4A46-A5CC-238CA0D54A28}"/>
              </a:ext>
            </a:extLst>
          </p:cNvPr>
          <p:cNvSpPr txBox="1"/>
          <p:nvPr/>
        </p:nvSpPr>
        <p:spPr>
          <a:xfrm>
            <a:off x="8590208" y="3429000"/>
            <a:ext cx="3161763" cy="2862322"/>
          </a:xfrm>
          <a:prstGeom prst="rect">
            <a:avLst/>
          </a:prstGeom>
          <a:noFill/>
        </p:spPr>
        <p:txBody>
          <a:bodyPr wrap="square" rtlCol="0">
            <a:spAutoFit/>
          </a:bodyPr>
          <a:lstStyle/>
          <a:p>
            <a:r>
              <a:rPr lang="en-GB" dirty="0"/>
              <a:t>What we are looking for here is </a:t>
            </a:r>
            <a:r>
              <a:rPr lang="en-US" altLang="en-US" dirty="0"/>
              <a:t>evidence that you can demonstrate your knowledge of meeting well-being outcomes.</a:t>
            </a:r>
          </a:p>
          <a:p>
            <a:endParaRPr lang="en-US" dirty="0"/>
          </a:p>
          <a:p>
            <a:r>
              <a:rPr lang="en-US" altLang="en-US" dirty="0">
                <a:latin typeface="Arial" panose="020B0604020202020204" pitchFamily="34" charset="0"/>
              </a:rPr>
              <a:t>Look at your answers and underline anything that is in this list.</a:t>
            </a:r>
          </a:p>
          <a:p>
            <a:endParaRPr lang="en-GB" dirty="0"/>
          </a:p>
        </p:txBody>
      </p:sp>
      <p:pic>
        <p:nvPicPr>
          <p:cNvPr id="6" name="Audio 5">
            <a:hlinkClick r:id="" action="ppaction://media"/>
            <a:extLst>
              <a:ext uri="{FF2B5EF4-FFF2-40B4-BE49-F238E27FC236}">
                <a16:creationId xmlns:a16="http://schemas.microsoft.com/office/drawing/2014/main" id="{DE8639F5-B17D-4433-AF58-A401894E0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78508322"/>
      </p:ext>
    </p:extLst>
  </p:cSld>
  <p:clrMapOvr>
    <a:masterClrMapping/>
  </p:clrMapOvr>
  <mc:AlternateContent xmlns:mc="http://schemas.openxmlformats.org/markup-compatibility/2006" xmlns:p14="http://schemas.microsoft.com/office/powerpoint/2010/main">
    <mc:Choice Requires="p14">
      <p:transition spd="slow" p14:dur="2000" advTm="14232"/>
    </mc:Choice>
    <mc:Fallback xmlns="">
      <p:transition spd="slow" advTm="14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(d) AO1and AO3 mark bands</a:t>
            </a:r>
          </a:p>
        </p:txBody>
      </p:sp>
      <p:pic>
        <p:nvPicPr>
          <p:cNvPr id="4" name="Picture 3">
            <a:extLst>
              <a:ext uri="{FF2B5EF4-FFF2-40B4-BE49-F238E27FC236}">
                <a16:creationId xmlns:a16="http://schemas.microsoft.com/office/drawing/2014/main" id="{CF8922C4-EC8A-4421-8181-BB7FFB7A8ED1}"/>
              </a:ext>
            </a:extLst>
          </p:cNvPr>
          <p:cNvPicPr>
            <a:picLocks noChangeAspect="1"/>
          </p:cNvPicPr>
          <p:nvPr/>
        </p:nvPicPr>
        <p:blipFill>
          <a:blip r:embed="rId5"/>
          <a:stretch>
            <a:fillRect/>
          </a:stretch>
        </p:blipFill>
        <p:spPr>
          <a:xfrm>
            <a:off x="356439" y="904346"/>
            <a:ext cx="5666740" cy="5902854"/>
          </a:xfrm>
          <a:prstGeom prst="rect">
            <a:avLst/>
          </a:prstGeom>
        </p:spPr>
      </p:pic>
      <p:sp>
        <p:nvSpPr>
          <p:cNvPr id="5" name="Speech Bubble: Oval 4">
            <a:extLst>
              <a:ext uri="{FF2B5EF4-FFF2-40B4-BE49-F238E27FC236}">
                <a16:creationId xmlns:a16="http://schemas.microsoft.com/office/drawing/2014/main" id="{27C4FB36-7EEB-4851-B70A-3B47970002EC}"/>
              </a:ext>
            </a:extLst>
          </p:cNvPr>
          <p:cNvSpPr/>
          <p:nvPr/>
        </p:nvSpPr>
        <p:spPr>
          <a:xfrm>
            <a:off x="7862552" y="2855988"/>
            <a:ext cx="3989380" cy="3019826"/>
          </a:xfrm>
          <a:prstGeom prst="wedgeEllipseCallout">
            <a:avLst>
              <a:gd name="adj1" fmla="val -90726"/>
              <a:gd name="adj2" fmla="val -36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8D4A3B1-4CD9-4730-8581-5CD72300154E}"/>
              </a:ext>
            </a:extLst>
          </p:cNvPr>
          <p:cNvSpPr txBox="1"/>
          <p:nvPr/>
        </p:nvSpPr>
        <p:spPr>
          <a:xfrm>
            <a:off x="8512935" y="3384130"/>
            <a:ext cx="2923504" cy="2308324"/>
          </a:xfrm>
          <a:prstGeom prst="rect">
            <a:avLst/>
          </a:prstGeom>
          <a:noFill/>
        </p:spPr>
        <p:txBody>
          <a:bodyPr wrap="square" rtlCol="0">
            <a:spAutoFit/>
          </a:bodyPr>
          <a:lstStyle/>
          <a:p>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27D0C8E4-6DAB-4B75-9629-A40236D4E0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69581669"/>
      </p:ext>
    </p:extLst>
  </p:cSld>
  <p:clrMapOvr>
    <a:masterClrMapping/>
  </p:clrMapOvr>
  <mc:AlternateContent xmlns:mc="http://schemas.openxmlformats.org/markup-compatibility/2006" xmlns:p14="http://schemas.microsoft.com/office/powerpoint/2010/main">
    <mc:Choice Requires="p14">
      <p:transition spd="slow" p14:dur="2000" advTm="11400"/>
    </mc:Choice>
    <mc:Fallback xmlns="">
      <p:transition spd="slow" advTm="1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3?</a:t>
            </a:r>
          </a:p>
        </p:txBody>
      </p:sp>
      <p:sp>
        <p:nvSpPr>
          <p:cNvPr id="2" name="Rectangle 1">
            <a:extLst>
              <a:ext uri="{FF2B5EF4-FFF2-40B4-BE49-F238E27FC236}">
                <a16:creationId xmlns:a16="http://schemas.microsoft.com/office/drawing/2014/main" id="{DF53F094-66A5-4C8B-9810-E556DB55F118}"/>
              </a:ext>
            </a:extLst>
          </p:cNvPr>
          <p:cNvSpPr/>
          <p:nvPr/>
        </p:nvSpPr>
        <p:spPr>
          <a:xfrm>
            <a:off x="335176" y="1305342"/>
            <a:ext cx="11399624" cy="4524315"/>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3</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714375" indent="-714375">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3 (a), (b) and (c).</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00C16E4D-D9F9-484E-8AD9-89B49E470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68846566"/>
      </p:ext>
    </p:extLst>
  </p:cSld>
  <p:clrMapOvr>
    <a:masterClrMapping/>
  </p:clrMapOvr>
  <mc:AlternateContent xmlns:mc="http://schemas.openxmlformats.org/markup-compatibility/2006" xmlns:p14="http://schemas.microsoft.com/office/powerpoint/2010/main">
    <mc:Choice Requires="p14">
      <p:transition spd="slow" p14:dur="2000" advTm="26528"/>
    </mc:Choice>
    <mc:Fallback xmlns="">
      <p:transition spd="slow" advTm="2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 AO1</a:t>
            </a:r>
          </a:p>
        </p:txBody>
      </p:sp>
      <p:pic>
        <p:nvPicPr>
          <p:cNvPr id="2" name="Picture 1">
            <a:extLst>
              <a:ext uri="{FF2B5EF4-FFF2-40B4-BE49-F238E27FC236}">
                <a16:creationId xmlns:a16="http://schemas.microsoft.com/office/drawing/2014/main" id="{3C0AD719-4C73-4E02-B77C-3593B863DF45}"/>
              </a:ext>
            </a:extLst>
          </p:cNvPr>
          <p:cNvPicPr>
            <a:picLocks noChangeAspect="1"/>
          </p:cNvPicPr>
          <p:nvPr/>
        </p:nvPicPr>
        <p:blipFill>
          <a:blip r:embed="rId5"/>
          <a:stretch>
            <a:fillRect/>
          </a:stretch>
        </p:blipFill>
        <p:spPr>
          <a:xfrm>
            <a:off x="356439" y="1466850"/>
            <a:ext cx="8259932" cy="2444750"/>
          </a:xfrm>
          <a:prstGeom prst="rect">
            <a:avLst/>
          </a:prstGeom>
        </p:spPr>
      </p:pic>
      <p:sp>
        <p:nvSpPr>
          <p:cNvPr id="4" name="Speech Bubble: Oval 3">
            <a:extLst>
              <a:ext uri="{FF2B5EF4-FFF2-40B4-BE49-F238E27FC236}">
                <a16:creationId xmlns:a16="http://schemas.microsoft.com/office/drawing/2014/main" id="{6C11AF78-AC92-48CC-9462-B5273E2AFAA0}"/>
              </a:ext>
            </a:extLst>
          </p:cNvPr>
          <p:cNvSpPr/>
          <p:nvPr/>
        </p:nvSpPr>
        <p:spPr>
          <a:xfrm>
            <a:off x="8618186" y="3251914"/>
            <a:ext cx="3233746" cy="1991149"/>
          </a:xfrm>
          <a:prstGeom prst="wedgeEllipseCallout">
            <a:avLst>
              <a:gd name="adj1" fmla="val -91544"/>
              <a:gd name="adj2" fmla="val -450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8242BB5-5064-4E08-ACEB-CF5ED2996065}"/>
              </a:ext>
            </a:extLst>
          </p:cNvPr>
          <p:cNvSpPr txBox="1"/>
          <p:nvPr/>
        </p:nvSpPr>
        <p:spPr>
          <a:xfrm>
            <a:off x="9380834" y="3531602"/>
            <a:ext cx="2079938" cy="2031325"/>
          </a:xfrm>
          <a:prstGeom prst="rect">
            <a:avLst/>
          </a:prstGeom>
          <a:noFill/>
        </p:spPr>
        <p:txBody>
          <a:bodyPr wrap="square" rtlCol="0">
            <a:spAutoFit/>
          </a:bodyPr>
          <a:lstStyle/>
          <a:p>
            <a:r>
              <a:rPr lang="en-GB" dirty="0"/>
              <a:t>The command word here is ‘Identify’ – provide brief facts or examples.</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5420E8B1-0812-4CA7-B999-3E6B566E31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57017900"/>
      </p:ext>
    </p:extLst>
  </p:cSld>
  <p:clrMapOvr>
    <a:masterClrMapping/>
  </p:clrMapOvr>
  <mc:AlternateContent xmlns:mc="http://schemas.openxmlformats.org/markup-compatibility/2006" xmlns:p14="http://schemas.microsoft.com/office/powerpoint/2010/main">
    <mc:Choice Requires="p14">
      <p:transition spd="slow" p14:dur="2000" advTm="35749"/>
    </mc:Choice>
    <mc:Fallback xmlns="">
      <p:transition spd="slow" advTm="3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4" name="Content Placeholder 2">
            <a:extLst>
              <a:ext uri="{FF2B5EF4-FFF2-40B4-BE49-F238E27FC236}">
                <a16:creationId xmlns:a16="http://schemas.microsoft.com/office/drawing/2014/main" id="{CFE4C449-C78A-4480-9B4F-362BF87D78D2}"/>
              </a:ext>
            </a:extLst>
          </p:cNvPr>
          <p:cNvSpPr txBox="1">
            <a:spLocks/>
          </p:cNvSpPr>
          <p:nvPr/>
        </p:nvSpPr>
        <p:spPr>
          <a:xfrm>
            <a:off x="466161" y="1398072"/>
            <a:ext cx="11474202" cy="5001680"/>
          </a:xfrm>
          <a:prstGeom prst="rect">
            <a:avLst/>
          </a:prstGeom>
        </p:spPr>
        <p:txBody>
          <a:bodyPr>
            <a:normAutofit lnSpcReduction="100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This paper is 1 hour, 45 minutes long.</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It is testing your knowledge of health and social care principles and contexts.</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is made up of seven questions.</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question types vary.</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will assess AO1, AO2 and AO3.</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total mark for this paper is 100.</a:t>
            </a:r>
          </a:p>
          <a:p>
            <a:endParaRPr lang="en-GB" sz="3000" dirty="0">
              <a:latin typeface="+mn-lt"/>
              <a:ea typeface="Cambria" panose="02040503050406030204" pitchFamily="18" charset="0"/>
              <a:cs typeface="Cambria" panose="02040503050406030204" pitchFamily="18" charset="0"/>
            </a:endParaRPr>
          </a:p>
          <a:p>
            <a:r>
              <a:rPr lang="en-GB" sz="3000" dirty="0">
                <a:latin typeface="+mn-lt"/>
                <a:ea typeface="Cambria" panose="02040503050406030204" pitchFamily="18" charset="0"/>
                <a:cs typeface="Cambria" panose="02040503050406030204" pitchFamily="18" charset="0"/>
              </a:rPr>
              <a:t>All question papers for Health and Social Care: Principles and Contexts have the same layout as this one.</a:t>
            </a:r>
          </a:p>
          <a:p>
            <a:endParaRPr lang="en-GB" sz="3600" dirty="0">
              <a:latin typeface="+mn-lt"/>
            </a:endParaRPr>
          </a:p>
        </p:txBody>
      </p:sp>
      <p:pic>
        <p:nvPicPr>
          <p:cNvPr id="2" name="Audio 1">
            <a:hlinkClick r:id="" action="ppaction://media"/>
            <a:extLst>
              <a:ext uri="{FF2B5EF4-FFF2-40B4-BE49-F238E27FC236}">
                <a16:creationId xmlns:a16="http://schemas.microsoft.com/office/drawing/2014/main" id="{1C38A43C-CE70-4E5A-8DDA-21EEFE047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25664"/>
    </mc:Choice>
    <mc:Fallback xmlns="">
      <p:transition spd="slow" advTm="2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38"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 AO1 mark scheme</a:t>
            </a:r>
          </a:p>
        </p:txBody>
      </p:sp>
      <p:pic>
        <p:nvPicPr>
          <p:cNvPr id="6" name="Picture 5">
            <a:extLst>
              <a:ext uri="{FF2B5EF4-FFF2-40B4-BE49-F238E27FC236}">
                <a16:creationId xmlns:a16="http://schemas.microsoft.com/office/drawing/2014/main" id="{3BC0DDCA-CAEA-4299-9C6D-758197ED1E94}"/>
              </a:ext>
            </a:extLst>
          </p:cNvPr>
          <p:cNvPicPr>
            <a:picLocks noChangeAspect="1"/>
          </p:cNvPicPr>
          <p:nvPr/>
        </p:nvPicPr>
        <p:blipFill>
          <a:blip r:embed="rId5"/>
          <a:stretch>
            <a:fillRect/>
          </a:stretch>
        </p:blipFill>
        <p:spPr>
          <a:xfrm>
            <a:off x="340068" y="950607"/>
            <a:ext cx="6638925" cy="5753100"/>
          </a:xfrm>
          <a:prstGeom prst="rect">
            <a:avLst/>
          </a:prstGeom>
        </p:spPr>
      </p:pic>
      <p:sp>
        <p:nvSpPr>
          <p:cNvPr id="4" name="Speech Bubble: Oval 3">
            <a:extLst>
              <a:ext uri="{FF2B5EF4-FFF2-40B4-BE49-F238E27FC236}">
                <a16:creationId xmlns:a16="http://schemas.microsoft.com/office/drawing/2014/main" id="{ED7C70AD-3D38-4C05-8BFD-6EBAB4C13052}"/>
              </a:ext>
            </a:extLst>
          </p:cNvPr>
          <p:cNvSpPr/>
          <p:nvPr/>
        </p:nvSpPr>
        <p:spPr>
          <a:xfrm>
            <a:off x="8618186" y="2756079"/>
            <a:ext cx="3233746" cy="3119735"/>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0D795CB-9379-4693-ADE3-11651A1D8D59}"/>
              </a:ext>
            </a:extLst>
          </p:cNvPr>
          <p:cNvSpPr txBox="1"/>
          <p:nvPr/>
        </p:nvSpPr>
        <p:spPr>
          <a:xfrm>
            <a:off x="8912180" y="3284113"/>
            <a:ext cx="2807595" cy="2031325"/>
          </a:xfrm>
          <a:prstGeom prst="rect">
            <a:avLst/>
          </a:prstGeom>
          <a:noFill/>
        </p:spPr>
        <p:txBody>
          <a:bodyPr wrap="square" rtlCol="0">
            <a:spAutoFit/>
          </a:bodyPr>
          <a:lstStyle/>
          <a:p>
            <a:r>
              <a:rPr lang="en-GB" dirty="0"/>
              <a:t>What we are looking for here is </a:t>
            </a:r>
            <a:r>
              <a:rPr lang="en-US" altLang="en-US" dirty="0"/>
              <a:t>evidence that you can demonstrate your knowledge of factors that affect human growth and development across the lifespan.</a:t>
            </a:r>
            <a:endParaRPr lang="en-GB" dirty="0"/>
          </a:p>
        </p:txBody>
      </p:sp>
      <p:pic>
        <p:nvPicPr>
          <p:cNvPr id="5" name="Audio 4">
            <a:hlinkClick r:id="" action="ppaction://media"/>
            <a:extLst>
              <a:ext uri="{FF2B5EF4-FFF2-40B4-BE49-F238E27FC236}">
                <a16:creationId xmlns:a16="http://schemas.microsoft.com/office/drawing/2014/main" id="{8D5804EA-59ED-4C81-AA10-4F2B397E6C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54949422"/>
      </p:ext>
    </p:extLst>
  </p:cSld>
  <p:clrMapOvr>
    <a:masterClrMapping/>
  </p:clrMapOvr>
  <mc:AlternateContent xmlns:mc="http://schemas.openxmlformats.org/markup-compatibility/2006" xmlns:p14="http://schemas.microsoft.com/office/powerpoint/2010/main">
    <mc:Choice Requires="p14">
      <p:transition spd="slow" p14:dur="2000" advTm="11491"/>
    </mc:Choice>
    <mc:Fallback xmlns="">
      <p:transition spd="slow" advTm="1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(b), AO2</a:t>
            </a:r>
          </a:p>
        </p:txBody>
      </p:sp>
      <p:pic>
        <p:nvPicPr>
          <p:cNvPr id="4" name="Picture 3">
            <a:extLst>
              <a:ext uri="{FF2B5EF4-FFF2-40B4-BE49-F238E27FC236}">
                <a16:creationId xmlns:a16="http://schemas.microsoft.com/office/drawing/2014/main" id="{42E44A1E-AAE7-4CD8-84A5-B5A7CE96C2E7}"/>
              </a:ext>
            </a:extLst>
          </p:cNvPr>
          <p:cNvPicPr>
            <a:picLocks noChangeAspect="1"/>
          </p:cNvPicPr>
          <p:nvPr/>
        </p:nvPicPr>
        <p:blipFill>
          <a:blip r:embed="rId5"/>
          <a:stretch>
            <a:fillRect/>
          </a:stretch>
        </p:blipFill>
        <p:spPr>
          <a:xfrm>
            <a:off x="356439" y="1092200"/>
            <a:ext cx="6666855" cy="5308600"/>
          </a:xfrm>
          <a:prstGeom prst="rect">
            <a:avLst/>
          </a:prstGeom>
        </p:spPr>
      </p:pic>
      <p:sp>
        <p:nvSpPr>
          <p:cNvPr id="5" name="Speech Bubble: Oval 4">
            <a:extLst>
              <a:ext uri="{FF2B5EF4-FFF2-40B4-BE49-F238E27FC236}">
                <a16:creationId xmlns:a16="http://schemas.microsoft.com/office/drawing/2014/main" id="{8939274E-181A-469C-83F8-D5AD547092E0}"/>
              </a:ext>
            </a:extLst>
          </p:cNvPr>
          <p:cNvSpPr/>
          <p:nvPr/>
        </p:nvSpPr>
        <p:spPr>
          <a:xfrm>
            <a:off x="1931700" y="2843171"/>
            <a:ext cx="5776305" cy="3019826"/>
          </a:xfrm>
          <a:prstGeom prst="wedgeEllipseCallout">
            <a:avLst>
              <a:gd name="adj1" fmla="val -60412"/>
              <a:gd name="adj2" fmla="val -944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77B5778F-AAD9-4BA5-9A8F-61FE1AECB658}"/>
              </a:ext>
            </a:extLst>
          </p:cNvPr>
          <p:cNvSpPr txBox="1"/>
          <p:nvPr/>
        </p:nvSpPr>
        <p:spPr>
          <a:xfrm>
            <a:off x="2768959" y="3326174"/>
            <a:ext cx="4430332" cy="2585323"/>
          </a:xfrm>
          <a:prstGeom prst="rect">
            <a:avLst/>
          </a:prstGeom>
          <a:noFill/>
        </p:spPr>
        <p:txBody>
          <a:bodyPr wrap="square" rtlCol="0">
            <a:spAutoFit/>
          </a:bodyPr>
          <a:lstStyle/>
          <a:p>
            <a:r>
              <a:rPr lang="en-GB" dirty="0"/>
              <a:t>The command word here is ‘Explain’ – provide details and reasons for how and why something is the way it is. </a:t>
            </a:r>
          </a:p>
          <a:p>
            <a:endParaRPr lang="en-GB" dirty="0"/>
          </a:p>
          <a:p>
            <a:r>
              <a:rPr lang="en-GB" dirty="0"/>
              <a:t>Think carefully about your answer. Key words to underline are ‘influence’, ‘economic factors’, ‘adults’ and ‘later life’.</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071CBB5F-C0AE-492C-A150-DB611A726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72869218"/>
      </p:ext>
    </p:extLst>
  </p:cSld>
  <p:clrMapOvr>
    <a:masterClrMapping/>
  </p:clrMapOvr>
  <mc:AlternateContent xmlns:mc="http://schemas.openxmlformats.org/markup-compatibility/2006" xmlns:p14="http://schemas.microsoft.com/office/powerpoint/2010/main">
    <mc:Choice Requires="p14">
      <p:transition spd="slow" p14:dur="2000" advTm="24279"/>
    </mc:Choice>
    <mc:Fallback xmlns="">
      <p:transition spd="slow" advTm="2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(b) AO2 mark scheme</a:t>
            </a:r>
          </a:p>
        </p:txBody>
      </p:sp>
      <p:pic>
        <p:nvPicPr>
          <p:cNvPr id="4" name="Picture 3">
            <a:extLst>
              <a:ext uri="{FF2B5EF4-FFF2-40B4-BE49-F238E27FC236}">
                <a16:creationId xmlns:a16="http://schemas.microsoft.com/office/drawing/2014/main" id="{49DA1DC6-037E-4029-A06E-46E639798593}"/>
              </a:ext>
            </a:extLst>
          </p:cNvPr>
          <p:cNvPicPr>
            <a:picLocks noChangeAspect="1"/>
          </p:cNvPicPr>
          <p:nvPr/>
        </p:nvPicPr>
        <p:blipFill>
          <a:blip r:embed="rId5"/>
          <a:stretch>
            <a:fillRect/>
          </a:stretch>
        </p:blipFill>
        <p:spPr>
          <a:xfrm>
            <a:off x="340068" y="939800"/>
            <a:ext cx="5842000" cy="5842000"/>
          </a:xfrm>
          <a:prstGeom prst="rect">
            <a:avLst/>
          </a:prstGeom>
        </p:spPr>
      </p:pic>
      <p:pic>
        <p:nvPicPr>
          <p:cNvPr id="5" name="Picture 4">
            <a:extLst>
              <a:ext uri="{FF2B5EF4-FFF2-40B4-BE49-F238E27FC236}">
                <a16:creationId xmlns:a16="http://schemas.microsoft.com/office/drawing/2014/main" id="{54EF80B1-8CD6-4DB7-8965-478F0F3715CA}"/>
              </a:ext>
            </a:extLst>
          </p:cNvPr>
          <p:cNvPicPr>
            <a:picLocks noChangeAspect="1"/>
          </p:cNvPicPr>
          <p:nvPr/>
        </p:nvPicPr>
        <p:blipFill>
          <a:blip r:embed="rId6"/>
          <a:stretch>
            <a:fillRect/>
          </a:stretch>
        </p:blipFill>
        <p:spPr>
          <a:xfrm>
            <a:off x="4462463" y="3835400"/>
            <a:ext cx="2946400" cy="2946400"/>
          </a:xfrm>
          <a:prstGeom prst="rect">
            <a:avLst/>
          </a:prstGeom>
        </p:spPr>
      </p:pic>
      <p:sp>
        <p:nvSpPr>
          <p:cNvPr id="6" name="Speech Bubble: Oval 5">
            <a:extLst>
              <a:ext uri="{FF2B5EF4-FFF2-40B4-BE49-F238E27FC236}">
                <a16:creationId xmlns:a16="http://schemas.microsoft.com/office/drawing/2014/main" id="{FEFAF467-F183-46B0-96DE-A3A11E170059}"/>
              </a:ext>
            </a:extLst>
          </p:cNvPr>
          <p:cNvSpPr/>
          <p:nvPr/>
        </p:nvSpPr>
        <p:spPr>
          <a:xfrm>
            <a:off x="8618186" y="1725769"/>
            <a:ext cx="3520152" cy="4952538"/>
          </a:xfrm>
          <a:prstGeom prst="wedgeEllipseCallout">
            <a:avLst>
              <a:gd name="adj1" fmla="val -85769"/>
              <a:gd name="adj2" fmla="val 1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36CC692D-49FF-4FF7-B769-B36C524F5D76}"/>
              </a:ext>
            </a:extLst>
          </p:cNvPr>
          <p:cNvSpPr txBox="1"/>
          <p:nvPr/>
        </p:nvSpPr>
        <p:spPr>
          <a:xfrm>
            <a:off x="9228319" y="2528290"/>
            <a:ext cx="2550017" cy="3693319"/>
          </a:xfrm>
          <a:prstGeom prst="rect">
            <a:avLst/>
          </a:prstGeom>
          <a:noFill/>
        </p:spPr>
        <p:txBody>
          <a:bodyPr wrap="square" rtlCol="0">
            <a:spAutoFit/>
          </a:bodyPr>
          <a:lstStyle/>
          <a:p>
            <a:r>
              <a:rPr lang="en-GB" dirty="0"/>
              <a:t>What we are looking for here is </a:t>
            </a:r>
            <a:r>
              <a:rPr lang="en-US" altLang="en-US" dirty="0"/>
              <a:t>evidence that you can demonstrate your knowledge of the influence of economic factors on adults in later life.</a:t>
            </a:r>
          </a:p>
          <a:p>
            <a:endParaRPr lang="en-US" dirty="0"/>
          </a:p>
          <a:p>
            <a:r>
              <a:rPr lang="en-US" altLang="en-US" dirty="0">
                <a:latin typeface="Arial" panose="020B0604020202020204" pitchFamily="34" charset="0"/>
              </a:rPr>
              <a:t>Look at your answers and underline anything that is in these lists.</a:t>
            </a:r>
          </a:p>
          <a:p>
            <a:endParaRPr lang="en-GB" dirty="0"/>
          </a:p>
        </p:txBody>
      </p:sp>
      <p:pic>
        <p:nvPicPr>
          <p:cNvPr id="7" name="Audio 6">
            <a:hlinkClick r:id="" action="ppaction://media"/>
            <a:extLst>
              <a:ext uri="{FF2B5EF4-FFF2-40B4-BE49-F238E27FC236}">
                <a16:creationId xmlns:a16="http://schemas.microsoft.com/office/drawing/2014/main" id="{69813009-A65A-4E19-A55B-F2AB52DD5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83285027"/>
      </p:ext>
    </p:extLst>
  </p:cSld>
  <p:clrMapOvr>
    <a:masterClrMapping/>
  </p:clrMapOvr>
  <mc:AlternateContent xmlns:mc="http://schemas.openxmlformats.org/markup-compatibility/2006" xmlns:p14="http://schemas.microsoft.com/office/powerpoint/2010/main">
    <mc:Choice Requires="p14">
      <p:transition spd="slow" p14:dur="2000" advTm="15147"/>
    </mc:Choice>
    <mc:Fallback xmlns="">
      <p:transition spd="slow" advTm="1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(b) AO2 mark bands</a:t>
            </a:r>
          </a:p>
        </p:txBody>
      </p:sp>
      <p:pic>
        <p:nvPicPr>
          <p:cNvPr id="4" name="Picture 3">
            <a:extLst>
              <a:ext uri="{FF2B5EF4-FFF2-40B4-BE49-F238E27FC236}">
                <a16:creationId xmlns:a16="http://schemas.microsoft.com/office/drawing/2014/main" id="{047E963C-921C-4718-9467-424C8BE7D918}"/>
              </a:ext>
            </a:extLst>
          </p:cNvPr>
          <p:cNvPicPr>
            <a:picLocks noChangeAspect="1"/>
          </p:cNvPicPr>
          <p:nvPr/>
        </p:nvPicPr>
        <p:blipFill>
          <a:blip r:embed="rId5"/>
          <a:stretch>
            <a:fillRect/>
          </a:stretch>
        </p:blipFill>
        <p:spPr>
          <a:xfrm>
            <a:off x="340067" y="1238250"/>
            <a:ext cx="8236585" cy="3460750"/>
          </a:xfrm>
          <a:prstGeom prst="rect">
            <a:avLst/>
          </a:prstGeom>
        </p:spPr>
      </p:pic>
      <p:sp>
        <p:nvSpPr>
          <p:cNvPr id="5" name="Speech Bubble: Oval 4">
            <a:extLst>
              <a:ext uri="{FF2B5EF4-FFF2-40B4-BE49-F238E27FC236}">
                <a16:creationId xmlns:a16="http://schemas.microsoft.com/office/drawing/2014/main" id="{187EDBD4-B711-49CD-A06B-1ADA327CB12C}"/>
              </a:ext>
            </a:extLst>
          </p:cNvPr>
          <p:cNvSpPr/>
          <p:nvPr/>
        </p:nvSpPr>
        <p:spPr>
          <a:xfrm>
            <a:off x="8576652" y="2849549"/>
            <a:ext cx="3233746" cy="3019826"/>
          </a:xfrm>
          <a:prstGeom prst="wedgeEllipseCallout">
            <a:avLst>
              <a:gd name="adj1" fmla="val -70834"/>
              <a:gd name="adj2" fmla="val -381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56AE6DF-B478-42F0-A4AB-689E7E9CA429}"/>
              </a:ext>
            </a:extLst>
          </p:cNvPr>
          <p:cNvSpPr txBox="1"/>
          <p:nvPr/>
        </p:nvSpPr>
        <p:spPr>
          <a:xfrm>
            <a:off x="9289092" y="3222733"/>
            <a:ext cx="2015544" cy="2308324"/>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p:txBody>
      </p:sp>
      <p:pic>
        <p:nvPicPr>
          <p:cNvPr id="6" name="Audio 5">
            <a:hlinkClick r:id="" action="ppaction://media"/>
            <a:extLst>
              <a:ext uri="{FF2B5EF4-FFF2-40B4-BE49-F238E27FC236}">
                <a16:creationId xmlns:a16="http://schemas.microsoft.com/office/drawing/2014/main" id="{B1BD1B64-38F4-4862-B489-762737030F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562728"/>
      </p:ext>
    </p:extLst>
  </p:cSld>
  <p:clrMapOvr>
    <a:masterClrMapping/>
  </p:clrMapOvr>
  <mc:AlternateContent xmlns:mc="http://schemas.openxmlformats.org/markup-compatibility/2006" xmlns:p14="http://schemas.microsoft.com/office/powerpoint/2010/main">
    <mc:Choice Requires="p14">
      <p:transition spd="slow" p14:dur="2000" advTm="6792"/>
    </mc:Choice>
    <mc:Fallback xmlns="">
      <p:transition spd="slow" advTm="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(c), AO1 and AO3</a:t>
            </a:r>
          </a:p>
        </p:txBody>
      </p:sp>
      <p:pic>
        <p:nvPicPr>
          <p:cNvPr id="2" name="Picture 1">
            <a:extLst>
              <a:ext uri="{FF2B5EF4-FFF2-40B4-BE49-F238E27FC236}">
                <a16:creationId xmlns:a16="http://schemas.microsoft.com/office/drawing/2014/main" id="{DC136F10-D537-410B-A7C8-A84379FD2D62}"/>
              </a:ext>
            </a:extLst>
          </p:cNvPr>
          <p:cNvPicPr>
            <a:picLocks noChangeAspect="1"/>
          </p:cNvPicPr>
          <p:nvPr/>
        </p:nvPicPr>
        <p:blipFill>
          <a:blip r:embed="rId5"/>
          <a:stretch>
            <a:fillRect/>
          </a:stretch>
        </p:blipFill>
        <p:spPr>
          <a:xfrm>
            <a:off x="356439" y="959141"/>
            <a:ext cx="5383213" cy="5822659"/>
          </a:xfrm>
          <a:prstGeom prst="rect">
            <a:avLst/>
          </a:prstGeom>
        </p:spPr>
      </p:pic>
      <p:sp>
        <p:nvSpPr>
          <p:cNvPr id="4" name="Speech Bubble: Oval 3">
            <a:extLst>
              <a:ext uri="{FF2B5EF4-FFF2-40B4-BE49-F238E27FC236}">
                <a16:creationId xmlns:a16="http://schemas.microsoft.com/office/drawing/2014/main" id="{9F0B17E2-6AC5-4F36-B39B-5CAC487EAF58}"/>
              </a:ext>
            </a:extLst>
          </p:cNvPr>
          <p:cNvSpPr/>
          <p:nvPr/>
        </p:nvSpPr>
        <p:spPr>
          <a:xfrm>
            <a:off x="6452350" y="1036749"/>
            <a:ext cx="5518563" cy="5467082"/>
          </a:xfrm>
          <a:prstGeom prst="wedgeEllipseCallout">
            <a:avLst>
              <a:gd name="adj1" fmla="val -106877"/>
              <a:gd name="adj2" fmla="val -406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57A55982-7B52-4902-85A3-4D493307035B}"/>
              </a:ext>
            </a:extLst>
          </p:cNvPr>
          <p:cNvSpPr txBox="1"/>
          <p:nvPr/>
        </p:nvSpPr>
        <p:spPr>
          <a:xfrm>
            <a:off x="7507743" y="1689098"/>
            <a:ext cx="3799268" cy="4801314"/>
          </a:xfrm>
          <a:prstGeom prst="rect">
            <a:avLst/>
          </a:prstGeom>
          <a:noFill/>
        </p:spPr>
        <p:txBody>
          <a:bodyPr wrap="square" rtlCol="0">
            <a:spAutoFit/>
          </a:bodyPr>
          <a:lstStyle/>
          <a:p>
            <a:r>
              <a:rPr lang="en-GB" dirty="0"/>
              <a:t>The command word here is ‘Discuss’ – examine an issue in detail in a structured way, taking into account different ideas.</a:t>
            </a:r>
          </a:p>
          <a:p>
            <a:endParaRPr lang="en-GB" dirty="0"/>
          </a:p>
          <a:p>
            <a:r>
              <a:rPr lang="en-GB" dirty="0"/>
              <a:t>There are several key words here. You will need to address each one with reference to supporting Anwen’s physical and mental well-being outcomes.</a:t>
            </a:r>
          </a:p>
          <a:p>
            <a:endParaRPr lang="en-GB" dirty="0"/>
          </a:p>
          <a:p>
            <a:r>
              <a:rPr lang="en-GB" dirty="0"/>
              <a:t>To achieve the higher mark bands, your answer needs to discuss different ideas and not just describe them.</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EF2E9FE1-A166-4D3E-BA18-3E2466492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88531277"/>
      </p:ext>
    </p:extLst>
  </p:cSld>
  <p:clrMapOvr>
    <a:masterClrMapping/>
  </p:clrMapOvr>
  <mc:AlternateContent xmlns:mc="http://schemas.openxmlformats.org/markup-compatibility/2006" xmlns:p14="http://schemas.microsoft.com/office/powerpoint/2010/main">
    <mc:Choice Requires="p14">
      <p:transition spd="slow" p14:dur="2000" advTm="33134"/>
    </mc:Choice>
    <mc:Fallback xmlns="">
      <p:transition spd="slow" advTm="3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(c) AO1 and AO3 mark scheme</a:t>
            </a:r>
          </a:p>
        </p:txBody>
      </p:sp>
      <p:pic>
        <p:nvPicPr>
          <p:cNvPr id="2" name="Picture 1">
            <a:extLst>
              <a:ext uri="{FF2B5EF4-FFF2-40B4-BE49-F238E27FC236}">
                <a16:creationId xmlns:a16="http://schemas.microsoft.com/office/drawing/2014/main" id="{AFA5EE6B-C421-4C84-AB9E-B2DEAB7DD9C0}"/>
              </a:ext>
            </a:extLst>
          </p:cNvPr>
          <p:cNvPicPr>
            <a:picLocks noChangeAspect="1"/>
          </p:cNvPicPr>
          <p:nvPr/>
        </p:nvPicPr>
        <p:blipFill>
          <a:blip r:embed="rId5"/>
          <a:stretch>
            <a:fillRect/>
          </a:stretch>
        </p:blipFill>
        <p:spPr>
          <a:xfrm>
            <a:off x="340067" y="982661"/>
            <a:ext cx="6651664" cy="5555945"/>
          </a:xfrm>
          <a:prstGeom prst="rect">
            <a:avLst/>
          </a:prstGeom>
        </p:spPr>
      </p:pic>
      <p:pic>
        <p:nvPicPr>
          <p:cNvPr id="6" name="Picture 5">
            <a:extLst>
              <a:ext uri="{FF2B5EF4-FFF2-40B4-BE49-F238E27FC236}">
                <a16:creationId xmlns:a16="http://schemas.microsoft.com/office/drawing/2014/main" id="{B2087C3D-D905-4875-B97A-988CFFE258AB}"/>
              </a:ext>
            </a:extLst>
          </p:cNvPr>
          <p:cNvPicPr>
            <a:picLocks noChangeAspect="1"/>
          </p:cNvPicPr>
          <p:nvPr/>
        </p:nvPicPr>
        <p:blipFill>
          <a:blip r:embed="rId6"/>
          <a:stretch>
            <a:fillRect/>
          </a:stretch>
        </p:blipFill>
        <p:spPr>
          <a:xfrm>
            <a:off x="4696888" y="2348088"/>
            <a:ext cx="3456511" cy="4190518"/>
          </a:xfrm>
          <a:prstGeom prst="rect">
            <a:avLst/>
          </a:prstGeom>
        </p:spPr>
      </p:pic>
      <p:sp>
        <p:nvSpPr>
          <p:cNvPr id="5" name="Speech Bubble: Oval 4">
            <a:extLst>
              <a:ext uri="{FF2B5EF4-FFF2-40B4-BE49-F238E27FC236}">
                <a16:creationId xmlns:a16="http://schemas.microsoft.com/office/drawing/2014/main" id="{7173B8A7-0811-4B02-812D-5744EFD9C2F7}"/>
              </a:ext>
            </a:extLst>
          </p:cNvPr>
          <p:cNvSpPr/>
          <p:nvPr/>
        </p:nvSpPr>
        <p:spPr>
          <a:xfrm>
            <a:off x="8740535" y="1025566"/>
            <a:ext cx="3233746" cy="4806868"/>
          </a:xfrm>
          <a:prstGeom prst="wedgeEllipseCallout">
            <a:avLst>
              <a:gd name="adj1" fmla="val -82185"/>
              <a:gd name="adj2" fmla="val 7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2628A38E-EC41-4C3F-92E7-482C16C76F77}"/>
              </a:ext>
            </a:extLst>
          </p:cNvPr>
          <p:cNvSpPr txBox="1"/>
          <p:nvPr/>
        </p:nvSpPr>
        <p:spPr>
          <a:xfrm>
            <a:off x="9275606" y="1740664"/>
            <a:ext cx="2318197" cy="3416320"/>
          </a:xfrm>
          <a:prstGeom prst="rect">
            <a:avLst/>
          </a:prstGeom>
          <a:noFill/>
        </p:spPr>
        <p:txBody>
          <a:bodyPr wrap="square" rtlCol="0">
            <a:spAutoFit/>
          </a:bodyPr>
          <a:lstStyle/>
          <a:p>
            <a:r>
              <a:rPr lang="en-GB" dirty="0"/>
              <a:t>What we are looking for here is </a:t>
            </a:r>
            <a:r>
              <a:rPr lang="en-US" altLang="en-US" dirty="0"/>
              <a:t>evidence that you can demonstrate your knowledge of intervention and preventative services and how they could support Anwen’s physical and mental well-being outcomes.</a:t>
            </a:r>
            <a:endParaRPr lang="en-GB" dirty="0"/>
          </a:p>
        </p:txBody>
      </p:sp>
      <p:pic>
        <p:nvPicPr>
          <p:cNvPr id="7" name="Audio 6">
            <a:hlinkClick r:id="" action="ppaction://media"/>
            <a:extLst>
              <a:ext uri="{FF2B5EF4-FFF2-40B4-BE49-F238E27FC236}">
                <a16:creationId xmlns:a16="http://schemas.microsoft.com/office/drawing/2014/main" id="{A5569B1F-8D73-4C98-9272-CDCEA3762B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9229112"/>
      </p:ext>
    </p:extLst>
  </p:cSld>
  <p:clrMapOvr>
    <a:masterClrMapping/>
  </p:clrMapOvr>
  <mc:AlternateContent xmlns:mc="http://schemas.openxmlformats.org/markup-compatibility/2006" xmlns:p14="http://schemas.microsoft.com/office/powerpoint/2010/main">
    <mc:Choice Requires="p14">
      <p:transition spd="slow" p14:dur="2000" advTm="14677"/>
    </mc:Choice>
    <mc:Fallback xmlns="">
      <p:transition spd="slow" advTm="1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(c) AO1 and AO3 mark bands</a:t>
            </a:r>
          </a:p>
        </p:txBody>
      </p:sp>
      <p:pic>
        <p:nvPicPr>
          <p:cNvPr id="2" name="Picture 1">
            <a:extLst>
              <a:ext uri="{FF2B5EF4-FFF2-40B4-BE49-F238E27FC236}">
                <a16:creationId xmlns:a16="http://schemas.microsoft.com/office/drawing/2014/main" id="{4695C3F1-F82B-4FF4-8724-E1ED7D054D1F}"/>
              </a:ext>
            </a:extLst>
          </p:cNvPr>
          <p:cNvPicPr>
            <a:picLocks noChangeAspect="1"/>
          </p:cNvPicPr>
          <p:nvPr/>
        </p:nvPicPr>
        <p:blipFill>
          <a:blip r:embed="rId5"/>
          <a:stretch>
            <a:fillRect/>
          </a:stretch>
        </p:blipFill>
        <p:spPr>
          <a:xfrm>
            <a:off x="340068" y="969962"/>
            <a:ext cx="5542585" cy="5708345"/>
          </a:xfrm>
          <a:prstGeom prst="rect">
            <a:avLst/>
          </a:prstGeom>
        </p:spPr>
      </p:pic>
      <p:sp>
        <p:nvSpPr>
          <p:cNvPr id="4" name="Speech Bubble: Oval 3">
            <a:extLst>
              <a:ext uri="{FF2B5EF4-FFF2-40B4-BE49-F238E27FC236}">
                <a16:creationId xmlns:a16="http://schemas.microsoft.com/office/drawing/2014/main" id="{EEF1CFF5-7151-43A0-8533-0550602B19C9}"/>
              </a:ext>
            </a:extLst>
          </p:cNvPr>
          <p:cNvSpPr/>
          <p:nvPr/>
        </p:nvSpPr>
        <p:spPr>
          <a:xfrm>
            <a:off x="8618186" y="1642056"/>
            <a:ext cx="3233746" cy="3342068"/>
          </a:xfrm>
          <a:prstGeom prst="wedgeEllipseCallout">
            <a:avLst>
              <a:gd name="adj1" fmla="val -131569"/>
              <a:gd name="adj2" fmla="val -296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5379C85-3F02-4BEB-B8C9-E732936A7742}"/>
              </a:ext>
            </a:extLst>
          </p:cNvPr>
          <p:cNvSpPr txBox="1"/>
          <p:nvPr/>
        </p:nvSpPr>
        <p:spPr>
          <a:xfrm>
            <a:off x="9111803" y="2240925"/>
            <a:ext cx="2517820" cy="2585323"/>
          </a:xfrm>
          <a:prstGeom prst="rect">
            <a:avLst/>
          </a:prstGeom>
          <a:noFill/>
        </p:spPr>
        <p:txBody>
          <a:bodyPr wrap="square" rtlCol="0">
            <a:spAutoFit/>
          </a:bodyPr>
          <a:lstStyle/>
          <a:p>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C6C7C448-2922-4908-AA86-6E6A63AB7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42895856"/>
      </p:ext>
    </p:extLst>
  </p:cSld>
  <p:clrMapOvr>
    <a:masterClrMapping/>
  </p:clrMapOvr>
  <mc:AlternateContent xmlns:mc="http://schemas.openxmlformats.org/markup-compatibility/2006" xmlns:p14="http://schemas.microsoft.com/office/powerpoint/2010/main">
    <mc:Choice Requires="p14">
      <p:transition spd="slow" p14:dur="2000" advTm="11216"/>
    </mc:Choice>
    <mc:Fallback xmlns="">
      <p:transition spd="slow" advTm="1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4?</a:t>
            </a:r>
          </a:p>
        </p:txBody>
      </p:sp>
      <p:sp>
        <p:nvSpPr>
          <p:cNvPr id="2" name="Rectangle 1">
            <a:extLst>
              <a:ext uri="{FF2B5EF4-FFF2-40B4-BE49-F238E27FC236}">
                <a16:creationId xmlns:a16="http://schemas.microsoft.com/office/drawing/2014/main" id="{598974D4-4020-4630-9048-1D73A97C1999}"/>
              </a:ext>
            </a:extLst>
          </p:cNvPr>
          <p:cNvSpPr/>
          <p:nvPr/>
        </p:nvSpPr>
        <p:spPr>
          <a:xfrm>
            <a:off x="335176" y="1305342"/>
            <a:ext cx="11399624" cy="3693319"/>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4</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4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F1FC8F2A-9759-4CA2-A10D-ECF8E7EB8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44580723"/>
      </p:ext>
    </p:extLst>
  </p:cSld>
  <p:clrMapOvr>
    <a:masterClrMapping/>
  </p:clrMapOvr>
  <mc:AlternateContent xmlns:mc="http://schemas.openxmlformats.org/markup-compatibility/2006" xmlns:p14="http://schemas.microsoft.com/office/powerpoint/2010/main">
    <mc:Choice Requires="p14">
      <p:transition spd="slow" p14:dur="2000" advTm="25366"/>
    </mc:Choice>
    <mc:Fallback xmlns="">
      <p:transition spd="slow" advTm="2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AO2</a:t>
            </a:r>
          </a:p>
        </p:txBody>
      </p:sp>
      <p:pic>
        <p:nvPicPr>
          <p:cNvPr id="4" name="Picture 3">
            <a:extLst>
              <a:ext uri="{FF2B5EF4-FFF2-40B4-BE49-F238E27FC236}">
                <a16:creationId xmlns:a16="http://schemas.microsoft.com/office/drawing/2014/main" id="{07546981-E3C7-4625-9417-DEF4BA44DA82}"/>
              </a:ext>
            </a:extLst>
          </p:cNvPr>
          <p:cNvPicPr>
            <a:picLocks noChangeAspect="1"/>
          </p:cNvPicPr>
          <p:nvPr/>
        </p:nvPicPr>
        <p:blipFill>
          <a:blip r:embed="rId5"/>
          <a:stretch>
            <a:fillRect/>
          </a:stretch>
        </p:blipFill>
        <p:spPr>
          <a:xfrm>
            <a:off x="356439" y="1233242"/>
            <a:ext cx="6194468" cy="5238750"/>
          </a:xfrm>
          <a:prstGeom prst="rect">
            <a:avLst/>
          </a:prstGeom>
        </p:spPr>
      </p:pic>
      <p:sp>
        <p:nvSpPr>
          <p:cNvPr id="5" name="Speech Bubble: Oval 4">
            <a:extLst>
              <a:ext uri="{FF2B5EF4-FFF2-40B4-BE49-F238E27FC236}">
                <a16:creationId xmlns:a16="http://schemas.microsoft.com/office/drawing/2014/main" id="{32899EC1-5DAF-4977-97C2-DA8A78640141}"/>
              </a:ext>
            </a:extLst>
          </p:cNvPr>
          <p:cNvSpPr/>
          <p:nvPr/>
        </p:nvSpPr>
        <p:spPr>
          <a:xfrm>
            <a:off x="6550907" y="2125015"/>
            <a:ext cx="5362051" cy="3750800"/>
          </a:xfrm>
          <a:prstGeom prst="wedgeEllipseCallout">
            <a:avLst>
              <a:gd name="adj1" fmla="val -121403"/>
              <a:gd name="adj2" fmla="val -456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CD78EFBD-57C0-4080-BA0C-4C97DB6D02ED}"/>
              </a:ext>
            </a:extLst>
          </p:cNvPr>
          <p:cNvSpPr txBox="1"/>
          <p:nvPr/>
        </p:nvSpPr>
        <p:spPr>
          <a:xfrm>
            <a:off x="7295882" y="2756080"/>
            <a:ext cx="4050406" cy="2862322"/>
          </a:xfrm>
          <a:prstGeom prst="rect">
            <a:avLst/>
          </a:prstGeom>
          <a:noFill/>
        </p:spPr>
        <p:txBody>
          <a:bodyPr wrap="square" rtlCol="0">
            <a:spAutoFit/>
          </a:bodyPr>
          <a:lstStyle/>
          <a:p>
            <a:r>
              <a:rPr lang="en-GB" dirty="0"/>
              <a:t>The command word here is ‘Explain’ – provide details and reasons for how and why something is the way it is. </a:t>
            </a:r>
          </a:p>
          <a:p>
            <a:endParaRPr lang="en-GB" dirty="0"/>
          </a:p>
          <a:p>
            <a:r>
              <a:rPr lang="en-GB" dirty="0"/>
              <a:t>Think carefully about your answer. Key words to underline are ‘minimise the impact’, ‘mumps and other communicable childhood disease’ and ‘Wales’</a:t>
            </a:r>
          </a:p>
          <a:p>
            <a:endParaRPr lang="en-GB" dirty="0"/>
          </a:p>
        </p:txBody>
      </p:sp>
      <p:pic>
        <p:nvPicPr>
          <p:cNvPr id="6" name="Audio 5">
            <a:hlinkClick r:id="" action="ppaction://media"/>
            <a:extLst>
              <a:ext uri="{FF2B5EF4-FFF2-40B4-BE49-F238E27FC236}">
                <a16:creationId xmlns:a16="http://schemas.microsoft.com/office/drawing/2014/main" id="{FEACC4B9-C29C-41C7-BFAA-FA97D857F0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81219482"/>
      </p:ext>
    </p:extLst>
  </p:cSld>
  <p:clrMapOvr>
    <a:masterClrMapping/>
  </p:clrMapOvr>
  <mc:AlternateContent xmlns:mc="http://schemas.openxmlformats.org/markup-compatibility/2006" xmlns:p14="http://schemas.microsoft.com/office/powerpoint/2010/main">
    <mc:Choice Requires="p14">
      <p:transition spd="slow" p14:dur="2000" advTm="38887"/>
    </mc:Choice>
    <mc:Fallback xmlns="">
      <p:transition spd="slow" advTm="3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AO2 mark scheme</a:t>
            </a:r>
          </a:p>
        </p:txBody>
      </p:sp>
      <p:pic>
        <p:nvPicPr>
          <p:cNvPr id="2" name="Picture 1">
            <a:extLst>
              <a:ext uri="{FF2B5EF4-FFF2-40B4-BE49-F238E27FC236}">
                <a16:creationId xmlns:a16="http://schemas.microsoft.com/office/drawing/2014/main" id="{14F2374E-2B95-4F98-93AA-3E6BFC136A21}"/>
              </a:ext>
            </a:extLst>
          </p:cNvPr>
          <p:cNvPicPr>
            <a:picLocks noChangeAspect="1"/>
          </p:cNvPicPr>
          <p:nvPr/>
        </p:nvPicPr>
        <p:blipFill>
          <a:blip r:embed="rId5"/>
          <a:stretch>
            <a:fillRect/>
          </a:stretch>
        </p:blipFill>
        <p:spPr>
          <a:xfrm>
            <a:off x="300382" y="943484"/>
            <a:ext cx="7387778" cy="5571616"/>
          </a:xfrm>
          <a:prstGeom prst="rect">
            <a:avLst/>
          </a:prstGeom>
        </p:spPr>
      </p:pic>
      <p:pic>
        <p:nvPicPr>
          <p:cNvPr id="5" name="Picture 4">
            <a:extLst>
              <a:ext uri="{FF2B5EF4-FFF2-40B4-BE49-F238E27FC236}">
                <a16:creationId xmlns:a16="http://schemas.microsoft.com/office/drawing/2014/main" id="{3B1A1C23-71A8-48EB-A63B-91DAE72E716F}"/>
              </a:ext>
            </a:extLst>
          </p:cNvPr>
          <p:cNvPicPr>
            <a:picLocks noChangeAspect="1"/>
          </p:cNvPicPr>
          <p:nvPr/>
        </p:nvPicPr>
        <p:blipFill>
          <a:blip r:embed="rId6"/>
          <a:stretch>
            <a:fillRect/>
          </a:stretch>
        </p:blipFill>
        <p:spPr>
          <a:xfrm>
            <a:off x="5551486" y="3093739"/>
            <a:ext cx="4009329" cy="3613150"/>
          </a:xfrm>
          <a:prstGeom prst="rect">
            <a:avLst/>
          </a:prstGeom>
        </p:spPr>
      </p:pic>
      <p:sp>
        <p:nvSpPr>
          <p:cNvPr id="6" name="Speech Bubble: Oval 5">
            <a:extLst>
              <a:ext uri="{FF2B5EF4-FFF2-40B4-BE49-F238E27FC236}">
                <a16:creationId xmlns:a16="http://schemas.microsoft.com/office/drawing/2014/main" id="{A8C88FF3-2C35-45C0-A238-48EA22ED96AF}"/>
              </a:ext>
            </a:extLst>
          </p:cNvPr>
          <p:cNvSpPr/>
          <p:nvPr/>
        </p:nvSpPr>
        <p:spPr>
          <a:xfrm>
            <a:off x="7705457" y="787319"/>
            <a:ext cx="4333741" cy="1674255"/>
          </a:xfrm>
          <a:prstGeom prst="wedgeEllipseCallout">
            <a:avLst>
              <a:gd name="adj1" fmla="val -64685"/>
              <a:gd name="adj2" fmla="val 533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9C26AEAA-4976-4AF6-99E5-589EA3B2E70B}"/>
              </a:ext>
            </a:extLst>
          </p:cNvPr>
          <p:cNvSpPr txBox="1"/>
          <p:nvPr/>
        </p:nvSpPr>
        <p:spPr>
          <a:xfrm>
            <a:off x="8113690" y="1030309"/>
            <a:ext cx="3925508" cy="1754326"/>
          </a:xfrm>
          <a:prstGeom prst="rect">
            <a:avLst/>
          </a:prstGeom>
          <a:noFill/>
        </p:spPr>
        <p:txBody>
          <a:bodyPr wrap="square" rtlCol="0">
            <a:spAutoFit/>
          </a:bodyPr>
          <a:lstStyle/>
          <a:p>
            <a:r>
              <a:rPr lang="en-GB" dirty="0"/>
              <a:t>What we are looking for here is </a:t>
            </a:r>
            <a:r>
              <a:rPr lang="en-US" altLang="en-US" dirty="0"/>
              <a:t>evidence that you can demonstrate your knowledge of health and social care provision in Wales.</a:t>
            </a:r>
          </a:p>
          <a:p>
            <a:endParaRPr lang="en-US" dirty="0"/>
          </a:p>
          <a:p>
            <a:endParaRPr lang="en-GB" dirty="0"/>
          </a:p>
        </p:txBody>
      </p:sp>
      <p:sp>
        <p:nvSpPr>
          <p:cNvPr id="7" name="Speech Bubble: Oval 6">
            <a:extLst>
              <a:ext uri="{FF2B5EF4-FFF2-40B4-BE49-F238E27FC236}">
                <a16:creationId xmlns:a16="http://schemas.microsoft.com/office/drawing/2014/main" id="{4207119D-1C7E-4E56-93E4-34E47B2D4016}"/>
              </a:ext>
            </a:extLst>
          </p:cNvPr>
          <p:cNvSpPr/>
          <p:nvPr/>
        </p:nvSpPr>
        <p:spPr>
          <a:xfrm>
            <a:off x="9560814" y="3532246"/>
            <a:ext cx="2478383" cy="2295445"/>
          </a:xfrm>
          <a:prstGeom prst="wedgeEllipseCallout">
            <a:avLst>
              <a:gd name="adj1" fmla="val -67639"/>
              <a:gd name="adj2" fmla="val 26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453FDFB-8FAB-4141-A59A-96D073283CA3}"/>
              </a:ext>
            </a:extLst>
          </p:cNvPr>
          <p:cNvSpPr txBox="1"/>
          <p:nvPr/>
        </p:nvSpPr>
        <p:spPr>
          <a:xfrm>
            <a:off x="10040294" y="3947375"/>
            <a:ext cx="1835240" cy="1477328"/>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that is in this list.</a:t>
            </a:r>
          </a:p>
        </p:txBody>
      </p:sp>
      <p:pic>
        <p:nvPicPr>
          <p:cNvPr id="9" name="Audio 8">
            <a:hlinkClick r:id="" action="ppaction://media"/>
            <a:extLst>
              <a:ext uri="{FF2B5EF4-FFF2-40B4-BE49-F238E27FC236}">
                <a16:creationId xmlns:a16="http://schemas.microsoft.com/office/drawing/2014/main" id="{63184C85-D863-4091-9932-9F5D5051DF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6067987"/>
      </p:ext>
    </p:extLst>
  </p:cSld>
  <p:clrMapOvr>
    <a:masterClrMapping/>
  </p:clrMapOvr>
  <mc:AlternateContent xmlns:mc="http://schemas.openxmlformats.org/markup-compatibility/2006" xmlns:p14="http://schemas.microsoft.com/office/powerpoint/2010/main">
    <mc:Choice Requires="p14">
      <p:transition spd="slow" p14:dur="2000" advTm="14235"/>
    </mc:Choice>
    <mc:Fallback xmlns="">
      <p:transition spd="slow" advTm="1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87547" y="1187139"/>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8" name="Rectangle 7">
            <a:extLst>
              <a:ext uri="{FF2B5EF4-FFF2-40B4-BE49-F238E27FC236}">
                <a16:creationId xmlns:a16="http://schemas.microsoft.com/office/drawing/2014/main" id="{6E925046-4688-4134-8985-863858B9DD9C}"/>
              </a:ext>
            </a:extLst>
          </p:cNvPr>
          <p:cNvSpPr/>
          <p:nvPr/>
        </p:nvSpPr>
        <p:spPr>
          <a:xfrm>
            <a:off x="397715" y="5335129"/>
            <a:ext cx="11300234" cy="954107"/>
          </a:xfrm>
          <a:prstGeom prst="rect">
            <a:avLst/>
          </a:prstGeom>
        </p:spPr>
        <p:txBody>
          <a:bodyPr wrap="square">
            <a:spAutoFit/>
          </a:bodyPr>
          <a:lstStyle/>
          <a:p>
            <a:pPr marL="446088" indent="-446088">
              <a:tabLst>
                <a:tab pos="357188" algn="l"/>
              </a:tabLst>
            </a:pPr>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2" name="Picture 1">
            <a:extLst>
              <a:ext uri="{FF2B5EF4-FFF2-40B4-BE49-F238E27FC236}">
                <a16:creationId xmlns:a16="http://schemas.microsoft.com/office/drawing/2014/main" id="{EAFFFB6D-B9F5-43A2-862D-9535825B6BE6}"/>
              </a:ext>
            </a:extLst>
          </p:cNvPr>
          <p:cNvPicPr>
            <a:picLocks noChangeAspect="1"/>
          </p:cNvPicPr>
          <p:nvPr/>
        </p:nvPicPr>
        <p:blipFill>
          <a:blip r:embed="rId5"/>
          <a:stretch>
            <a:fillRect/>
          </a:stretch>
        </p:blipFill>
        <p:spPr>
          <a:xfrm>
            <a:off x="769256" y="2074636"/>
            <a:ext cx="8436173" cy="2855996"/>
          </a:xfrm>
          <a:prstGeom prst="rect">
            <a:avLst/>
          </a:prstGeom>
        </p:spPr>
      </p:pic>
      <p:pic>
        <p:nvPicPr>
          <p:cNvPr id="3" name="Audio 2">
            <a:hlinkClick r:id="" action="ppaction://media"/>
            <a:extLst>
              <a:ext uri="{FF2B5EF4-FFF2-40B4-BE49-F238E27FC236}">
                <a16:creationId xmlns:a16="http://schemas.microsoft.com/office/drawing/2014/main" id="{C6EDFE28-8883-4AC2-A65D-4AC6632E1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AO2 mark bands</a:t>
            </a:r>
          </a:p>
        </p:txBody>
      </p:sp>
      <p:pic>
        <p:nvPicPr>
          <p:cNvPr id="5" name="Picture 4">
            <a:extLst>
              <a:ext uri="{FF2B5EF4-FFF2-40B4-BE49-F238E27FC236}">
                <a16:creationId xmlns:a16="http://schemas.microsoft.com/office/drawing/2014/main" id="{F6842A95-0C2D-4DA2-9A4C-F3C3A5B12A96}"/>
              </a:ext>
            </a:extLst>
          </p:cNvPr>
          <p:cNvPicPr>
            <a:picLocks noChangeAspect="1"/>
          </p:cNvPicPr>
          <p:nvPr/>
        </p:nvPicPr>
        <p:blipFill>
          <a:blip r:embed="rId5"/>
          <a:stretch>
            <a:fillRect/>
          </a:stretch>
        </p:blipFill>
        <p:spPr>
          <a:xfrm>
            <a:off x="340068" y="1257714"/>
            <a:ext cx="7750217" cy="3923886"/>
          </a:xfrm>
          <a:prstGeom prst="rect">
            <a:avLst/>
          </a:prstGeom>
        </p:spPr>
      </p:pic>
      <p:sp>
        <p:nvSpPr>
          <p:cNvPr id="4" name="Speech Bubble: Oval 3">
            <a:extLst>
              <a:ext uri="{FF2B5EF4-FFF2-40B4-BE49-F238E27FC236}">
                <a16:creationId xmlns:a16="http://schemas.microsoft.com/office/drawing/2014/main" id="{81E150AF-DC46-4196-BD5B-2A034CB5019E}"/>
              </a:ext>
            </a:extLst>
          </p:cNvPr>
          <p:cNvSpPr/>
          <p:nvPr/>
        </p:nvSpPr>
        <p:spPr>
          <a:xfrm>
            <a:off x="8502276" y="3079636"/>
            <a:ext cx="3233746" cy="3019826"/>
          </a:xfrm>
          <a:prstGeom prst="wedgeEllipseCallout">
            <a:avLst>
              <a:gd name="adj1" fmla="val -77406"/>
              <a:gd name="adj2" fmla="val -351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CDF556BB-20DB-4C87-A0D9-9D773E1428C6}"/>
              </a:ext>
            </a:extLst>
          </p:cNvPr>
          <p:cNvSpPr txBox="1"/>
          <p:nvPr/>
        </p:nvSpPr>
        <p:spPr>
          <a:xfrm>
            <a:off x="9128909" y="3745343"/>
            <a:ext cx="2273121"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34F3B595-1167-41CA-BB51-954E4037D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81152745"/>
      </p:ext>
    </p:extLst>
  </p:cSld>
  <p:clrMapOvr>
    <a:masterClrMapping/>
  </p:clrMapOvr>
  <mc:AlternateContent xmlns:mc="http://schemas.openxmlformats.org/markup-compatibility/2006" xmlns:p14="http://schemas.microsoft.com/office/powerpoint/2010/main">
    <mc:Choice Requires="p14">
      <p:transition spd="slow" p14:dur="2000" advTm="6909"/>
    </mc:Choice>
    <mc:Fallback xmlns="">
      <p:transition spd="slow" advTm="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(b), AO3</a:t>
            </a:r>
          </a:p>
        </p:txBody>
      </p:sp>
      <p:pic>
        <p:nvPicPr>
          <p:cNvPr id="2" name="Picture 1">
            <a:extLst>
              <a:ext uri="{FF2B5EF4-FFF2-40B4-BE49-F238E27FC236}">
                <a16:creationId xmlns:a16="http://schemas.microsoft.com/office/drawing/2014/main" id="{280296CA-76CC-4F5B-84BA-7E93D23F6D9C}"/>
              </a:ext>
            </a:extLst>
          </p:cNvPr>
          <p:cNvPicPr>
            <a:picLocks noChangeAspect="1"/>
          </p:cNvPicPr>
          <p:nvPr/>
        </p:nvPicPr>
        <p:blipFill>
          <a:blip r:embed="rId5"/>
          <a:stretch>
            <a:fillRect/>
          </a:stretch>
        </p:blipFill>
        <p:spPr>
          <a:xfrm>
            <a:off x="356439" y="1015574"/>
            <a:ext cx="5370513" cy="5753526"/>
          </a:xfrm>
          <a:prstGeom prst="rect">
            <a:avLst/>
          </a:prstGeom>
        </p:spPr>
      </p:pic>
      <p:sp>
        <p:nvSpPr>
          <p:cNvPr id="4" name="Speech Bubble: Oval 3">
            <a:extLst>
              <a:ext uri="{FF2B5EF4-FFF2-40B4-BE49-F238E27FC236}">
                <a16:creationId xmlns:a16="http://schemas.microsoft.com/office/drawing/2014/main" id="{9A0F5953-A67D-4686-9C36-AF9B0F97CA56}"/>
              </a:ext>
            </a:extLst>
          </p:cNvPr>
          <p:cNvSpPr/>
          <p:nvPr/>
        </p:nvSpPr>
        <p:spPr>
          <a:xfrm>
            <a:off x="7118524" y="1448873"/>
            <a:ext cx="4259961" cy="3689797"/>
          </a:xfrm>
          <a:prstGeom prst="wedgeEllipseCallout">
            <a:avLst>
              <a:gd name="adj1" fmla="val -180973"/>
              <a:gd name="adj2" fmla="val -522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B4B9268-9911-42C8-931E-6A1A41E11BAB}"/>
              </a:ext>
            </a:extLst>
          </p:cNvPr>
          <p:cNvSpPr txBox="1"/>
          <p:nvPr/>
        </p:nvSpPr>
        <p:spPr>
          <a:xfrm>
            <a:off x="7708006" y="1951149"/>
            <a:ext cx="3670479" cy="2862322"/>
          </a:xfrm>
          <a:prstGeom prst="rect">
            <a:avLst/>
          </a:prstGeom>
          <a:noFill/>
        </p:spPr>
        <p:txBody>
          <a:bodyPr wrap="square" rtlCol="0">
            <a:spAutoFit/>
          </a:bodyPr>
          <a:lstStyle/>
          <a:p>
            <a:r>
              <a:rPr lang="en-GB" dirty="0"/>
              <a:t>The command word here is ‘Examine’ – investigate closely and in detail.</a:t>
            </a:r>
          </a:p>
          <a:p>
            <a:endParaRPr lang="en-GB" dirty="0"/>
          </a:p>
          <a:p>
            <a:r>
              <a:rPr lang="en-GB" dirty="0"/>
              <a:t>This is a high tariff question.  Plan your answer carefully.</a:t>
            </a:r>
          </a:p>
          <a:p>
            <a:endParaRPr lang="en-GB" dirty="0"/>
          </a:p>
          <a:p>
            <a:r>
              <a:rPr lang="en-GB" dirty="0"/>
              <a:t>Key words – ‘role’, monitoring’, ‘health’, ‘nation’ (Wales).</a:t>
            </a:r>
          </a:p>
          <a:p>
            <a:endParaRPr lang="en-GB" dirty="0"/>
          </a:p>
        </p:txBody>
      </p:sp>
      <p:pic>
        <p:nvPicPr>
          <p:cNvPr id="6" name="Audio 5">
            <a:hlinkClick r:id="" action="ppaction://media"/>
            <a:extLst>
              <a:ext uri="{FF2B5EF4-FFF2-40B4-BE49-F238E27FC236}">
                <a16:creationId xmlns:a16="http://schemas.microsoft.com/office/drawing/2014/main" id="{FCC090FA-19AD-4B45-B776-49CE713679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88851026"/>
      </p:ext>
    </p:extLst>
  </p:cSld>
  <p:clrMapOvr>
    <a:masterClrMapping/>
  </p:clrMapOvr>
  <mc:AlternateContent xmlns:mc="http://schemas.openxmlformats.org/markup-compatibility/2006" xmlns:p14="http://schemas.microsoft.com/office/powerpoint/2010/main">
    <mc:Choice Requires="p14">
      <p:transition spd="slow" p14:dur="2000" advTm="22059"/>
    </mc:Choice>
    <mc:Fallback xmlns="">
      <p:transition spd="slow" advTm="2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AO3 mark scheme</a:t>
            </a:r>
          </a:p>
        </p:txBody>
      </p:sp>
      <p:pic>
        <p:nvPicPr>
          <p:cNvPr id="4" name="Picture 3">
            <a:extLst>
              <a:ext uri="{FF2B5EF4-FFF2-40B4-BE49-F238E27FC236}">
                <a16:creationId xmlns:a16="http://schemas.microsoft.com/office/drawing/2014/main" id="{FFAAD72D-D488-4615-AE8C-C0512AF72EC0}"/>
              </a:ext>
            </a:extLst>
          </p:cNvPr>
          <p:cNvPicPr>
            <a:picLocks noChangeAspect="1"/>
          </p:cNvPicPr>
          <p:nvPr/>
        </p:nvPicPr>
        <p:blipFill>
          <a:blip r:embed="rId5"/>
          <a:stretch>
            <a:fillRect/>
          </a:stretch>
        </p:blipFill>
        <p:spPr>
          <a:xfrm>
            <a:off x="340068" y="971550"/>
            <a:ext cx="7719820" cy="5706757"/>
          </a:xfrm>
          <a:prstGeom prst="rect">
            <a:avLst/>
          </a:prstGeom>
        </p:spPr>
      </p:pic>
      <p:pic>
        <p:nvPicPr>
          <p:cNvPr id="5" name="Picture 4">
            <a:extLst>
              <a:ext uri="{FF2B5EF4-FFF2-40B4-BE49-F238E27FC236}">
                <a16:creationId xmlns:a16="http://schemas.microsoft.com/office/drawing/2014/main" id="{3E55FABA-8A1B-4EA5-BF1F-5CB796D2B576}"/>
              </a:ext>
            </a:extLst>
          </p:cNvPr>
          <p:cNvPicPr>
            <a:picLocks noChangeAspect="1"/>
          </p:cNvPicPr>
          <p:nvPr/>
        </p:nvPicPr>
        <p:blipFill>
          <a:blip r:embed="rId6"/>
          <a:stretch>
            <a:fillRect/>
          </a:stretch>
        </p:blipFill>
        <p:spPr>
          <a:xfrm>
            <a:off x="5451728" y="2972277"/>
            <a:ext cx="3605656" cy="3648075"/>
          </a:xfrm>
          <a:prstGeom prst="rect">
            <a:avLst/>
          </a:prstGeom>
        </p:spPr>
      </p:pic>
      <p:sp>
        <p:nvSpPr>
          <p:cNvPr id="6" name="Speech Bubble: Oval 5">
            <a:extLst>
              <a:ext uri="{FF2B5EF4-FFF2-40B4-BE49-F238E27FC236}">
                <a16:creationId xmlns:a16="http://schemas.microsoft.com/office/drawing/2014/main" id="{0F85B853-BF3E-4E5B-AAD0-E9C963B5123B}"/>
              </a:ext>
            </a:extLst>
          </p:cNvPr>
          <p:cNvSpPr/>
          <p:nvPr/>
        </p:nvSpPr>
        <p:spPr>
          <a:xfrm>
            <a:off x="9057384" y="2479183"/>
            <a:ext cx="3080954" cy="4250027"/>
          </a:xfrm>
          <a:prstGeom prst="wedgeEllipseCallout">
            <a:avLst>
              <a:gd name="adj1" fmla="val -59527"/>
              <a:gd name="adj2" fmla="val -3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A6937FB2-5F69-41CC-ABA8-4E1FA5A4E34D}"/>
              </a:ext>
            </a:extLst>
          </p:cNvPr>
          <p:cNvSpPr txBox="1"/>
          <p:nvPr/>
        </p:nvSpPr>
        <p:spPr>
          <a:xfrm>
            <a:off x="9340001" y="3213279"/>
            <a:ext cx="2653048" cy="3139321"/>
          </a:xfrm>
          <a:prstGeom prst="rect">
            <a:avLst/>
          </a:prstGeom>
          <a:noFill/>
        </p:spPr>
        <p:txBody>
          <a:bodyPr wrap="square" rtlCol="0">
            <a:spAutoFit/>
          </a:bodyPr>
          <a:lstStyle/>
          <a:p>
            <a:r>
              <a:rPr lang="en-GB" dirty="0"/>
              <a:t>What we are looking for here is </a:t>
            </a:r>
            <a:r>
              <a:rPr lang="en-US" altLang="en-US" dirty="0"/>
              <a:t>evidence that you can demonstrate your knowledge of the role of Public Health Wales.</a:t>
            </a:r>
          </a:p>
          <a:p>
            <a:endParaRPr lang="en-US" dirty="0"/>
          </a:p>
          <a:p>
            <a:r>
              <a:rPr lang="en-US" altLang="en-US" dirty="0">
                <a:latin typeface="Arial" panose="020B0604020202020204" pitchFamily="34" charset="0"/>
              </a:rPr>
              <a:t>Look at your answers and underline anything that is in this list.</a:t>
            </a:r>
          </a:p>
          <a:p>
            <a:endParaRPr lang="en-GB" dirty="0"/>
          </a:p>
        </p:txBody>
      </p:sp>
      <p:pic>
        <p:nvPicPr>
          <p:cNvPr id="8" name="Audio 7">
            <a:hlinkClick r:id="" action="ppaction://media"/>
            <a:extLst>
              <a:ext uri="{FF2B5EF4-FFF2-40B4-BE49-F238E27FC236}">
                <a16:creationId xmlns:a16="http://schemas.microsoft.com/office/drawing/2014/main" id="{FDCDE016-7910-454C-9D55-236B9701E2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3477317"/>
      </p:ext>
    </p:extLst>
  </p:cSld>
  <p:clrMapOvr>
    <a:masterClrMapping/>
  </p:clrMapOvr>
  <mc:AlternateContent xmlns:mc="http://schemas.openxmlformats.org/markup-compatibility/2006" xmlns:p14="http://schemas.microsoft.com/office/powerpoint/2010/main">
    <mc:Choice Requires="p14">
      <p:transition spd="slow" p14:dur="2000" advTm="14072"/>
    </mc:Choice>
    <mc:Fallback xmlns="">
      <p:transition spd="slow" advTm="1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AO3 mark bands</a:t>
            </a:r>
          </a:p>
        </p:txBody>
      </p:sp>
      <p:pic>
        <p:nvPicPr>
          <p:cNvPr id="2" name="Picture 1">
            <a:extLst>
              <a:ext uri="{FF2B5EF4-FFF2-40B4-BE49-F238E27FC236}">
                <a16:creationId xmlns:a16="http://schemas.microsoft.com/office/drawing/2014/main" id="{29A70F1C-B558-4AEE-A5DC-5B060F420419}"/>
              </a:ext>
            </a:extLst>
          </p:cNvPr>
          <p:cNvPicPr>
            <a:picLocks noChangeAspect="1"/>
          </p:cNvPicPr>
          <p:nvPr/>
        </p:nvPicPr>
        <p:blipFill>
          <a:blip r:embed="rId5"/>
          <a:stretch>
            <a:fillRect/>
          </a:stretch>
        </p:blipFill>
        <p:spPr>
          <a:xfrm>
            <a:off x="340068" y="1111250"/>
            <a:ext cx="7999388" cy="5124450"/>
          </a:xfrm>
          <a:prstGeom prst="rect">
            <a:avLst/>
          </a:prstGeom>
        </p:spPr>
      </p:pic>
      <p:sp>
        <p:nvSpPr>
          <p:cNvPr id="4" name="Speech Bubble: Oval 3">
            <a:extLst>
              <a:ext uri="{FF2B5EF4-FFF2-40B4-BE49-F238E27FC236}">
                <a16:creationId xmlns:a16="http://schemas.microsoft.com/office/drawing/2014/main" id="{D488167C-69C7-41B6-A458-DB32A15F32BD}"/>
              </a:ext>
            </a:extLst>
          </p:cNvPr>
          <p:cNvSpPr/>
          <p:nvPr/>
        </p:nvSpPr>
        <p:spPr>
          <a:xfrm>
            <a:off x="8618186" y="3181082"/>
            <a:ext cx="2650828" cy="2408349"/>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0B56680-5C66-4EEF-9932-7403781D6002}"/>
              </a:ext>
            </a:extLst>
          </p:cNvPr>
          <p:cNvSpPr txBox="1"/>
          <p:nvPr/>
        </p:nvSpPr>
        <p:spPr>
          <a:xfrm>
            <a:off x="9008772" y="3483735"/>
            <a:ext cx="2376152"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7930C381-7E44-49ED-8AFF-A3CD64E59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28175708"/>
      </p:ext>
    </p:extLst>
  </p:cSld>
  <p:clrMapOvr>
    <a:masterClrMapping/>
  </p:clrMapOvr>
  <mc:AlternateContent xmlns:mc="http://schemas.openxmlformats.org/markup-compatibility/2006" xmlns:p14="http://schemas.microsoft.com/office/powerpoint/2010/main">
    <mc:Choice Requires="p14">
      <p:transition spd="slow" p14:dur="2000" advTm="8301"/>
    </mc:Choice>
    <mc:Fallback xmlns="">
      <p:transition spd="slow" advTm="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5?</a:t>
            </a:r>
          </a:p>
        </p:txBody>
      </p:sp>
      <p:sp>
        <p:nvSpPr>
          <p:cNvPr id="2" name="Rectangle 1">
            <a:extLst>
              <a:ext uri="{FF2B5EF4-FFF2-40B4-BE49-F238E27FC236}">
                <a16:creationId xmlns:a16="http://schemas.microsoft.com/office/drawing/2014/main" id="{125FE377-865A-4DB5-BF7E-A2494D230F12}"/>
              </a:ext>
            </a:extLst>
          </p:cNvPr>
          <p:cNvSpPr/>
          <p:nvPr/>
        </p:nvSpPr>
        <p:spPr>
          <a:xfrm>
            <a:off x="335176" y="1305342"/>
            <a:ext cx="11399624" cy="4247317"/>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5</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5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138BD815-7F30-4CDC-B7FA-0F327E9FD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26942862"/>
      </p:ext>
    </p:extLst>
  </p:cSld>
  <p:clrMapOvr>
    <a:masterClrMapping/>
  </p:clrMapOvr>
  <mc:AlternateContent xmlns:mc="http://schemas.openxmlformats.org/markup-compatibility/2006" xmlns:p14="http://schemas.microsoft.com/office/powerpoint/2010/main">
    <mc:Choice Requires="p14">
      <p:transition spd="slow" p14:dur="2000" advTm="24149"/>
    </mc:Choice>
    <mc:Fallback xmlns="">
      <p:transition spd="slow" advTm="2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(a), AO1</a:t>
            </a:r>
          </a:p>
        </p:txBody>
      </p:sp>
      <p:pic>
        <p:nvPicPr>
          <p:cNvPr id="4" name="Picture 3">
            <a:extLst>
              <a:ext uri="{FF2B5EF4-FFF2-40B4-BE49-F238E27FC236}">
                <a16:creationId xmlns:a16="http://schemas.microsoft.com/office/drawing/2014/main" id="{F8C9CCA1-6063-459C-B73C-38352C638B76}"/>
              </a:ext>
            </a:extLst>
          </p:cNvPr>
          <p:cNvPicPr>
            <a:picLocks noChangeAspect="1"/>
          </p:cNvPicPr>
          <p:nvPr/>
        </p:nvPicPr>
        <p:blipFill>
          <a:blip r:embed="rId5"/>
          <a:stretch>
            <a:fillRect/>
          </a:stretch>
        </p:blipFill>
        <p:spPr>
          <a:xfrm>
            <a:off x="356439" y="1274762"/>
            <a:ext cx="8200616" cy="4084638"/>
          </a:xfrm>
          <a:prstGeom prst="rect">
            <a:avLst/>
          </a:prstGeom>
        </p:spPr>
      </p:pic>
      <p:sp>
        <p:nvSpPr>
          <p:cNvPr id="5" name="Speech Bubble: Oval 4">
            <a:extLst>
              <a:ext uri="{FF2B5EF4-FFF2-40B4-BE49-F238E27FC236}">
                <a16:creationId xmlns:a16="http://schemas.microsoft.com/office/drawing/2014/main" id="{0A9DBD33-7CB1-455D-BDC6-0FF7CBAFAB46}"/>
              </a:ext>
            </a:extLst>
          </p:cNvPr>
          <p:cNvSpPr/>
          <p:nvPr/>
        </p:nvSpPr>
        <p:spPr>
          <a:xfrm>
            <a:off x="7984901" y="2646608"/>
            <a:ext cx="4121240" cy="3934496"/>
          </a:xfrm>
          <a:prstGeom prst="wedgeEllipseCallout">
            <a:avLst>
              <a:gd name="adj1" fmla="val -189397"/>
              <a:gd name="adj2" fmla="val -739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7DA34348-600A-4290-A06B-FDA226F47981}"/>
              </a:ext>
            </a:extLst>
          </p:cNvPr>
          <p:cNvSpPr txBox="1"/>
          <p:nvPr/>
        </p:nvSpPr>
        <p:spPr>
          <a:xfrm>
            <a:off x="9008772" y="2955702"/>
            <a:ext cx="2401910" cy="3693319"/>
          </a:xfrm>
          <a:prstGeom prst="rect">
            <a:avLst/>
          </a:prstGeom>
          <a:noFill/>
        </p:spPr>
        <p:txBody>
          <a:bodyPr wrap="square" rtlCol="0">
            <a:spAutoFit/>
          </a:bodyPr>
          <a:lstStyle/>
          <a:p>
            <a:r>
              <a:rPr lang="en-GB" dirty="0"/>
              <a:t>The command word here is ‘Outline’ – set out the main points/ provide a brief description or main characteristics. </a:t>
            </a:r>
          </a:p>
          <a:p>
            <a:endParaRPr lang="en-GB" dirty="0"/>
          </a:p>
          <a:p>
            <a:r>
              <a:rPr lang="en-GB" dirty="0"/>
              <a:t>The number of lines and marks available indicate how much to write in your response. </a:t>
            </a:r>
          </a:p>
          <a:p>
            <a:endParaRPr lang="en-GB" dirty="0"/>
          </a:p>
        </p:txBody>
      </p:sp>
      <p:pic>
        <p:nvPicPr>
          <p:cNvPr id="6" name="Audio 5">
            <a:hlinkClick r:id="" action="ppaction://media"/>
            <a:extLst>
              <a:ext uri="{FF2B5EF4-FFF2-40B4-BE49-F238E27FC236}">
                <a16:creationId xmlns:a16="http://schemas.microsoft.com/office/drawing/2014/main" id="{3D7728D8-D2FE-425C-8078-3897D4EB6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93460992"/>
      </p:ext>
    </p:extLst>
  </p:cSld>
  <p:clrMapOvr>
    <a:masterClrMapping/>
  </p:clrMapOvr>
  <mc:AlternateContent xmlns:mc="http://schemas.openxmlformats.org/markup-compatibility/2006" xmlns:p14="http://schemas.microsoft.com/office/powerpoint/2010/main">
    <mc:Choice Requires="p14">
      <p:transition spd="slow" p14:dur="2000" advTm="19728"/>
    </mc:Choice>
    <mc:Fallback xmlns="">
      <p:transition spd="slow" advTm="1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AO1 mark scheme</a:t>
            </a:r>
          </a:p>
        </p:txBody>
      </p:sp>
      <p:pic>
        <p:nvPicPr>
          <p:cNvPr id="2" name="Picture 1">
            <a:extLst>
              <a:ext uri="{FF2B5EF4-FFF2-40B4-BE49-F238E27FC236}">
                <a16:creationId xmlns:a16="http://schemas.microsoft.com/office/drawing/2014/main" id="{0C493CF3-4CA1-4488-AFE8-30570E5FD131}"/>
              </a:ext>
            </a:extLst>
          </p:cNvPr>
          <p:cNvPicPr>
            <a:picLocks noChangeAspect="1"/>
          </p:cNvPicPr>
          <p:nvPr/>
        </p:nvPicPr>
        <p:blipFill>
          <a:blip r:embed="rId5"/>
          <a:stretch>
            <a:fillRect/>
          </a:stretch>
        </p:blipFill>
        <p:spPr>
          <a:xfrm>
            <a:off x="340068" y="962025"/>
            <a:ext cx="7524750" cy="5781675"/>
          </a:xfrm>
          <a:prstGeom prst="rect">
            <a:avLst/>
          </a:prstGeom>
        </p:spPr>
      </p:pic>
      <p:sp>
        <p:nvSpPr>
          <p:cNvPr id="4" name="Speech Bubble: Oval 3">
            <a:extLst>
              <a:ext uri="{FF2B5EF4-FFF2-40B4-BE49-F238E27FC236}">
                <a16:creationId xmlns:a16="http://schemas.microsoft.com/office/drawing/2014/main" id="{889EFE75-9AFC-44E8-B1B1-4476D183A6A6}"/>
              </a:ext>
            </a:extLst>
          </p:cNvPr>
          <p:cNvSpPr/>
          <p:nvPr/>
        </p:nvSpPr>
        <p:spPr>
          <a:xfrm>
            <a:off x="8025758" y="1191297"/>
            <a:ext cx="3233746" cy="4275786"/>
          </a:xfrm>
          <a:prstGeom prst="wedgeEllipseCallout">
            <a:avLst>
              <a:gd name="adj1" fmla="val -139536"/>
              <a:gd name="adj2" fmla="val 13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445285C9-06BA-4D4C-B810-E8D0C3DD87E0}"/>
              </a:ext>
            </a:extLst>
          </p:cNvPr>
          <p:cNvSpPr txBox="1"/>
          <p:nvPr/>
        </p:nvSpPr>
        <p:spPr>
          <a:xfrm>
            <a:off x="8351949" y="1925392"/>
            <a:ext cx="2846231" cy="3139321"/>
          </a:xfrm>
          <a:prstGeom prst="rect">
            <a:avLst/>
          </a:prstGeom>
          <a:noFill/>
        </p:spPr>
        <p:txBody>
          <a:bodyPr wrap="square" rtlCol="0">
            <a:spAutoFit/>
          </a:bodyPr>
          <a:lstStyle/>
          <a:p>
            <a:r>
              <a:rPr lang="en-GB" dirty="0"/>
              <a:t>What we are looking for here is </a:t>
            </a:r>
            <a:r>
              <a:rPr lang="en-US" altLang="en-US" dirty="0"/>
              <a:t>evidence that you can demonstrate your knowledge of health and support provision in Wales.</a:t>
            </a:r>
          </a:p>
          <a:p>
            <a:endParaRPr lang="en-US" dirty="0"/>
          </a:p>
          <a:p>
            <a:r>
              <a:rPr lang="en-US" altLang="en-US" dirty="0">
                <a:latin typeface="Arial" panose="020B0604020202020204" pitchFamily="34" charset="0"/>
              </a:rPr>
              <a:t>Look at your answers and underline anything that is in this list.</a:t>
            </a:r>
          </a:p>
          <a:p>
            <a:endParaRPr lang="en-GB" dirty="0"/>
          </a:p>
        </p:txBody>
      </p:sp>
      <p:pic>
        <p:nvPicPr>
          <p:cNvPr id="6" name="Audio 5">
            <a:hlinkClick r:id="" action="ppaction://media"/>
            <a:extLst>
              <a:ext uri="{FF2B5EF4-FFF2-40B4-BE49-F238E27FC236}">
                <a16:creationId xmlns:a16="http://schemas.microsoft.com/office/drawing/2014/main" id="{83E3A1EE-76DD-40CA-A6F8-FEF9919EC8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036326"/>
      </p:ext>
    </p:extLst>
  </p:cSld>
  <p:clrMapOvr>
    <a:masterClrMapping/>
  </p:clrMapOvr>
  <mc:AlternateContent xmlns:mc="http://schemas.openxmlformats.org/markup-compatibility/2006" xmlns:p14="http://schemas.microsoft.com/office/powerpoint/2010/main">
    <mc:Choice Requires="p14">
      <p:transition spd="slow" p14:dur="2000" advTm="15349"/>
    </mc:Choice>
    <mc:Fallback xmlns="">
      <p:transition spd="slow" advTm="1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(b), AO3</a:t>
            </a:r>
          </a:p>
        </p:txBody>
      </p:sp>
      <p:pic>
        <p:nvPicPr>
          <p:cNvPr id="2" name="Picture 1">
            <a:extLst>
              <a:ext uri="{FF2B5EF4-FFF2-40B4-BE49-F238E27FC236}">
                <a16:creationId xmlns:a16="http://schemas.microsoft.com/office/drawing/2014/main" id="{ABAAA55B-ED89-4517-BE2C-64401F1EC4F6}"/>
              </a:ext>
            </a:extLst>
          </p:cNvPr>
          <p:cNvPicPr>
            <a:picLocks noChangeAspect="1"/>
          </p:cNvPicPr>
          <p:nvPr/>
        </p:nvPicPr>
        <p:blipFill>
          <a:blip r:embed="rId5"/>
          <a:stretch>
            <a:fillRect/>
          </a:stretch>
        </p:blipFill>
        <p:spPr>
          <a:xfrm>
            <a:off x="356439" y="981075"/>
            <a:ext cx="6628561" cy="5688209"/>
          </a:xfrm>
          <a:prstGeom prst="rect">
            <a:avLst/>
          </a:prstGeom>
        </p:spPr>
      </p:pic>
      <p:sp>
        <p:nvSpPr>
          <p:cNvPr id="4" name="Speech Bubble: Oval 3">
            <a:extLst>
              <a:ext uri="{FF2B5EF4-FFF2-40B4-BE49-F238E27FC236}">
                <a16:creationId xmlns:a16="http://schemas.microsoft.com/office/drawing/2014/main" id="{A1142973-8CFD-409B-ADAA-27AA69BF1C87}"/>
              </a:ext>
            </a:extLst>
          </p:cNvPr>
          <p:cNvSpPr/>
          <p:nvPr/>
        </p:nvSpPr>
        <p:spPr>
          <a:xfrm>
            <a:off x="7907628" y="1667815"/>
            <a:ext cx="3944304" cy="4900506"/>
          </a:xfrm>
          <a:prstGeom prst="wedgeEllipseCallout">
            <a:avLst>
              <a:gd name="adj1" fmla="val -184495"/>
              <a:gd name="adj2" fmla="val -3913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6544DEC-56A4-4D44-A78F-7E09057EB8DF}"/>
              </a:ext>
            </a:extLst>
          </p:cNvPr>
          <p:cNvSpPr txBox="1"/>
          <p:nvPr/>
        </p:nvSpPr>
        <p:spPr>
          <a:xfrm>
            <a:off x="8528436" y="2582018"/>
            <a:ext cx="2884867" cy="3416320"/>
          </a:xfrm>
          <a:prstGeom prst="rect">
            <a:avLst/>
          </a:prstGeom>
          <a:noFill/>
        </p:spPr>
        <p:txBody>
          <a:bodyPr wrap="square" rtlCol="0">
            <a:spAutoFit/>
          </a:bodyPr>
          <a:lstStyle/>
          <a:p>
            <a:r>
              <a:rPr lang="en-GB" dirty="0"/>
              <a:t>The command word here is Discuss’ – examine an issue in detail in a structured way, taking into account different ideas.</a:t>
            </a:r>
          </a:p>
          <a:p>
            <a:endParaRPr lang="en-GB" dirty="0"/>
          </a:p>
          <a:p>
            <a:r>
              <a:rPr lang="en-GB" dirty="0"/>
              <a:t>To achieve the higher mark bands, your answer needs to discuss different ideas, and not just describe them.</a:t>
            </a:r>
          </a:p>
          <a:p>
            <a:endParaRPr lang="en-GB" dirty="0"/>
          </a:p>
        </p:txBody>
      </p:sp>
      <p:pic>
        <p:nvPicPr>
          <p:cNvPr id="6" name="Audio 5">
            <a:hlinkClick r:id="" action="ppaction://media"/>
            <a:extLst>
              <a:ext uri="{FF2B5EF4-FFF2-40B4-BE49-F238E27FC236}">
                <a16:creationId xmlns:a16="http://schemas.microsoft.com/office/drawing/2014/main" id="{1B1D1F68-E23A-4706-8455-850373602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43693343"/>
      </p:ext>
    </p:extLst>
  </p:cSld>
  <p:clrMapOvr>
    <a:masterClrMapping/>
  </p:clrMapOvr>
  <mc:AlternateContent xmlns:mc="http://schemas.openxmlformats.org/markup-compatibility/2006" xmlns:p14="http://schemas.microsoft.com/office/powerpoint/2010/main">
    <mc:Choice Requires="p14">
      <p:transition spd="slow" p14:dur="2000" advTm="31013"/>
    </mc:Choice>
    <mc:Fallback xmlns="">
      <p:transition spd="slow" advTm="3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(b) AO3 mark scheme</a:t>
            </a:r>
          </a:p>
        </p:txBody>
      </p:sp>
      <p:pic>
        <p:nvPicPr>
          <p:cNvPr id="4" name="Picture 3">
            <a:extLst>
              <a:ext uri="{FF2B5EF4-FFF2-40B4-BE49-F238E27FC236}">
                <a16:creationId xmlns:a16="http://schemas.microsoft.com/office/drawing/2014/main" id="{982991E3-A5FC-4D1B-B828-D1DB23B1BF36}"/>
              </a:ext>
            </a:extLst>
          </p:cNvPr>
          <p:cNvPicPr>
            <a:picLocks noChangeAspect="1"/>
          </p:cNvPicPr>
          <p:nvPr/>
        </p:nvPicPr>
        <p:blipFill>
          <a:blip r:embed="rId5"/>
          <a:stretch>
            <a:fillRect/>
          </a:stretch>
        </p:blipFill>
        <p:spPr>
          <a:xfrm>
            <a:off x="340068" y="962024"/>
            <a:ext cx="6168834" cy="5616576"/>
          </a:xfrm>
          <a:prstGeom prst="rect">
            <a:avLst/>
          </a:prstGeom>
        </p:spPr>
      </p:pic>
      <p:pic>
        <p:nvPicPr>
          <p:cNvPr id="5" name="Picture 4">
            <a:extLst>
              <a:ext uri="{FF2B5EF4-FFF2-40B4-BE49-F238E27FC236}">
                <a16:creationId xmlns:a16="http://schemas.microsoft.com/office/drawing/2014/main" id="{B7E28EAF-3788-4F88-8D8F-0ED99F1C60D6}"/>
              </a:ext>
            </a:extLst>
          </p:cNvPr>
          <p:cNvPicPr>
            <a:picLocks noChangeAspect="1"/>
          </p:cNvPicPr>
          <p:nvPr/>
        </p:nvPicPr>
        <p:blipFill>
          <a:blip r:embed="rId6"/>
          <a:stretch>
            <a:fillRect/>
          </a:stretch>
        </p:blipFill>
        <p:spPr>
          <a:xfrm>
            <a:off x="4306887" y="2900057"/>
            <a:ext cx="3248025" cy="3714750"/>
          </a:xfrm>
          <a:prstGeom prst="rect">
            <a:avLst/>
          </a:prstGeom>
        </p:spPr>
      </p:pic>
      <p:sp>
        <p:nvSpPr>
          <p:cNvPr id="6" name="Speech Bubble: Oval 5">
            <a:extLst>
              <a:ext uri="{FF2B5EF4-FFF2-40B4-BE49-F238E27FC236}">
                <a16:creationId xmlns:a16="http://schemas.microsoft.com/office/drawing/2014/main" id="{62779C16-7734-403A-B63A-6F2BB53EE904}"/>
              </a:ext>
            </a:extLst>
          </p:cNvPr>
          <p:cNvSpPr/>
          <p:nvPr/>
        </p:nvSpPr>
        <p:spPr>
          <a:xfrm>
            <a:off x="8759853" y="2414789"/>
            <a:ext cx="3233746" cy="3103808"/>
          </a:xfrm>
          <a:prstGeom prst="wedgeEllipseCallout">
            <a:avLst>
              <a:gd name="adj1" fmla="val -93535"/>
              <a:gd name="adj2" fmla="val -63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5B13D838-8F63-45A3-BA2B-7B71EF13DFAB}"/>
              </a:ext>
            </a:extLst>
          </p:cNvPr>
          <p:cNvSpPr txBox="1"/>
          <p:nvPr/>
        </p:nvSpPr>
        <p:spPr>
          <a:xfrm>
            <a:off x="9253471" y="2794716"/>
            <a:ext cx="2524260"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how individuals and the nation monitor health and well-being. </a:t>
            </a:r>
            <a:endParaRPr lang="en-GB" dirty="0"/>
          </a:p>
        </p:txBody>
      </p:sp>
      <p:pic>
        <p:nvPicPr>
          <p:cNvPr id="7" name="Audio 6">
            <a:hlinkClick r:id="" action="ppaction://media"/>
            <a:extLst>
              <a:ext uri="{FF2B5EF4-FFF2-40B4-BE49-F238E27FC236}">
                <a16:creationId xmlns:a16="http://schemas.microsoft.com/office/drawing/2014/main" id="{421F4394-E26D-47F2-8B68-2C6FA61336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24732826"/>
      </p:ext>
    </p:extLst>
  </p:cSld>
  <p:clrMapOvr>
    <a:masterClrMapping/>
  </p:clrMapOvr>
  <mc:AlternateContent xmlns:mc="http://schemas.openxmlformats.org/markup-compatibility/2006" xmlns:p14="http://schemas.microsoft.com/office/powerpoint/2010/main">
    <mc:Choice Requires="p14">
      <p:transition spd="slow" p14:dur="2000" advTm="11198"/>
    </mc:Choice>
    <mc:Fallback xmlns="">
      <p:transition spd="slow" advTm="11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(b) AO3 mark bands</a:t>
            </a:r>
          </a:p>
        </p:txBody>
      </p:sp>
      <p:pic>
        <p:nvPicPr>
          <p:cNvPr id="4" name="Picture 3">
            <a:extLst>
              <a:ext uri="{FF2B5EF4-FFF2-40B4-BE49-F238E27FC236}">
                <a16:creationId xmlns:a16="http://schemas.microsoft.com/office/drawing/2014/main" id="{0EF929DE-6CEC-42AC-9057-F2239261D929}"/>
              </a:ext>
            </a:extLst>
          </p:cNvPr>
          <p:cNvPicPr>
            <a:picLocks noChangeAspect="1"/>
          </p:cNvPicPr>
          <p:nvPr/>
        </p:nvPicPr>
        <p:blipFill>
          <a:blip r:embed="rId5"/>
          <a:stretch>
            <a:fillRect/>
          </a:stretch>
        </p:blipFill>
        <p:spPr>
          <a:xfrm>
            <a:off x="340067" y="1235074"/>
            <a:ext cx="7773465" cy="3235325"/>
          </a:xfrm>
          <a:prstGeom prst="rect">
            <a:avLst/>
          </a:prstGeom>
        </p:spPr>
      </p:pic>
      <p:sp>
        <p:nvSpPr>
          <p:cNvPr id="5" name="Speech Bubble: Oval 4">
            <a:extLst>
              <a:ext uri="{FF2B5EF4-FFF2-40B4-BE49-F238E27FC236}">
                <a16:creationId xmlns:a16="http://schemas.microsoft.com/office/drawing/2014/main" id="{64BA3152-039F-48FE-B018-45416FB7833F}"/>
              </a:ext>
            </a:extLst>
          </p:cNvPr>
          <p:cNvSpPr/>
          <p:nvPr/>
        </p:nvSpPr>
        <p:spPr>
          <a:xfrm>
            <a:off x="8515155" y="3081368"/>
            <a:ext cx="3233746" cy="3019826"/>
          </a:xfrm>
          <a:prstGeom prst="wedgeEllipseCallout">
            <a:avLst>
              <a:gd name="adj1" fmla="val -75016"/>
              <a:gd name="adj2" fmla="val -613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0BEF9D4-9A95-418A-98CF-5BB1F076C357}"/>
              </a:ext>
            </a:extLst>
          </p:cNvPr>
          <p:cNvSpPr txBox="1"/>
          <p:nvPr/>
        </p:nvSpPr>
        <p:spPr>
          <a:xfrm>
            <a:off x="9201955" y="3471864"/>
            <a:ext cx="2041301" cy="2585323"/>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C444BED7-4C4D-41BC-8F27-C9317B2534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33551852"/>
      </p:ext>
    </p:extLst>
  </p:cSld>
  <p:clrMapOvr>
    <a:masterClrMapping/>
  </p:clrMapOvr>
  <mc:AlternateContent xmlns:mc="http://schemas.openxmlformats.org/markup-compatibility/2006" xmlns:p14="http://schemas.microsoft.com/office/powerpoint/2010/main">
    <mc:Choice Requires="p14">
      <p:transition spd="slow" p14:dur="2000" advTm="7776"/>
    </mc:Choice>
    <mc:Fallback xmlns="">
      <p:transition spd="slow" advTm="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C7224B58-1AB1-4C62-934D-98945F4D3F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1894"/>
    </mc:Choice>
    <mc:Fallback xmlns="">
      <p:transition spd="slow" advTm="31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6?</a:t>
            </a:r>
          </a:p>
        </p:txBody>
      </p:sp>
      <p:sp>
        <p:nvSpPr>
          <p:cNvPr id="2" name="Rectangle 1">
            <a:extLst>
              <a:ext uri="{FF2B5EF4-FFF2-40B4-BE49-F238E27FC236}">
                <a16:creationId xmlns:a16="http://schemas.microsoft.com/office/drawing/2014/main" id="{3F0D504B-37B6-4265-925A-FF68F3DD35BE}"/>
              </a:ext>
            </a:extLst>
          </p:cNvPr>
          <p:cNvSpPr/>
          <p:nvPr/>
        </p:nvSpPr>
        <p:spPr>
          <a:xfrm>
            <a:off x="335176" y="1276767"/>
            <a:ext cx="11399624" cy="4247317"/>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6</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6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5" name="Audio 4">
            <a:hlinkClick r:id="" action="ppaction://media"/>
            <a:extLst>
              <a:ext uri="{FF2B5EF4-FFF2-40B4-BE49-F238E27FC236}">
                <a16:creationId xmlns:a16="http://schemas.microsoft.com/office/drawing/2014/main" id="{F65AC45D-770D-4BB2-9204-5884A427E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70506634"/>
      </p:ext>
    </p:extLst>
  </p:cSld>
  <p:clrMapOvr>
    <a:masterClrMapping/>
  </p:clrMapOvr>
  <mc:AlternateContent xmlns:mc="http://schemas.openxmlformats.org/markup-compatibility/2006" xmlns:p14="http://schemas.microsoft.com/office/powerpoint/2010/main">
    <mc:Choice Requires="p14">
      <p:transition spd="slow" p14:dur="2000" advTm="25282"/>
    </mc:Choice>
    <mc:Fallback xmlns="">
      <p:transition spd="slow" advTm="25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AO1</a:t>
            </a:r>
          </a:p>
        </p:txBody>
      </p:sp>
      <p:pic>
        <p:nvPicPr>
          <p:cNvPr id="2" name="Picture 1">
            <a:extLst>
              <a:ext uri="{FF2B5EF4-FFF2-40B4-BE49-F238E27FC236}">
                <a16:creationId xmlns:a16="http://schemas.microsoft.com/office/drawing/2014/main" id="{D91D0935-E3C1-4588-B5F9-F8DB11E23C31}"/>
              </a:ext>
            </a:extLst>
          </p:cNvPr>
          <p:cNvPicPr>
            <a:picLocks noChangeAspect="1"/>
          </p:cNvPicPr>
          <p:nvPr/>
        </p:nvPicPr>
        <p:blipFill>
          <a:blip r:embed="rId5"/>
          <a:stretch>
            <a:fillRect/>
          </a:stretch>
        </p:blipFill>
        <p:spPr>
          <a:xfrm>
            <a:off x="356439" y="1201737"/>
            <a:ext cx="7775944" cy="3865563"/>
          </a:xfrm>
          <a:prstGeom prst="rect">
            <a:avLst/>
          </a:prstGeom>
        </p:spPr>
      </p:pic>
      <p:sp>
        <p:nvSpPr>
          <p:cNvPr id="4" name="Speech Bubble: Oval 3">
            <a:extLst>
              <a:ext uri="{FF2B5EF4-FFF2-40B4-BE49-F238E27FC236}">
                <a16:creationId xmlns:a16="http://schemas.microsoft.com/office/drawing/2014/main" id="{2D640E7F-012E-40BA-B3D8-ADB4B9ECC800}"/>
              </a:ext>
            </a:extLst>
          </p:cNvPr>
          <p:cNvSpPr/>
          <p:nvPr/>
        </p:nvSpPr>
        <p:spPr>
          <a:xfrm>
            <a:off x="8601815" y="1873876"/>
            <a:ext cx="3233746" cy="4623515"/>
          </a:xfrm>
          <a:prstGeom prst="wedgeEllipseCallout">
            <a:avLst>
              <a:gd name="adj1" fmla="val -218590"/>
              <a:gd name="adj2" fmla="val -406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7E621BE-BCA3-4C8A-9DAC-36A43213CEEA}"/>
              </a:ext>
            </a:extLst>
          </p:cNvPr>
          <p:cNvSpPr txBox="1"/>
          <p:nvPr/>
        </p:nvSpPr>
        <p:spPr>
          <a:xfrm>
            <a:off x="9144001" y="2537138"/>
            <a:ext cx="2434106" cy="3693319"/>
          </a:xfrm>
          <a:prstGeom prst="rect">
            <a:avLst/>
          </a:prstGeom>
          <a:noFill/>
        </p:spPr>
        <p:txBody>
          <a:bodyPr wrap="square" rtlCol="0">
            <a:spAutoFit/>
          </a:bodyPr>
          <a:lstStyle/>
          <a:p>
            <a:r>
              <a:rPr lang="en-GB" dirty="0"/>
              <a:t>The command word here is ‘ Describe’ – provide characteristics/main features or a brief account.</a:t>
            </a:r>
          </a:p>
          <a:p>
            <a:endParaRPr lang="en-GB" dirty="0"/>
          </a:p>
          <a:p>
            <a:r>
              <a:rPr lang="en-GB" dirty="0"/>
              <a:t>Each recommendation needs to be different –  take care not to repeat yourself.</a:t>
            </a:r>
          </a:p>
          <a:p>
            <a:endParaRPr lang="en-GB" dirty="0"/>
          </a:p>
        </p:txBody>
      </p:sp>
      <p:pic>
        <p:nvPicPr>
          <p:cNvPr id="6" name="Audio 5">
            <a:hlinkClick r:id="" action="ppaction://media"/>
            <a:extLst>
              <a:ext uri="{FF2B5EF4-FFF2-40B4-BE49-F238E27FC236}">
                <a16:creationId xmlns:a16="http://schemas.microsoft.com/office/drawing/2014/main" id="{7A1DE2AD-7599-4441-B14F-573CB6215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08553359"/>
      </p:ext>
    </p:extLst>
  </p:cSld>
  <p:clrMapOvr>
    <a:masterClrMapping/>
  </p:clrMapOvr>
  <mc:AlternateContent xmlns:mc="http://schemas.openxmlformats.org/markup-compatibility/2006" xmlns:p14="http://schemas.microsoft.com/office/powerpoint/2010/main">
    <mc:Choice Requires="p14">
      <p:transition spd="slow" p14:dur="2000" advTm="25727"/>
    </mc:Choice>
    <mc:Fallback xmlns="">
      <p:transition spd="slow" advTm="2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AO1 mark scheme</a:t>
            </a:r>
          </a:p>
        </p:txBody>
      </p:sp>
      <p:pic>
        <p:nvPicPr>
          <p:cNvPr id="5" name="Picture 4">
            <a:extLst>
              <a:ext uri="{FF2B5EF4-FFF2-40B4-BE49-F238E27FC236}">
                <a16:creationId xmlns:a16="http://schemas.microsoft.com/office/drawing/2014/main" id="{63B25968-D367-4ED2-A1D5-1BBDB5FD095F}"/>
              </a:ext>
            </a:extLst>
          </p:cNvPr>
          <p:cNvPicPr>
            <a:picLocks noChangeAspect="1"/>
          </p:cNvPicPr>
          <p:nvPr/>
        </p:nvPicPr>
        <p:blipFill>
          <a:blip r:embed="rId5"/>
          <a:stretch>
            <a:fillRect/>
          </a:stretch>
        </p:blipFill>
        <p:spPr>
          <a:xfrm>
            <a:off x="340068" y="1081086"/>
            <a:ext cx="5923202" cy="4456113"/>
          </a:xfrm>
          <a:prstGeom prst="rect">
            <a:avLst/>
          </a:prstGeom>
        </p:spPr>
      </p:pic>
      <p:pic>
        <p:nvPicPr>
          <p:cNvPr id="6" name="Picture 5">
            <a:extLst>
              <a:ext uri="{FF2B5EF4-FFF2-40B4-BE49-F238E27FC236}">
                <a16:creationId xmlns:a16="http://schemas.microsoft.com/office/drawing/2014/main" id="{2EBC56D2-57C9-4D02-827A-2A6EB82F1DC6}"/>
              </a:ext>
            </a:extLst>
          </p:cNvPr>
          <p:cNvPicPr>
            <a:picLocks noChangeAspect="1"/>
          </p:cNvPicPr>
          <p:nvPr/>
        </p:nvPicPr>
        <p:blipFill>
          <a:blip r:embed="rId6"/>
          <a:stretch>
            <a:fillRect/>
          </a:stretch>
        </p:blipFill>
        <p:spPr>
          <a:xfrm>
            <a:off x="5024437" y="2362132"/>
            <a:ext cx="3535363" cy="4181907"/>
          </a:xfrm>
          <a:prstGeom prst="rect">
            <a:avLst/>
          </a:prstGeom>
        </p:spPr>
      </p:pic>
      <p:sp>
        <p:nvSpPr>
          <p:cNvPr id="7" name="Speech Bubble: Oval 6">
            <a:extLst>
              <a:ext uri="{FF2B5EF4-FFF2-40B4-BE49-F238E27FC236}">
                <a16:creationId xmlns:a16="http://schemas.microsoft.com/office/drawing/2014/main" id="{B9CCC5DD-9A0F-474D-8F77-A0E627BE76B9}"/>
              </a:ext>
            </a:extLst>
          </p:cNvPr>
          <p:cNvSpPr/>
          <p:nvPr/>
        </p:nvSpPr>
        <p:spPr>
          <a:xfrm>
            <a:off x="9008771" y="978794"/>
            <a:ext cx="3026535" cy="5389809"/>
          </a:xfrm>
          <a:prstGeom prst="wedgeEllipseCallout">
            <a:avLst>
              <a:gd name="adj1" fmla="val -70791"/>
              <a:gd name="adj2" fmla="val -331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9577781E-8643-434A-957B-4D6025716286}"/>
              </a:ext>
            </a:extLst>
          </p:cNvPr>
          <p:cNvSpPr txBox="1"/>
          <p:nvPr/>
        </p:nvSpPr>
        <p:spPr>
          <a:xfrm>
            <a:off x="9446651" y="1750725"/>
            <a:ext cx="2331077" cy="4247317"/>
          </a:xfrm>
          <a:prstGeom prst="rect">
            <a:avLst/>
          </a:prstGeom>
          <a:noFill/>
        </p:spPr>
        <p:txBody>
          <a:bodyPr wrap="square" rtlCol="0">
            <a:spAutoFit/>
          </a:bodyPr>
          <a:lstStyle/>
          <a:p>
            <a:r>
              <a:rPr lang="en-GB" dirty="0"/>
              <a:t>What we are looking for here is </a:t>
            </a:r>
            <a:r>
              <a:rPr lang="en-US" altLang="en-US" dirty="0"/>
              <a:t>evidence that you can demonstrate your knowledge of  approaches to promoting and protecting health and well-being.</a:t>
            </a:r>
          </a:p>
          <a:p>
            <a:endParaRPr lang="en-US" altLang="en-US" dirty="0"/>
          </a:p>
          <a:p>
            <a:r>
              <a:rPr lang="en-US" altLang="en-US" dirty="0">
                <a:latin typeface="Arial" panose="020B0604020202020204" pitchFamily="34" charset="0"/>
              </a:rPr>
              <a:t>Look at your answers and underline anything that is in this list.</a:t>
            </a:r>
          </a:p>
          <a:p>
            <a:endParaRPr lang="en-GB" dirty="0"/>
          </a:p>
        </p:txBody>
      </p:sp>
      <p:pic>
        <p:nvPicPr>
          <p:cNvPr id="4" name="Audio 3">
            <a:hlinkClick r:id="" action="ppaction://media"/>
            <a:extLst>
              <a:ext uri="{FF2B5EF4-FFF2-40B4-BE49-F238E27FC236}">
                <a16:creationId xmlns:a16="http://schemas.microsoft.com/office/drawing/2014/main" id="{E24D8DB6-860B-481F-88BC-D6A1D53C11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25745290"/>
      </p:ext>
    </p:extLst>
  </p:cSld>
  <p:clrMapOvr>
    <a:masterClrMapping/>
  </p:clrMapOvr>
  <mc:AlternateContent xmlns:mc="http://schemas.openxmlformats.org/markup-compatibility/2006" xmlns:p14="http://schemas.microsoft.com/office/powerpoint/2010/main">
    <mc:Choice Requires="p14">
      <p:transition spd="slow" p14:dur="2000" advTm="13333"/>
    </mc:Choice>
    <mc:Fallback xmlns="">
      <p:transition spd="slow" advTm="1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AO1 and AO3</a:t>
            </a:r>
          </a:p>
        </p:txBody>
      </p:sp>
      <p:pic>
        <p:nvPicPr>
          <p:cNvPr id="4" name="Picture 3">
            <a:extLst>
              <a:ext uri="{FF2B5EF4-FFF2-40B4-BE49-F238E27FC236}">
                <a16:creationId xmlns:a16="http://schemas.microsoft.com/office/drawing/2014/main" id="{42196003-B333-4AED-A9DD-C62F1CEA8F45}"/>
              </a:ext>
            </a:extLst>
          </p:cNvPr>
          <p:cNvPicPr>
            <a:picLocks noChangeAspect="1"/>
          </p:cNvPicPr>
          <p:nvPr/>
        </p:nvPicPr>
        <p:blipFill>
          <a:blip r:embed="rId5"/>
          <a:stretch>
            <a:fillRect/>
          </a:stretch>
        </p:blipFill>
        <p:spPr>
          <a:xfrm>
            <a:off x="356438" y="1117600"/>
            <a:ext cx="5910385" cy="5080000"/>
          </a:xfrm>
          <a:prstGeom prst="rect">
            <a:avLst/>
          </a:prstGeom>
        </p:spPr>
      </p:pic>
      <p:sp>
        <p:nvSpPr>
          <p:cNvPr id="5" name="Speech Bubble: Oval 4">
            <a:extLst>
              <a:ext uri="{FF2B5EF4-FFF2-40B4-BE49-F238E27FC236}">
                <a16:creationId xmlns:a16="http://schemas.microsoft.com/office/drawing/2014/main" id="{09623A6F-21C7-4898-A18D-FEB5AD168FB9}"/>
              </a:ext>
            </a:extLst>
          </p:cNvPr>
          <p:cNvSpPr/>
          <p:nvPr/>
        </p:nvSpPr>
        <p:spPr>
          <a:xfrm>
            <a:off x="6729212" y="2176530"/>
            <a:ext cx="4456089" cy="3097369"/>
          </a:xfrm>
          <a:prstGeom prst="wedgeEllipseCallout">
            <a:avLst>
              <a:gd name="adj1" fmla="val -152571"/>
              <a:gd name="adj2" fmla="val -656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023DC6AC-AADB-465F-AA8D-FCB8814D3400}"/>
              </a:ext>
            </a:extLst>
          </p:cNvPr>
          <p:cNvSpPr txBox="1"/>
          <p:nvPr/>
        </p:nvSpPr>
        <p:spPr>
          <a:xfrm>
            <a:off x="7376776" y="2720867"/>
            <a:ext cx="3915178" cy="2308324"/>
          </a:xfrm>
          <a:prstGeom prst="rect">
            <a:avLst/>
          </a:prstGeom>
          <a:noFill/>
        </p:spPr>
        <p:txBody>
          <a:bodyPr wrap="square" rtlCol="0">
            <a:spAutoFit/>
          </a:bodyPr>
          <a:lstStyle/>
          <a:p>
            <a:r>
              <a:rPr lang="en-GB" dirty="0"/>
              <a:t>The command word here is ‘Analyse’ – examine an issue in detail/how parts relate to whole, to explain and interpret.</a:t>
            </a:r>
          </a:p>
          <a:p>
            <a:endParaRPr lang="en-GB" dirty="0"/>
          </a:p>
          <a:p>
            <a:r>
              <a:rPr lang="en-GB" dirty="0"/>
              <a:t>Strengths – positives </a:t>
            </a:r>
          </a:p>
          <a:p>
            <a:r>
              <a:rPr lang="en-GB" dirty="0"/>
              <a:t>Weaknesses – negatives</a:t>
            </a:r>
          </a:p>
          <a:p>
            <a:endParaRPr lang="en-GB" dirty="0"/>
          </a:p>
        </p:txBody>
      </p:sp>
      <p:pic>
        <p:nvPicPr>
          <p:cNvPr id="6" name="Audio 5">
            <a:hlinkClick r:id="" action="ppaction://media"/>
            <a:extLst>
              <a:ext uri="{FF2B5EF4-FFF2-40B4-BE49-F238E27FC236}">
                <a16:creationId xmlns:a16="http://schemas.microsoft.com/office/drawing/2014/main" id="{803B8056-F1F0-4F29-8933-AE446C3C2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57496097"/>
      </p:ext>
    </p:extLst>
  </p:cSld>
  <p:clrMapOvr>
    <a:masterClrMapping/>
  </p:clrMapOvr>
  <mc:AlternateContent xmlns:mc="http://schemas.openxmlformats.org/markup-compatibility/2006" xmlns:p14="http://schemas.microsoft.com/office/powerpoint/2010/main">
    <mc:Choice Requires="p14">
      <p:transition spd="slow" p14:dur="2000" advTm="25981"/>
    </mc:Choice>
    <mc:Fallback xmlns="">
      <p:transition spd="slow" advTm="2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AO1 and AO3 mark scheme</a:t>
            </a:r>
          </a:p>
        </p:txBody>
      </p:sp>
      <p:pic>
        <p:nvPicPr>
          <p:cNvPr id="6" name="Picture 5">
            <a:extLst>
              <a:ext uri="{FF2B5EF4-FFF2-40B4-BE49-F238E27FC236}">
                <a16:creationId xmlns:a16="http://schemas.microsoft.com/office/drawing/2014/main" id="{BF0C6202-E441-4C15-943F-0A21F32A0E23}"/>
              </a:ext>
            </a:extLst>
          </p:cNvPr>
          <p:cNvPicPr>
            <a:picLocks noChangeAspect="1"/>
          </p:cNvPicPr>
          <p:nvPr/>
        </p:nvPicPr>
        <p:blipFill>
          <a:blip r:embed="rId5"/>
          <a:stretch>
            <a:fillRect/>
          </a:stretch>
        </p:blipFill>
        <p:spPr>
          <a:xfrm>
            <a:off x="340068" y="1077912"/>
            <a:ext cx="7944439" cy="5322888"/>
          </a:xfrm>
          <a:prstGeom prst="rect">
            <a:avLst/>
          </a:prstGeom>
        </p:spPr>
      </p:pic>
      <p:pic>
        <p:nvPicPr>
          <p:cNvPr id="7" name="Picture 6">
            <a:extLst>
              <a:ext uri="{FF2B5EF4-FFF2-40B4-BE49-F238E27FC236}">
                <a16:creationId xmlns:a16="http://schemas.microsoft.com/office/drawing/2014/main" id="{78F0C168-251A-4A2A-884E-955184B6F7C4}"/>
              </a:ext>
            </a:extLst>
          </p:cNvPr>
          <p:cNvPicPr>
            <a:picLocks noChangeAspect="1"/>
          </p:cNvPicPr>
          <p:nvPr/>
        </p:nvPicPr>
        <p:blipFill>
          <a:blip r:embed="rId6"/>
          <a:stretch>
            <a:fillRect/>
          </a:stretch>
        </p:blipFill>
        <p:spPr>
          <a:xfrm>
            <a:off x="5108575" y="4252912"/>
            <a:ext cx="3514726" cy="2147888"/>
          </a:xfrm>
          <a:prstGeom prst="rect">
            <a:avLst/>
          </a:prstGeom>
        </p:spPr>
      </p:pic>
      <p:sp>
        <p:nvSpPr>
          <p:cNvPr id="5" name="Speech Bubble: Oval 4">
            <a:extLst>
              <a:ext uri="{FF2B5EF4-FFF2-40B4-BE49-F238E27FC236}">
                <a16:creationId xmlns:a16="http://schemas.microsoft.com/office/drawing/2014/main" id="{3B23E4E6-DAE5-4FAD-B10C-6E717FC01FCC}"/>
              </a:ext>
            </a:extLst>
          </p:cNvPr>
          <p:cNvSpPr/>
          <p:nvPr/>
        </p:nvSpPr>
        <p:spPr>
          <a:xfrm>
            <a:off x="8618186" y="1754843"/>
            <a:ext cx="3233746" cy="4703912"/>
          </a:xfrm>
          <a:prstGeom prst="wedgeEllipseCallout">
            <a:avLst>
              <a:gd name="adj1" fmla="val -132964"/>
              <a:gd name="adj2" fmla="val -312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42F7C6F2-536E-4169-82AD-631C043BFEAF}"/>
              </a:ext>
            </a:extLst>
          </p:cNvPr>
          <p:cNvSpPr txBox="1"/>
          <p:nvPr/>
        </p:nvSpPr>
        <p:spPr>
          <a:xfrm>
            <a:off x="9144000" y="2311758"/>
            <a:ext cx="2260242" cy="3970318"/>
          </a:xfrm>
          <a:prstGeom prst="rect">
            <a:avLst/>
          </a:prstGeom>
          <a:noFill/>
        </p:spPr>
        <p:txBody>
          <a:bodyPr wrap="square" rtlCol="0">
            <a:spAutoFit/>
          </a:bodyPr>
          <a:lstStyle/>
          <a:p>
            <a:r>
              <a:rPr lang="en-GB" dirty="0"/>
              <a:t>What we are looking for here is </a:t>
            </a:r>
            <a:r>
              <a:rPr lang="en-US" altLang="en-US" dirty="0"/>
              <a:t>evidence that you can demonstrate your knowledge of the behavioral change approach to health and well-being.</a:t>
            </a:r>
          </a:p>
          <a:p>
            <a:endParaRPr lang="en-US" dirty="0"/>
          </a:p>
          <a:p>
            <a:r>
              <a:rPr lang="en-US" altLang="en-US" dirty="0">
                <a:latin typeface="Arial" panose="020B0604020202020204" pitchFamily="34" charset="0"/>
              </a:rPr>
              <a:t>Look at your answers and underline anything that is in this list.</a:t>
            </a:r>
          </a:p>
          <a:p>
            <a:endParaRPr lang="en-GB" dirty="0"/>
          </a:p>
        </p:txBody>
      </p:sp>
      <p:pic>
        <p:nvPicPr>
          <p:cNvPr id="4" name="Audio 3">
            <a:hlinkClick r:id="" action="ppaction://media"/>
            <a:extLst>
              <a:ext uri="{FF2B5EF4-FFF2-40B4-BE49-F238E27FC236}">
                <a16:creationId xmlns:a16="http://schemas.microsoft.com/office/drawing/2014/main" id="{43F6ABF8-0DDB-430D-AC13-B73C1E6BC2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19065412"/>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AO1 and AO3 mark bands</a:t>
            </a:r>
          </a:p>
        </p:txBody>
      </p:sp>
      <p:pic>
        <p:nvPicPr>
          <p:cNvPr id="2" name="Picture 1">
            <a:extLst>
              <a:ext uri="{FF2B5EF4-FFF2-40B4-BE49-F238E27FC236}">
                <a16:creationId xmlns:a16="http://schemas.microsoft.com/office/drawing/2014/main" id="{11CB1C62-04CC-4283-86C9-D6E989C111EA}"/>
              </a:ext>
            </a:extLst>
          </p:cNvPr>
          <p:cNvPicPr>
            <a:picLocks noChangeAspect="1"/>
          </p:cNvPicPr>
          <p:nvPr/>
        </p:nvPicPr>
        <p:blipFill>
          <a:blip r:embed="rId5"/>
          <a:stretch>
            <a:fillRect/>
          </a:stretch>
        </p:blipFill>
        <p:spPr>
          <a:xfrm>
            <a:off x="340068" y="980238"/>
            <a:ext cx="6321425" cy="5814262"/>
          </a:xfrm>
          <a:prstGeom prst="rect">
            <a:avLst/>
          </a:prstGeom>
        </p:spPr>
      </p:pic>
      <p:sp>
        <p:nvSpPr>
          <p:cNvPr id="4" name="Speech Bubble: Oval 3">
            <a:extLst>
              <a:ext uri="{FF2B5EF4-FFF2-40B4-BE49-F238E27FC236}">
                <a16:creationId xmlns:a16="http://schemas.microsoft.com/office/drawing/2014/main" id="{FDE22B3F-DBCD-4304-9C08-CA12B6912440}"/>
              </a:ext>
            </a:extLst>
          </p:cNvPr>
          <p:cNvSpPr/>
          <p:nvPr/>
        </p:nvSpPr>
        <p:spPr>
          <a:xfrm>
            <a:off x="8566670" y="2363273"/>
            <a:ext cx="3233746" cy="3531859"/>
          </a:xfrm>
          <a:prstGeom prst="wedgeEllipseCallout">
            <a:avLst>
              <a:gd name="adj1" fmla="val -113648"/>
              <a:gd name="adj2" fmla="val -305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14504EA-D36D-4461-BDB8-60E35115F20A}"/>
              </a:ext>
            </a:extLst>
          </p:cNvPr>
          <p:cNvSpPr txBox="1"/>
          <p:nvPr/>
        </p:nvSpPr>
        <p:spPr>
          <a:xfrm>
            <a:off x="9285668" y="2678806"/>
            <a:ext cx="2099256" cy="3139321"/>
          </a:xfrm>
          <a:prstGeom prst="rect">
            <a:avLst/>
          </a:prstGeom>
          <a:noFill/>
        </p:spPr>
        <p:txBody>
          <a:bodyPr wrap="square" rtlCol="0">
            <a:spAutoFit/>
          </a:bodyPr>
          <a:lstStyle/>
          <a:p>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09CE0C85-9952-418B-8392-D96B05C66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24179718"/>
      </p:ext>
    </p:extLst>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7?</a:t>
            </a:r>
          </a:p>
        </p:txBody>
      </p:sp>
      <p:sp>
        <p:nvSpPr>
          <p:cNvPr id="2" name="Rectangle 1">
            <a:extLst>
              <a:ext uri="{FF2B5EF4-FFF2-40B4-BE49-F238E27FC236}">
                <a16:creationId xmlns:a16="http://schemas.microsoft.com/office/drawing/2014/main" id="{0D59E6CD-F258-4A0C-A1E0-553E23AB2271}"/>
              </a:ext>
            </a:extLst>
          </p:cNvPr>
          <p:cNvSpPr/>
          <p:nvPr/>
        </p:nvSpPr>
        <p:spPr>
          <a:xfrm>
            <a:off x="335176" y="1305342"/>
            <a:ext cx="11487630" cy="4524315"/>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7</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714375" indent="-714375">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7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2C7EEC97-23D1-4AB0-B55D-DEEE49EEE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79199640"/>
      </p:ext>
    </p:extLst>
  </p:cSld>
  <p:clrMapOvr>
    <a:masterClrMapping/>
  </p:clrMapOvr>
  <mc:AlternateContent xmlns:mc="http://schemas.openxmlformats.org/markup-compatibility/2006" xmlns:p14="http://schemas.microsoft.com/office/powerpoint/2010/main">
    <mc:Choice Requires="p14">
      <p:transition spd="slow" p14:dur="2000" advTm="25671"/>
    </mc:Choice>
    <mc:Fallback xmlns="">
      <p:transition spd="slow" advTm="2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(a), AO2</a:t>
            </a:r>
          </a:p>
        </p:txBody>
      </p:sp>
      <p:pic>
        <p:nvPicPr>
          <p:cNvPr id="2" name="Picture 1">
            <a:extLst>
              <a:ext uri="{FF2B5EF4-FFF2-40B4-BE49-F238E27FC236}">
                <a16:creationId xmlns:a16="http://schemas.microsoft.com/office/drawing/2014/main" id="{9287E142-5ADE-4A72-A7C5-BB4A68B96F72}"/>
              </a:ext>
            </a:extLst>
          </p:cNvPr>
          <p:cNvPicPr>
            <a:picLocks noChangeAspect="1"/>
          </p:cNvPicPr>
          <p:nvPr/>
        </p:nvPicPr>
        <p:blipFill>
          <a:blip r:embed="rId5"/>
          <a:stretch>
            <a:fillRect/>
          </a:stretch>
        </p:blipFill>
        <p:spPr>
          <a:xfrm>
            <a:off x="356439" y="1101724"/>
            <a:ext cx="7276553" cy="4892675"/>
          </a:xfrm>
          <a:prstGeom prst="rect">
            <a:avLst/>
          </a:prstGeom>
        </p:spPr>
      </p:pic>
      <p:sp>
        <p:nvSpPr>
          <p:cNvPr id="4" name="Speech Bubble: Oval 3">
            <a:extLst>
              <a:ext uri="{FF2B5EF4-FFF2-40B4-BE49-F238E27FC236}">
                <a16:creationId xmlns:a16="http://schemas.microsoft.com/office/drawing/2014/main" id="{F68AF333-3FF3-4B72-8CBF-F4C5FF1BB410}"/>
              </a:ext>
            </a:extLst>
          </p:cNvPr>
          <p:cNvSpPr/>
          <p:nvPr/>
        </p:nvSpPr>
        <p:spPr>
          <a:xfrm>
            <a:off x="8126569" y="2331077"/>
            <a:ext cx="3725363" cy="4314422"/>
          </a:xfrm>
          <a:prstGeom prst="wedgeEllipseCallout">
            <a:avLst>
              <a:gd name="adj1" fmla="val -188282"/>
              <a:gd name="adj2" fmla="val -561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351BC79-7EE8-4706-8A4A-F1D9165C42F3}"/>
              </a:ext>
            </a:extLst>
          </p:cNvPr>
          <p:cNvSpPr txBox="1"/>
          <p:nvPr/>
        </p:nvSpPr>
        <p:spPr>
          <a:xfrm>
            <a:off x="8867103" y="2807898"/>
            <a:ext cx="2472745" cy="3970318"/>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5 marks are available here.  Do not just describe multi-agency working; provide details and reasons.</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9CD3F08C-91F1-40CB-92FE-123DCB0E10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21623342"/>
      </p:ext>
    </p:extLst>
  </p:cSld>
  <p:clrMapOvr>
    <a:masterClrMapping/>
  </p:clrMapOvr>
  <mc:AlternateContent xmlns:mc="http://schemas.openxmlformats.org/markup-compatibility/2006" xmlns:p14="http://schemas.microsoft.com/office/powerpoint/2010/main">
    <mc:Choice Requires="p14">
      <p:transition spd="slow" p14:dur="2000" advTm="23511"/>
    </mc:Choice>
    <mc:Fallback xmlns="">
      <p:transition spd="slow" advTm="2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AO2 mark scheme</a:t>
            </a:r>
          </a:p>
        </p:txBody>
      </p:sp>
      <p:pic>
        <p:nvPicPr>
          <p:cNvPr id="4" name="Picture 3">
            <a:extLst>
              <a:ext uri="{FF2B5EF4-FFF2-40B4-BE49-F238E27FC236}">
                <a16:creationId xmlns:a16="http://schemas.microsoft.com/office/drawing/2014/main" id="{7BBCD76F-9E03-4A36-84CE-DDD309829E37}"/>
              </a:ext>
            </a:extLst>
          </p:cNvPr>
          <p:cNvPicPr>
            <a:picLocks noChangeAspect="1"/>
          </p:cNvPicPr>
          <p:nvPr/>
        </p:nvPicPr>
        <p:blipFill>
          <a:blip r:embed="rId5"/>
          <a:stretch>
            <a:fillRect/>
          </a:stretch>
        </p:blipFill>
        <p:spPr>
          <a:xfrm>
            <a:off x="340068" y="1052207"/>
            <a:ext cx="6067425" cy="5600700"/>
          </a:xfrm>
          <a:prstGeom prst="rect">
            <a:avLst/>
          </a:prstGeom>
        </p:spPr>
      </p:pic>
      <p:pic>
        <p:nvPicPr>
          <p:cNvPr id="5" name="Picture 4">
            <a:extLst>
              <a:ext uri="{FF2B5EF4-FFF2-40B4-BE49-F238E27FC236}">
                <a16:creationId xmlns:a16="http://schemas.microsoft.com/office/drawing/2014/main" id="{96FC2DC1-9DD3-4C49-AEAC-19D7292D62FC}"/>
              </a:ext>
            </a:extLst>
          </p:cNvPr>
          <p:cNvPicPr>
            <a:picLocks noChangeAspect="1"/>
          </p:cNvPicPr>
          <p:nvPr/>
        </p:nvPicPr>
        <p:blipFill>
          <a:blip r:embed="rId6"/>
          <a:stretch>
            <a:fillRect/>
          </a:stretch>
        </p:blipFill>
        <p:spPr>
          <a:xfrm>
            <a:off x="4870450" y="3148012"/>
            <a:ext cx="3529694" cy="2058988"/>
          </a:xfrm>
          <a:prstGeom prst="rect">
            <a:avLst/>
          </a:prstGeom>
        </p:spPr>
      </p:pic>
      <p:sp>
        <p:nvSpPr>
          <p:cNvPr id="6" name="Speech Bubble: Oval 5">
            <a:extLst>
              <a:ext uri="{FF2B5EF4-FFF2-40B4-BE49-F238E27FC236}">
                <a16:creationId xmlns:a16="http://schemas.microsoft.com/office/drawing/2014/main" id="{0784719D-5DAA-444E-8443-D84E2C4C71A0}"/>
              </a:ext>
            </a:extLst>
          </p:cNvPr>
          <p:cNvSpPr/>
          <p:nvPr/>
        </p:nvSpPr>
        <p:spPr>
          <a:xfrm>
            <a:off x="8493617" y="3287430"/>
            <a:ext cx="3358315" cy="3019826"/>
          </a:xfrm>
          <a:prstGeom prst="wedgeEllipseCallout">
            <a:avLst>
              <a:gd name="adj1" fmla="val -93042"/>
              <a:gd name="adj2" fmla="val 6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8118B5B3-BDC8-4760-99B0-DD32577E70FC}"/>
              </a:ext>
            </a:extLst>
          </p:cNvPr>
          <p:cNvSpPr txBox="1"/>
          <p:nvPr/>
        </p:nvSpPr>
        <p:spPr>
          <a:xfrm>
            <a:off x="9083832" y="3610312"/>
            <a:ext cx="2498501"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approaches to promoting and protecting resilience.</a:t>
            </a:r>
            <a:endParaRPr lang="en-GB" dirty="0"/>
          </a:p>
        </p:txBody>
      </p:sp>
      <p:pic>
        <p:nvPicPr>
          <p:cNvPr id="7" name="Audio 6">
            <a:hlinkClick r:id="" action="ppaction://media"/>
            <a:extLst>
              <a:ext uri="{FF2B5EF4-FFF2-40B4-BE49-F238E27FC236}">
                <a16:creationId xmlns:a16="http://schemas.microsoft.com/office/drawing/2014/main" id="{653AC57E-9D8B-4EA1-88F0-061C87EF58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97248688"/>
      </p:ext>
    </p:extLst>
  </p:cSld>
  <p:clrMapOvr>
    <a:masterClrMapping/>
  </p:clrMapOvr>
  <mc:AlternateContent xmlns:mc="http://schemas.openxmlformats.org/markup-compatibility/2006" xmlns:p14="http://schemas.microsoft.com/office/powerpoint/2010/main">
    <mc:Choice Requires="p14">
      <p:transition spd="slow" p14:dur="2000" advTm="10719"/>
    </mc:Choice>
    <mc:Fallback xmlns="">
      <p:transition spd="slow" advTm="1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(b), AO1 and AO3</a:t>
            </a:r>
          </a:p>
        </p:txBody>
      </p:sp>
      <p:pic>
        <p:nvPicPr>
          <p:cNvPr id="4" name="Picture 3">
            <a:extLst>
              <a:ext uri="{FF2B5EF4-FFF2-40B4-BE49-F238E27FC236}">
                <a16:creationId xmlns:a16="http://schemas.microsoft.com/office/drawing/2014/main" id="{3F7A11E2-AE05-4C44-A4BD-77B489E3FFDE}"/>
              </a:ext>
            </a:extLst>
          </p:cNvPr>
          <p:cNvPicPr>
            <a:picLocks noChangeAspect="1"/>
          </p:cNvPicPr>
          <p:nvPr/>
        </p:nvPicPr>
        <p:blipFill>
          <a:blip r:embed="rId5"/>
          <a:stretch>
            <a:fillRect/>
          </a:stretch>
        </p:blipFill>
        <p:spPr>
          <a:xfrm>
            <a:off x="356439" y="1011734"/>
            <a:ext cx="5279085" cy="5667375"/>
          </a:xfrm>
          <a:prstGeom prst="rect">
            <a:avLst/>
          </a:prstGeom>
        </p:spPr>
      </p:pic>
      <p:sp>
        <p:nvSpPr>
          <p:cNvPr id="5" name="Speech Bubble: Oval 4">
            <a:extLst>
              <a:ext uri="{FF2B5EF4-FFF2-40B4-BE49-F238E27FC236}">
                <a16:creationId xmlns:a16="http://schemas.microsoft.com/office/drawing/2014/main" id="{2E7EA4D7-E593-431A-8E3C-DE3BEF6BF8D3}"/>
              </a:ext>
            </a:extLst>
          </p:cNvPr>
          <p:cNvSpPr/>
          <p:nvPr/>
        </p:nvSpPr>
        <p:spPr>
          <a:xfrm>
            <a:off x="6096000" y="959476"/>
            <a:ext cx="5456350" cy="4913290"/>
          </a:xfrm>
          <a:prstGeom prst="wedgeEllipseCallout">
            <a:avLst>
              <a:gd name="adj1" fmla="val -93123"/>
              <a:gd name="adj2" fmla="val -341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92D91B8F-ECB5-404F-8047-26072023333B}"/>
              </a:ext>
            </a:extLst>
          </p:cNvPr>
          <p:cNvSpPr txBox="1"/>
          <p:nvPr/>
        </p:nvSpPr>
        <p:spPr>
          <a:xfrm>
            <a:off x="6654756" y="1838861"/>
            <a:ext cx="4836017" cy="3139321"/>
          </a:xfrm>
          <a:prstGeom prst="rect">
            <a:avLst/>
          </a:prstGeom>
          <a:noFill/>
        </p:spPr>
        <p:txBody>
          <a:bodyPr wrap="square" rtlCol="0">
            <a:spAutoFit/>
          </a:bodyPr>
          <a:lstStyle/>
          <a:p>
            <a:r>
              <a:rPr lang="en-GB" dirty="0"/>
              <a:t>The command word here is ‘Discuss’ – examine an issue in detail in a structured way, taking into account different ideas.</a:t>
            </a:r>
          </a:p>
          <a:p>
            <a:endParaRPr lang="en-GB" dirty="0"/>
          </a:p>
          <a:p>
            <a:r>
              <a:rPr lang="en-GB" dirty="0"/>
              <a:t>In order to reach the higher mark bands, it is important that, in your answer, you discuss the role and effectiveness of the approaches and don’t simply describe them. </a:t>
            </a:r>
          </a:p>
          <a:p>
            <a:endParaRPr lang="en-GB" dirty="0"/>
          </a:p>
          <a:p>
            <a:r>
              <a:rPr lang="en-GB" dirty="0"/>
              <a:t>Your answer should relate to promoting and protecting the resilience of individuals.</a:t>
            </a:r>
          </a:p>
        </p:txBody>
      </p:sp>
      <p:pic>
        <p:nvPicPr>
          <p:cNvPr id="6" name="Audio 5">
            <a:hlinkClick r:id="" action="ppaction://media"/>
            <a:extLst>
              <a:ext uri="{FF2B5EF4-FFF2-40B4-BE49-F238E27FC236}">
                <a16:creationId xmlns:a16="http://schemas.microsoft.com/office/drawing/2014/main" id="{B9CF216D-82D4-4E57-814A-ED87A53BF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46344899"/>
      </p:ext>
    </p:extLst>
  </p:cSld>
  <p:clrMapOvr>
    <a:masterClrMapping/>
  </p:clrMapOvr>
  <mc:AlternateContent xmlns:mc="http://schemas.openxmlformats.org/markup-compatibility/2006" xmlns:p14="http://schemas.microsoft.com/office/powerpoint/2010/main">
    <mc:Choice Requires="p14">
      <p:transition spd="slow" p14:dur="2000" advTm="31208"/>
    </mc:Choice>
    <mc:Fallback xmlns="">
      <p:transition spd="slow" advTm="3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1?</a:t>
            </a:r>
          </a:p>
        </p:txBody>
      </p:sp>
      <p:sp>
        <p:nvSpPr>
          <p:cNvPr id="4" name="Content Placeholder 2">
            <a:extLst>
              <a:ext uri="{FF2B5EF4-FFF2-40B4-BE49-F238E27FC236}">
                <a16:creationId xmlns:a16="http://schemas.microsoft.com/office/drawing/2014/main" id="{DF5A0981-CC9D-4020-A8DA-9A75908D2FED}"/>
              </a:ext>
            </a:extLst>
          </p:cNvPr>
          <p:cNvSpPr txBox="1">
            <a:spLocks/>
          </p:cNvSpPr>
          <p:nvPr/>
        </p:nvSpPr>
        <p:spPr>
          <a:xfrm>
            <a:off x="282011" y="1306437"/>
            <a:ext cx="11424436" cy="4786019"/>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endParaRPr lang="en-US" sz="800" dirty="0">
              <a:latin typeface="+mn-lt"/>
              <a:ea typeface="Cambria" panose="02040503050406030204" pitchFamily="18" charset="0"/>
              <a:cs typeface="Cambria" panose="02040503050406030204" pitchFamily="18" charset="0"/>
            </a:endParaRPr>
          </a:p>
        </p:txBody>
      </p:sp>
      <p:sp>
        <p:nvSpPr>
          <p:cNvPr id="2" name="TextBox 1">
            <a:extLst>
              <a:ext uri="{FF2B5EF4-FFF2-40B4-BE49-F238E27FC236}">
                <a16:creationId xmlns:a16="http://schemas.microsoft.com/office/drawing/2014/main" id="{BE814F59-765B-47F4-A22F-F29FA31DA153}"/>
              </a:ext>
            </a:extLst>
          </p:cNvPr>
          <p:cNvSpPr txBox="1"/>
          <p:nvPr/>
        </p:nvSpPr>
        <p:spPr>
          <a:xfrm>
            <a:off x="282012" y="1133341"/>
            <a:ext cx="11424436" cy="4524315"/>
          </a:xfrm>
          <a:prstGeom prst="rect">
            <a:avLst/>
          </a:prstGeom>
          <a:noFill/>
        </p:spPr>
        <p:txBody>
          <a:bodyPr wrap="square" rtlCol="0">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1</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  </a:t>
            </a:r>
          </a:p>
          <a:p>
            <a:pPr marL="714375" indent="-714375">
              <a:spcBef>
                <a:spcPts val="0"/>
              </a:spcBef>
              <a:spcAft>
                <a:spcPts val="0"/>
              </a:spcAft>
            </a:pPr>
            <a:r>
              <a:rPr lang="en-US"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714375" indent="-714375">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marL="714375" indent="-714375">
              <a:spcBef>
                <a:spcPts val="0"/>
              </a:spcBef>
              <a:spcAft>
                <a:spcPts val="0"/>
              </a:spcAft>
            </a:pPr>
            <a:r>
              <a:rPr lang="en-US"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1 (a), (b), (c) and (d).</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a:p>
            <a:endParaRPr lang="en-GB" dirty="0"/>
          </a:p>
        </p:txBody>
      </p:sp>
      <p:pic>
        <p:nvPicPr>
          <p:cNvPr id="5" name="Audio 4">
            <a:hlinkClick r:id="" action="ppaction://media"/>
            <a:extLst>
              <a:ext uri="{FF2B5EF4-FFF2-40B4-BE49-F238E27FC236}">
                <a16:creationId xmlns:a16="http://schemas.microsoft.com/office/drawing/2014/main" id="{B52E28BC-CC2E-4B34-9B49-631B9606C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27577"/>
    </mc:Choice>
    <mc:Fallback xmlns="">
      <p:transition spd="slow" advTm="2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(b) AO1 and AO3 mark scheme</a:t>
            </a:r>
          </a:p>
        </p:txBody>
      </p:sp>
      <p:pic>
        <p:nvPicPr>
          <p:cNvPr id="2" name="Picture 1">
            <a:extLst>
              <a:ext uri="{FF2B5EF4-FFF2-40B4-BE49-F238E27FC236}">
                <a16:creationId xmlns:a16="http://schemas.microsoft.com/office/drawing/2014/main" id="{3D55177B-BA8D-4134-925C-1FF603D408CC}"/>
              </a:ext>
            </a:extLst>
          </p:cNvPr>
          <p:cNvPicPr>
            <a:picLocks noChangeAspect="1"/>
          </p:cNvPicPr>
          <p:nvPr/>
        </p:nvPicPr>
        <p:blipFill>
          <a:blip r:embed="rId5"/>
          <a:stretch>
            <a:fillRect/>
          </a:stretch>
        </p:blipFill>
        <p:spPr>
          <a:xfrm>
            <a:off x="340068" y="1073150"/>
            <a:ext cx="7899359" cy="5213350"/>
          </a:xfrm>
          <a:prstGeom prst="rect">
            <a:avLst/>
          </a:prstGeom>
        </p:spPr>
      </p:pic>
      <p:pic>
        <p:nvPicPr>
          <p:cNvPr id="5" name="Picture 4">
            <a:extLst>
              <a:ext uri="{FF2B5EF4-FFF2-40B4-BE49-F238E27FC236}">
                <a16:creationId xmlns:a16="http://schemas.microsoft.com/office/drawing/2014/main" id="{E554CAA2-B98B-4B90-955A-AA9E1B60E60B}"/>
              </a:ext>
            </a:extLst>
          </p:cNvPr>
          <p:cNvPicPr>
            <a:picLocks noChangeAspect="1"/>
          </p:cNvPicPr>
          <p:nvPr/>
        </p:nvPicPr>
        <p:blipFill>
          <a:blip r:embed="rId6"/>
          <a:stretch>
            <a:fillRect/>
          </a:stretch>
        </p:blipFill>
        <p:spPr>
          <a:xfrm>
            <a:off x="5349874" y="3295650"/>
            <a:ext cx="3798507" cy="3117850"/>
          </a:xfrm>
          <a:prstGeom prst="rect">
            <a:avLst/>
          </a:prstGeom>
        </p:spPr>
      </p:pic>
      <p:sp>
        <p:nvSpPr>
          <p:cNvPr id="6" name="Speech Bubble: Oval 5">
            <a:extLst>
              <a:ext uri="{FF2B5EF4-FFF2-40B4-BE49-F238E27FC236}">
                <a16:creationId xmlns:a16="http://schemas.microsoft.com/office/drawing/2014/main" id="{5D609316-0641-4A37-9F38-087EAA8DA182}"/>
              </a:ext>
            </a:extLst>
          </p:cNvPr>
          <p:cNvSpPr/>
          <p:nvPr/>
        </p:nvSpPr>
        <p:spPr>
          <a:xfrm>
            <a:off x="9010199" y="1067051"/>
            <a:ext cx="3106384" cy="5282233"/>
          </a:xfrm>
          <a:prstGeom prst="wedgeEllipseCallout">
            <a:avLst>
              <a:gd name="adj1" fmla="val -62658"/>
              <a:gd name="adj2" fmla="val -28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1F8165ED-B42A-42FA-819B-EFF72541449D}"/>
              </a:ext>
            </a:extLst>
          </p:cNvPr>
          <p:cNvSpPr txBox="1"/>
          <p:nvPr/>
        </p:nvSpPr>
        <p:spPr>
          <a:xfrm>
            <a:off x="9440800" y="1745937"/>
            <a:ext cx="2439708" cy="4524315"/>
          </a:xfrm>
          <a:prstGeom prst="rect">
            <a:avLst/>
          </a:prstGeom>
          <a:noFill/>
        </p:spPr>
        <p:txBody>
          <a:bodyPr wrap="square" rtlCol="0">
            <a:spAutoFit/>
          </a:bodyPr>
          <a:lstStyle/>
          <a:p>
            <a:r>
              <a:rPr lang="en-GB" dirty="0"/>
              <a:t>What we are looking for here is </a:t>
            </a:r>
            <a:r>
              <a:rPr lang="en-US" altLang="en-US" dirty="0"/>
              <a:t>evidence that you can demonstrate your knowledge of approaches that may be used to promote and protect the resilience of individuals.</a:t>
            </a:r>
          </a:p>
          <a:p>
            <a:endParaRPr lang="en-US" dirty="0"/>
          </a:p>
          <a:p>
            <a:r>
              <a:rPr lang="en-US" altLang="en-US" dirty="0">
                <a:latin typeface="Arial" panose="020B0604020202020204" pitchFamily="34" charset="0"/>
              </a:rPr>
              <a:t>Look at your answers and underline anything that is in this list.</a:t>
            </a:r>
          </a:p>
          <a:p>
            <a:endParaRPr lang="en-GB" dirty="0"/>
          </a:p>
        </p:txBody>
      </p:sp>
      <p:pic>
        <p:nvPicPr>
          <p:cNvPr id="8" name="Audio 7">
            <a:hlinkClick r:id="" action="ppaction://media"/>
            <a:extLst>
              <a:ext uri="{FF2B5EF4-FFF2-40B4-BE49-F238E27FC236}">
                <a16:creationId xmlns:a16="http://schemas.microsoft.com/office/drawing/2014/main" id="{AEB8562D-7B3D-4006-B078-179A2035A1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90755868"/>
      </p:ext>
    </p:extLst>
  </p:cSld>
  <p:clrMapOvr>
    <a:masterClrMapping/>
  </p:clrMapOvr>
  <mc:AlternateContent xmlns:mc="http://schemas.openxmlformats.org/markup-compatibility/2006" xmlns:p14="http://schemas.microsoft.com/office/powerpoint/2010/main">
    <mc:Choice Requires="p14">
      <p:transition spd="slow" p14:dur="2000" advTm="17149"/>
    </mc:Choice>
    <mc:Fallback xmlns="">
      <p:transition spd="slow" advTm="17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(b) AO1 and AO3 mark bands</a:t>
            </a:r>
          </a:p>
        </p:txBody>
      </p:sp>
      <p:pic>
        <p:nvPicPr>
          <p:cNvPr id="2" name="Picture 1">
            <a:extLst>
              <a:ext uri="{FF2B5EF4-FFF2-40B4-BE49-F238E27FC236}">
                <a16:creationId xmlns:a16="http://schemas.microsoft.com/office/drawing/2014/main" id="{CA259460-3ECA-4BCB-B240-5E55A8D8096E}"/>
              </a:ext>
            </a:extLst>
          </p:cNvPr>
          <p:cNvPicPr>
            <a:picLocks noChangeAspect="1"/>
          </p:cNvPicPr>
          <p:nvPr/>
        </p:nvPicPr>
        <p:blipFill>
          <a:blip r:embed="rId5"/>
          <a:stretch>
            <a:fillRect/>
          </a:stretch>
        </p:blipFill>
        <p:spPr>
          <a:xfrm>
            <a:off x="340068" y="911013"/>
            <a:ext cx="5755932" cy="5908887"/>
          </a:xfrm>
          <a:prstGeom prst="rect">
            <a:avLst/>
          </a:prstGeom>
        </p:spPr>
      </p:pic>
      <p:sp>
        <p:nvSpPr>
          <p:cNvPr id="4" name="Speech Bubble: Oval 3">
            <a:extLst>
              <a:ext uri="{FF2B5EF4-FFF2-40B4-BE49-F238E27FC236}">
                <a16:creationId xmlns:a16="http://schemas.microsoft.com/office/drawing/2014/main" id="{34411006-703A-4FDA-8388-BAC58EB38FF8}"/>
              </a:ext>
            </a:extLst>
          </p:cNvPr>
          <p:cNvSpPr/>
          <p:nvPr/>
        </p:nvSpPr>
        <p:spPr>
          <a:xfrm>
            <a:off x="8711983" y="2772274"/>
            <a:ext cx="3065747" cy="3564131"/>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DA7D82E-F55D-443F-9CC9-CC379A39AAE8}"/>
              </a:ext>
            </a:extLst>
          </p:cNvPr>
          <p:cNvSpPr txBox="1"/>
          <p:nvPr/>
        </p:nvSpPr>
        <p:spPr>
          <a:xfrm>
            <a:off x="9048211" y="3449932"/>
            <a:ext cx="2446986" cy="2585323"/>
          </a:xfrm>
          <a:prstGeom prst="rect">
            <a:avLst/>
          </a:prstGeom>
          <a:noFill/>
        </p:spPr>
        <p:txBody>
          <a:bodyPr wrap="square" rtlCol="0">
            <a:spAutoFit/>
          </a:bodyPr>
          <a:lstStyle/>
          <a:p>
            <a:r>
              <a:rPr lang="en-US" altLang="en-US" dirty="0">
                <a:latin typeface="Arial" panose="020B0604020202020204" pitchFamily="34" charset="0"/>
              </a:rPr>
              <a:t>This is a banded mark scheme; marks here are also split between AO1 and AO3 – so you need to make a judgement on your response before awarding a mark.</a:t>
            </a:r>
          </a:p>
          <a:p>
            <a:endParaRPr lang="en-GB" dirty="0"/>
          </a:p>
        </p:txBody>
      </p:sp>
      <p:pic>
        <p:nvPicPr>
          <p:cNvPr id="6" name="Audio 5">
            <a:hlinkClick r:id="" action="ppaction://media"/>
            <a:extLst>
              <a:ext uri="{FF2B5EF4-FFF2-40B4-BE49-F238E27FC236}">
                <a16:creationId xmlns:a16="http://schemas.microsoft.com/office/drawing/2014/main" id="{1EC1D970-F231-4584-B084-A8312F5ACD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05436116"/>
      </p:ext>
    </p:extLst>
  </p:cSld>
  <p:clrMapOvr>
    <a:masterClrMapping/>
  </p:clrMapOvr>
  <mc:AlternateContent xmlns:mc="http://schemas.openxmlformats.org/markup-compatibility/2006" xmlns:p14="http://schemas.microsoft.com/office/powerpoint/2010/main">
    <mc:Choice Requires="p14">
      <p:transition spd="slow" p14:dur="2000" advTm="11194"/>
    </mc:Choice>
    <mc:Fallback xmlns="">
      <p:transition spd="slow" advTm="1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477875"/>
          </a:xfrm>
          <a:prstGeom prst="rect">
            <a:avLst/>
          </a:prstGeom>
          <a:noFill/>
        </p:spPr>
        <p:txBody>
          <a:bodyPr wrap="square" rtlCol="0">
            <a:spAutoFit/>
          </a:bodyPr>
          <a:lstStyle/>
          <a:p>
            <a:r>
              <a:rPr lang="en-GB" sz="2200" dirty="0"/>
              <a:t>As the first assessment for this unit is January 2021, raw mark grade boundaries are not available.</a:t>
            </a:r>
          </a:p>
          <a:p>
            <a:endParaRPr lang="en-GB" sz="2200" dirty="0"/>
          </a:p>
          <a:p>
            <a:r>
              <a:rPr lang="en-GB" sz="2200" dirty="0"/>
              <a:t>The Uniform Mark Scale (UMS) is used as a device for reporting, recording and aggregating your unit assessment outcomes.  The UMS is used so that you and others who achieve the same standard will have the same uniform mark, irrespective of when you take the unit.  The maximum uniform mark for any unit depends on that unit’s weighting in the specification.  This unit carries a weighting of 50% of the certificate and 25% of the diploma.</a:t>
            </a:r>
          </a:p>
          <a:p>
            <a:endParaRPr lang="en-GB" sz="2200" dirty="0"/>
          </a:p>
          <a:p>
            <a:r>
              <a:rPr lang="en-GB" sz="2200" dirty="0"/>
              <a:t>Uniform marks for this unit correspond to unit grades as follows:</a:t>
            </a:r>
          </a:p>
        </p:txBody>
      </p:sp>
      <p:grpSp>
        <p:nvGrpSpPr>
          <p:cNvPr id="7" name="Group 6">
            <a:extLst>
              <a:ext uri="{FF2B5EF4-FFF2-40B4-BE49-F238E27FC236}">
                <a16:creationId xmlns:a16="http://schemas.microsoft.com/office/drawing/2014/main" id="{BC6C6A60-CAB8-49D7-A7AE-5341D85A701D}"/>
              </a:ext>
            </a:extLst>
          </p:cNvPr>
          <p:cNvGrpSpPr/>
          <p:nvPr/>
        </p:nvGrpSpPr>
        <p:grpSpPr>
          <a:xfrm>
            <a:off x="406616" y="4600391"/>
            <a:ext cx="8634414" cy="1751791"/>
            <a:chOff x="1309686" y="3886202"/>
            <a:chExt cx="9385662" cy="2465980"/>
          </a:xfrm>
        </p:grpSpPr>
        <p:pic>
          <p:nvPicPr>
            <p:cNvPr id="2" name="Picture 1">
              <a:extLst>
                <a:ext uri="{FF2B5EF4-FFF2-40B4-BE49-F238E27FC236}">
                  <a16:creationId xmlns:a16="http://schemas.microsoft.com/office/drawing/2014/main" id="{1790D103-429A-4B08-A390-20506F9BCF12}"/>
                </a:ext>
              </a:extLst>
            </p:cNvPr>
            <p:cNvPicPr>
              <a:picLocks noChangeAspect="1"/>
            </p:cNvPicPr>
            <p:nvPr/>
          </p:nvPicPr>
          <p:blipFill>
            <a:blip r:embed="rId5"/>
            <a:stretch>
              <a:fillRect/>
            </a:stretch>
          </p:blipFill>
          <p:spPr>
            <a:xfrm>
              <a:off x="1309686" y="3886202"/>
              <a:ext cx="9385661" cy="802193"/>
            </a:xfrm>
            <a:prstGeom prst="rect">
              <a:avLst/>
            </a:prstGeom>
          </p:spPr>
        </p:pic>
        <p:pic>
          <p:nvPicPr>
            <p:cNvPr id="6" name="Picture 5">
              <a:extLst>
                <a:ext uri="{FF2B5EF4-FFF2-40B4-BE49-F238E27FC236}">
                  <a16:creationId xmlns:a16="http://schemas.microsoft.com/office/drawing/2014/main" id="{C02904E1-1F0F-4D49-A0C7-CE698EE9E8CD}"/>
                </a:ext>
              </a:extLst>
            </p:cNvPr>
            <p:cNvPicPr>
              <a:picLocks noChangeAspect="1"/>
            </p:cNvPicPr>
            <p:nvPr/>
          </p:nvPicPr>
          <p:blipFill>
            <a:blip r:embed="rId6"/>
            <a:stretch>
              <a:fillRect/>
            </a:stretch>
          </p:blipFill>
          <p:spPr>
            <a:xfrm>
              <a:off x="1309688" y="4662095"/>
              <a:ext cx="9385660" cy="1690087"/>
            </a:xfrm>
            <a:prstGeom prst="rect">
              <a:avLst/>
            </a:prstGeom>
          </p:spPr>
        </p:pic>
      </p:grpSp>
      <p:pic>
        <p:nvPicPr>
          <p:cNvPr id="8" name="Audio 7">
            <a:hlinkClick r:id="" action="ppaction://media"/>
            <a:extLst>
              <a:ext uri="{FF2B5EF4-FFF2-40B4-BE49-F238E27FC236}">
                <a16:creationId xmlns:a16="http://schemas.microsoft.com/office/drawing/2014/main" id="{2FC52B7C-C033-446E-9BE6-11889C027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93175490"/>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dirty="0">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GB" sz="2800" dirty="0">
              <a:solidFill>
                <a:schemeClr val="bg1"/>
              </a:solidFill>
            </a:endParaRP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2EC8916B-6928-4743-93FC-7B7D72252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pic>
        <p:nvPicPr>
          <p:cNvPr id="7" name="Picture 6" descr="Two people standing in front of a window&#10;&#10;Description automatically generated">
            <a:extLst>
              <a:ext uri="{FF2B5EF4-FFF2-40B4-BE49-F238E27FC236}">
                <a16:creationId xmlns:a16="http://schemas.microsoft.com/office/drawing/2014/main" id="{15CE8809-2C28-494C-8A09-20A0541B8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129" y="1544830"/>
            <a:ext cx="4335278" cy="40967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0263"/>
    </mc:Choice>
    <mc:Fallback xmlns="">
      <p:transition spd="slow" advTm="10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 AO1</a:t>
            </a:r>
          </a:p>
        </p:txBody>
      </p:sp>
      <p:pic>
        <p:nvPicPr>
          <p:cNvPr id="2" name="Picture 1">
            <a:extLst>
              <a:ext uri="{FF2B5EF4-FFF2-40B4-BE49-F238E27FC236}">
                <a16:creationId xmlns:a16="http://schemas.microsoft.com/office/drawing/2014/main" id="{2E0698AB-BAF3-4C68-8FE7-23B7B52B43E9}"/>
              </a:ext>
            </a:extLst>
          </p:cNvPr>
          <p:cNvPicPr>
            <a:picLocks noChangeAspect="1"/>
          </p:cNvPicPr>
          <p:nvPr/>
        </p:nvPicPr>
        <p:blipFill>
          <a:blip r:embed="rId5"/>
          <a:stretch>
            <a:fillRect/>
          </a:stretch>
        </p:blipFill>
        <p:spPr>
          <a:xfrm>
            <a:off x="356439" y="1547812"/>
            <a:ext cx="8317683" cy="4185331"/>
          </a:xfrm>
          <a:prstGeom prst="rect">
            <a:avLst/>
          </a:prstGeom>
        </p:spPr>
      </p:pic>
      <p:sp>
        <p:nvSpPr>
          <p:cNvPr id="4" name="Speech Bubble: Oval 3">
            <a:extLst>
              <a:ext uri="{FF2B5EF4-FFF2-40B4-BE49-F238E27FC236}">
                <a16:creationId xmlns:a16="http://schemas.microsoft.com/office/drawing/2014/main" id="{B25C8664-DF86-4BBE-A921-FF45D014C85B}"/>
              </a:ext>
            </a:extLst>
          </p:cNvPr>
          <p:cNvSpPr/>
          <p:nvPr/>
        </p:nvSpPr>
        <p:spPr>
          <a:xfrm>
            <a:off x="3612540" y="4776096"/>
            <a:ext cx="3336900" cy="1613049"/>
          </a:xfrm>
          <a:prstGeom prst="wedgeEllipseCallout">
            <a:avLst>
              <a:gd name="adj1" fmla="val -94566"/>
              <a:gd name="adj2" fmla="val -1091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474EDD0-2B54-4CF4-BE68-985DF8AC418D}"/>
              </a:ext>
            </a:extLst>
          </p:cNvPr>
          <p:cNvSpPr txBox="1"/>
          <p:nvPr/>
        </p:nvSpPr>
        <p:spPr>
          <a:xfrm rot="10800000" flipV="1">
            <a:off x="4010784" y="5120956"/>
            <a:ext cx="2852928" cy="923330"/>
          </a:xfrm>
          <a:prstGeom prst="rect">
            <a:avLst/>
          </a:prstGeom>
          <a:noFill/>
        </p:spPr>
        <p:txBody>
          <a:bodyPr wrap="square" rtlCol="0">
            <a:spAutoFit/>
          </a:bodyPr>
          <a:lstStyle/>
          <a:p>
            <a:r>
              <a:rPr lang="en-GB" dirty="0"/>
              <a:t>The command word here is ‘Define’ – give the exact meaning.</a:t>
            </a:r>
          </a:p>
        </p:txBody>
      </p:sp>
      <p:sp>
        <p:nvSpPr>
          <p:cNvPr id="6" name="Speech Bubble: Oval 5">
            <a:extLst>
              <a:ext uri="{FF2B5EF4-FFF2-40B4-BE49-F238E27FC236}">
                <a16:creationId xmlns:a16="http://schemas.microsoft.com/office/drawing/2014/main" id="{767BF748-76AA-4F5C-B887-1D12CD803BD6}"/>
              </a:ext>
            </a:extLst>
          </p:cNvPr>
          <p:cNvSpPr/>
          <p:nvPr/>
        </p:nvSpPr>
        <p:spPr>
          <a:xfrm>
            <a:off x="8674122" y="2562794"/>
            <a:ext cx="3336900" cy="3630742"/>
          </a:xfrm>
          <a:prstGeom prst="wedgeEllipseCallout">
            <a:avLst>
              <a:gd name="adj1" fmla="val -58760"/>
              <a:gd name="adj2" fmla="val -496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6DEB87D-ACF9-4D88-B1D0-C46158F7F24B}"/>
              </a:ext>
            </a:extLst>
          </p:cNvPr>
          <p:cNvSpPr txBox="1"/>
          <p:nvPr/>
        </p:nvSpPr>
        <p:spPr>
          <a:xfrm>
            <a:off x="9186669" y="3096768"/>
            <a:ext cx="2521843" cy="2585323"/>
          </a:xfrm>
          <a:prstGeom prst="rect">
            <a:avLst/>
          </a:prstGeom>
          <a:noFill/>
        </p:spPr>
        <p:txBody>
          <a:bodyPr wrap="square" rtlCol="0">
            <a:spAutoFit/>
          </a:bodyPr>
          <a:lstStyle/>
          <a:p>
            <a:r>
              <a:rPr lang="en-GB" dirty="0"/>
              <a:t>The information given at the start of some questions in the paper is called the rider. This sets the scene and gives you key information that will help you to formulate your answer.</a:t>
            </a:r>
          </a:p>
        </p:txBody>
      </p:sp>
      <p:pic>
        <p:nvPicPr>
          <p:cNvPr id="8" name="Audio 7">
            <a:hlinkClick r:id="" action="ppaction://media"/>
            <a:extLst>
              <a:ext uri="{FF2B5EF4-FFF2-40B4-BE49-F238E27FC236}">
                <a16:creationId xmlns:a16="http://schemas.microsoft.com/office/drawing/2014/main" id="{3E8092A8-267D-40EC-9FE4-E6B66D50FF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52690"/>
    </mc:Choice>
    <mc:Fallback xmlns="">
      <p:transition spd="slow" advTm="5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000" dirty="0"/>
              <a:t>Question 1 (a) AO1 mark scheme</a:t>
            </a:r>
          </a:p>
        </p:txBody>
      </p:sp>
      <p:pic>
        <p:nvPicPr>
          <p:cNvPr id="2" name="Picture 1">
            <a:extLst>
              <a:ext uri="{FF2B5EF4-FFF2-40B4-BE49-F238E27FC236}">
                <a16:creationId xmlns:a16="http://schemas.microsoft.com/office/drawing/2014/main" id="{D58BDCFA-7DB2-4BB2-ABC9-660B69FDB748}"/>
              </a:ext>
            </a:extLst>
          </p:cNvPr>
          <p:cNvPicPr>
            <a:picLocks noChangeAspect="1"/>
          </p:cNvPicPr>
          <p:nvPr/>
        </p:nvPicPr>
        <p:blipFill>
          <a:blip r:embed="rId5"/>
          <a:stretch>
            <a:fillRect/>
          </a:stretch>
        </p:blipFill>
        <p:spPr>
          <a:xfrm>
            <a:off x="306161" y="978727"/>
            <a:ext cx="7486650" cy="5772150"/>
          </a:xfrm>
          <a:prstGeom prst="rect">
            <a:avLst/>
          </a:prstGeom>
        </p:spPr>
      </p:pic>
      <p:sp>
        <p:nvSpPr>
          <p:cNvPr id="4" name="Speech Bubble: Oval 3">
            <a:extLst>
              <a:ext uri="{FF2B5EF4-FFF2-40B4-BE49-F238E27FC236}">
                <a16:creationId xmlns:a16="http://schemas.microsoft.com/office/drawing/2014/main" id="{152270A6-4E3D-4021-A68B-E1BBEC4FB9B7}"/>
              </a:ext>
            </a:extLst>
          </p:cNvPr>
          <p:cNvSpPr/>
          <p:nvPr/>
        </p:nvSpPr>
        <p:spPr>
          <a:xfrm>
            <a:off x="8557226" y="2843796"/>
            <a:ext cx="3233746" cy="3520428"/>
          </a:xfrm>
          <a:prstGeom prst="wedgeEllipseCallout">
            <a:avLst>
              <a:gd name="adj1" fmla="val -206571"/>
              <a:gd name="adj2" fmla="val 12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C345B14-C9BE-4415-A375-BAEEB9447DA5}"/>
              </a:ext>
            </a:extLst>
          </p:cNvPr>
          <p:cNvSpPr txBox="1"/>
          <p:nvPr/>
        </p:nvSpPr>
        <p:spPr>
          <a:xfrm>
            <a:off x="9085441" y="3429000"/>
            <a:ext cx="2291409"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ACEs.</a:t>
            </a:r>
          </a:p>
          <a:p>
            <a:endParaRPr lang="en-US" dirty="0"/>
          </a:p>
          <a:p>
            <a:r>
              <a:rPr lang="en-US" dirty="0"/>
              <a:t>Award yourself up to 2 marks.</a:t>
            </a:r>
            <a:endParaRPr lang="en-GB" dirty="0"/>
          </a:p>
        </p:txBody>
      </p:sp>
      <p:pic>
        <p:nvPicPr>
          <p:cNvPr id="6" name="Audio 5">
            <a:hlinkClick r:id="" action="ppaction://media"/>
            <a:extLst>
              <a:ext uri="{FF2B5EF4-FFF2-40B4-BE49-F238E27FC236}">
                <a16:creationId xmlns:a16="http://schemas.microsoft.com/office/drawing/2014/main" id="{C465ABB1-1FAA-4143-8534-8B9C087849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11264"/>
    </mc:Choice>
    <mc:Fallback xmlns="">
      <p:transition spd="slow" advTm="1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1 (b), AO1</a:t>
            </a:r>
          </a:p>
        </p:txBody>
      </p:sp>
      <p:pic>
        <p:nvPicPr>
          <p:cNvPr id="2" name="Picture 1">
            <a:extLst>
              <a:ext uri="{FF2B5EF4-FFF2-40B4-BE49-F238E27FC236}">
                <a16:creationId xmlns:a16="http://schemas.microsoft.com/office/drawing/2014/main" id="{1A8DE389-E09F-4767-A9C3-1B4FC669B10F}"/>
              </a:ext>
            </a:extLst>
          </p:cNvPr>
          <p:cNvPicPr>
            <a:picLocks noChangeAspect="1"/>
          </p:cNvPicPr>
          <p:nvPr/>
        </p:nvPicPr>
        <p:blipFill>
          <a:blip r:embed="rId5"/>
          <a:stretch>
            <a:fillRect/>
          </a:stretch>
        </p:blipFill>
        <p:spPr>
          <a:xfrm>
            <a:off x="356439" y="1626679"/>
            <a:ext cx="7699241" cy="4046084"/>
          </a:xfrm>
          <a:prstGeom prst="rect">
            <a:avLst/>
          </a:prstGeom>
        </p:spPr>
      </p:pic>
      <p:sp>
        <p:nvSpPr>
          <p:cNvPr id="4" name="Speech Bubble: Oval 3">
            <a:extLst>
              <a:ext uri="{FF2B5EF4-FFF2-40B4-BE49-F238E27FC236}">
                <a16:creationId xmlns:a16="http://schemas.microsoft.com/office/drawing/2014/main" id="{8EC783BA-7F03-4E58-AA70-4E51D5F27764}"/>
              </a:ext>
            </a:extLst>
          </p:cNvPr>
          <p:cNvSpPr/>
          <p:nvPr/>
        </p:nvSpPr>
        <p:spPr>
          <a:xfrm>
            <a:off x="8601815" y="3097446"/>
            <a:ext cx="3233746" cy="3544812"/>
          </a:xfrm>
          <a:prstGeom prst="wedgeEllipseCallout">
            <a:avLst>
              <a:gd name="adj1" fmla="val -170377"/>
              <a:gd name="adj2" fmla="val -597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42F19AE-AF76-4FCE-9024-B3BD0601E55F}"/>
              </a:ext>
            </a:extLst>
          </p:cNvPr>
          <p:cNvSpPr txBox="1"/>
          <p:nvPr/>
        </p:nvSpPr>
        <p:spPr>
          <a:xfrm>
            <a:off x="9234152" y="3503054"/>
            <a:ext cx="2060620" cy="2862322"/>
          </a:xfrm>
          <a:prstGeom prst="rect">
            <a:avLst/>
          </a:prstGeom>
          <a:noFill/>
        </p:spPr>
        <p:txBody>
          <a:bodyPr wrap="square" rtlCol="0">
            <a:spAutoFit/>
          </a:bodyPr>
          <a:lstStyle/>
          <a:p>
            <a:r>
              <a:rPr lang="en-GB" dirty="0"/>
              <a:t>The command word here is ‘Give’ – provide, name.</a:t>
            </a:r>
          </a:p>
          <a:p>
            <a:endParaRPr lang="en-GB" dirty="0"/>
          </a:p>
          <a:p>
            <a:r>
              <a:rPr lang="en-GB" dirty="0"/>
              <a:t>Read the question carefully. Here, you are being asked for examples in your answer.</a:t>
            </a:r>
          </a:p>
        </p:txBody>
      </p:sp>
      <p:pic>
        <p:nvPicPr>
          <p:cNvPr id="7" name="Audio 6">
            <a:hlinkClick r:id="" action="ppaction://media"/>
            <a:extLst>
              <a:ext uri="{FF2B5EF4-FFF2-40B4-BE49-F238E27FC236}">
                <a16:creationId xmlns:a16="http://schemas.microsoft.com/office/drawing/2014/main" id="{3482B682-BD69-4FE7-B674-D1747874C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24582"/>
    </mc:Choice>
    <mc:Fallback xmlns="">
      <p:transition spd="slow" advTm="24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A25BB7D7-AE4E-4730-9A1D-26A89C3FF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F2C5D-BA0A-4ADC-ACA3-AA75CD9BCC3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8dc708ea-8035-414b-b787-3f94f4f03936"/>
    <ds:schemaRef ds:uri="1f9baa8c-c2f0-4eb3-9c9c-15d450a4773e"/>
    <ds:schemaRef ds:uri="http://www.w3.org/XML/1998/namespace"/>
    <ds:schemaRef ds:uri="http://purl.org/dc/dcmitype/"/>
    <ds:schemaRef ds:uri="101960c9-2583-49a4-9434-4c0cad7b266a"/>
    <ds:schemaRef ds:uri="10ebebe9-ad9c-417c-96aa-6a2f5b72dbd6"/>
  </ds:schemaRefs>
</ds:datastoreItem>
</file>

<file path=docProps/app.xml><?xml version="1.0" encoding="utf-8"?>
<Properties xmlns="http://schemas.openxmlformats.org/officeDocument/2006/extended-properties" xmlns:vt="http://schemas.openxmlformats.org/officeDocument/2006/docPropsVTypes">
  <TotalTime>5102</TotalTime>
  <Words>5899</Words>
  <Application>Microsoft Office PowerPoint</Application>
  <PresentationFormat>Widescreen</PresentationFormat>
  <Paragraphs>522</Paragraphs>
  <Slides>63</Slides>
  <Notes>63</Notes>
  <HiddenSlides>0</HiddenSlides>
  <MMClips>63</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How do I tackle Question 1?</vt:lpstr>
      <vt:lpstr>Question 1 (a), AO1</vt:lpstr>
      <vt:lpstr>Question 1 (a) AO1 mark scheme</vt:lpstr>
      <vt:lpstr>Question 1 (b), AO1</vt:lpstr>
      <vt:lpstr>Question 1 (b) AO1 mark scheme</vt:lpstr>
      <vt:lpstr>Question 1 (c), AO2</vt:lpstr>
      <vt:lpstr>Question 1 (c) AO2 mark scheme</vt:lpstr>
      <vt:lpstr>Question 1 (c) AO2 mark bands</vt:lpstr>
      <vt:lpstr>Question 1 (d), AO3</vt:lpstr>
      <vt:lpstr>Question 1 (d) AO3 mark scheme</vt:lpstr>
      <vt:lpstr>Question 1 (d) AO3 mark bands</vt:lpstr>
      <vt:lpstr>How do I tackle Question 2?</vt:lpstr>
      <vt:lpstr>Question 2 (a), AO1</vt:lpstr>
      <vt:lpstr>Question 2 (a) AO1 mark scheme</vt:lpstr>
      <vt:lpstr>Question 2 (b), AO2</vt:lpstr>
      <vt:lpstr>Question 2 (b) AO2 mark scheme</vt:lpstr>
      <vt:lpstr>Question 2 (c), AO2</vt:lpstr>
      <vt:lpstr>Question 2 (c) AO2 mark scheme</vt:lpstr>
      <vt:lpstr>Question 2 (c) AO2 mark bands</vt:lpstr>
      <vt:lpstr>Question 2 (d), AO1 and AO3</vt:lpstr>
      <vt:lpstr>Question 2 (d) AO1 and AO3 mark scheme</vt:lpstr>
      <vt:lpstr>Question 2 (d) AO1and AO3 mark bands</vt:lpstr>
      <vt:lpstr>How do I tackle Question 3?</vt:lpstr>
      <vt:lpstr>Question 3 (a), AO1</vt:lpstr>
      <vt:lpstr>Question 3 (a) AO1 mark scheme</vt:lpstr>
      <vt:lpstr>Question 3 (b), AO2</vt:lpstr>
      <vt:lpstr>Question 3 (b) AO2 mark scheme</vt:lpstr>
      <vt:lpstr>Question 3 (b) AO2 mark bands</vt:lpstr>
      <vt:lpstr>Question 3 (c), AO1 and AO3</vt:lpstr>
      <vt:lpstr>Question 3 (c) AO1 and AO3 mark scheme</vt:lpstr>
      <vt:lpstr>Question 3 (c) AO1 and AO3 mark bands</vt:lpstr>
      <vt:lpstr>How do I tackle Question 4?</vt:lpstr>
      <vt:lpstr>Question 4 (a), AO2</vt:lpstr>
      <vt:lpstr>Question 4 (a) AO2 mark scheme</vt:lpstr>
      <vt:lpstr>Question 4 (a) AO2 mark bands</vt:lpstr>
      <vt:lpstr>Question 4 (b), AO3</vt:lpstr>
      <vt:lpstr>Question 4 (b) AO3 mark scheme</vt:lpstr>
      <vt:lpstr>Question 4 (b) AO3 mark bands</vt:lpstr>
      <vt:lpstr>How do I tackle Question 5?</vt:lpstr>
      <vt:lpstr>Question 5 (a), AO1</vt:lpstr>
      <vt:lpstr>Question 5 (a) AO1 mark scheme</vt:lpstr>
      <vt:lpstr>Question 5 (b), AO3</vt:lpstr>
      <vt:lpstr>Question 5 (b) AO3 mark scheme</vt:lpstr>
      <vt:lpstr>Question 5 (b) AO3 mark bands</vt:lpstr>
      <vt:lpstr>How do I tackle Question 6?</vt:lpstr>
      <vt:lpstr>Question 6 (a), AO1</vt:lpstr>
      <vt:lpstr>Question 6 (a) AO1 mark scheme</vt:lpstr>
      <vt:lpstr>Question 6 (b), AO1 and AO3</vt:lpstr>
      <vt:lpstr>Question 6 (b) AO1 and AO3 mark scheme</vt:lpstr>
      <vt:lpstr>Question 6 (b) AO1 and AO3 mark bands</vt:lpstr>
      <vt:lpstr>How do I tackle Question 7?</vt:lpstr>
      <vt:lpstr>Question 7 (a), AO2</vt:lpstr>
      <vt:lpstr>Question 7 (a) AO2 mark scheme</vt:lpstr>
      <vt:lpstr>Question 7 (b), AO1 and AO3</vt:lpstr>
      <vt:lpstr>Question 7 (b) AO1 and AO3 mark scheme</vt:lpstr>
      <vt:lpstr>Question 7 (b) AO1 and AO3 mark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59</cp:revision>
  <dcterms:created xsi:type="dcterms:W3CDTF">2020-04-27T11:12:25Z</dcterms:created>
  <dcterms:modified xsi:type="dcterms:W3CDTF">2020-12-11T15:58:34Z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