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53" r:id="rId4"/>
    <p:sldMasterId id="2147483754" r:id="rId5"/>
    <p:sldMasterId id="2147483766" r:id="rId6"/>
  </p:sldMasterIdLst>
  <p:notesMasterIdLst>
    <p:notesMasterId r:id="rId37"/>
  </p:notesMasterIdLst>
  <p:handoutMasterIdLst>
    <p:handoutMasterId r:id="rId38"/>
  </p:handoutMasterIdLst>
  <p:sldIdLst>
    <p:sldId id="776" r:id="rId7"/>
    <p:sldId id="683" r:id="rId8"/>
    <p:sldId id="853" r:id="rId9"/>
    <p:sldId id="898" r:id="rId10"/>
    <p:sldId id="872" r:id="rId11"/>
    <p:sldId id="888" r:id="rId12"/>
    <p:sldId id="873" r:id="rId13"/>
    <p:sldId id="874" r:id="rId14"/>
    <p:sldId id="889" r:id="rId15"/>
    <p:sldId id="875" r:id="rId16"/>
    <p:sldId id="876" r:id="rId17"/>
    <p:sldId id="890" r:id="rId18"/>
    <p:sldId id="877" r:id="rId19"/>
    <p:sldId id="899" r:id="rId20"/>
    <p:sldId id="878" r:id="rId21"/>
    <p:sldId id="891" r:id="rId22"/>
    <p:sldId id="879" r:id="rId23"/>
    <p:sldId id="886" r:id="rId24"/>
    <p:sldId id="892" r:id="rId25"/>
    <p:sldId id="881" r:id="rId26"/>
    <p:sldId id="887" r:id="rId27"/>
    <p:sldId id="893" r:id="rId28"/>
    <p:sldId id="883" r:id="rId29"/>
    <p:sldId id="900" r:id="rId30"/>
    <p:sldId id="884" r:id="rId31"/>
    <p:sldId id="896" r:id="rId32"/>
    <p:sldId id="894" r:id="rId33"/>
    <p:sldId id="901" r:id="rId34"/>
    <p:sldId id="895" r:id="rId35"/>
    <p:sldId id="897" r:id="rId36"/>
  </p:sldIdLst>
  <p:sldSz cx="12192000" cy="6858000"/>
  <p:notesSz cx="6805613" cy="9944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5" orient="horz" pos="1457" userDrawn="1">
          <p15:clr>
            <a:srgbClr val="A4A3A4"/>
          </p15:clr>
        </p15:guide>
        <p15:guide id="16"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Onuzuruike" initials="JO" lastIdx="2" clrIdx="0"/>
  <p:cmAuthor id="2" name="Jenna Redelinghuys" initials="JR" lastIdx="8" clrIdx="1"/>
  <p:cmAuthor id="3" name="William Nightingale" initials="WN" lastIdx="1" clrIdx="2"/>
  <p:cmAuthor id="4" name="Suzi Gray" initials="SG" lastIdx="1" clrIdx="3">
    <p:extLst>
      <p:ext uri="{19B8F6BF-5375-455C-9EA6-DF929625EA0E}">
        <p15:presenceInfo xmlns:p15="http://schemas.microsoft.com/office/powerpoint/2012/main" userId="S-1-5-21-1308356437-3399562541-1039870623-3914" providerId="AD"/>
      </p:ext>
    </p:extLst>
  </p:cmAuthor>
  <p:cmAuthor id="5" name="Candy, Allison" initials="CA" lastIdx="1" clrIdx="4">
    <p:extLst>
      <p:ext uri="{19B8F6BF-5375-455C-9EA6-DF929625EA0E}">
        <p15:presenceInfo xmlns:p15="http://schemas.microsoft.com/office/powerpoint/2012/main" userId="S::candya@wjec.co.uk::8080e321-cbd0-4137-867d-57126c42a4e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99FF"/>
    <a:srgbClr val="0070C0"/>
    <a:srgbClr val="65B2E6"/>
    <a:srgbClr val="CB076E"/>
    <a:srgbClr val="FF99FF"/>
    <a:srgbClr val="CC99FF"/>
    <a:srgbClr val="FFCC66"/>
    <a:srgbClr val="E7ECF5"/>
    <a:srgbClr val="0096FF"/>
    <a:srgbClr val="CBD6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8C3E3E4-B03C-4A29-A5E2-F226C6529FB3}" v="54" dt="2024-09-09T12:46:36.51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2320" autoAdjust="0"/>
    <p:restoredTop sz="63565" autoAdjust="0"/>
  </p:normalViewPr>
  <p:slideViewPr>
    <p:cSldViewPr snapToGrid="0" snapToObjects="1">
      <p:cViewPr varScale="1">
        <p:scale>
          <a:sx n="44" d="100"/>
          <a:sy n="44" d="100"/>
        </p:scale>
        <p:origin x="62" y="898"/>
      </p:cViewPr>
      <p:guideLst>
        <p:guide orient="horz" pos="1457"/>
        <p:guide pos="3840"/>
      </p:guideLst>
    </p:cSldViewPr>
  </p:slideViewPr>
  <p:notesTextViewPr>
    <p:cViewPr>
      <p:scale>
        <a:sx n="114" d="100"/>
        <a:sy n="114" d="100"/>
      </p:scale>
      <p:origin x="0" y="0"/>
    </p:cViewPr>
  </p:notesTextViewPr>
  <p:sorterViewPr>
    <p:cViewPr>
      <p:scale>
        <a:sx n="100" d="100"/>
        <a:sy n="100" d="100"/>
      </p:scale>
      <p:origin x="0" y="-1070"/>
    </p:cViewPr>
  </p:sorterViewPr>
  <p:notesViewPr>
    <p:cSldViewPr snapToGrid="0" snapToObjects="1">
      <p:cViewPr varScale="1">
        <p:scale>
          <a:sx n="112" d="100"/>
          <a:sy n="112" d="100"/>
        </p:scale>
        <p:origin x="2512"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commentAuthors" Target="commentAuthors.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theme" Target="theme/theme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notesMaster" Target="notesMasters/notesMaster1.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tableStyles" Target="tableStyles.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handoutMaster" Target="handoutMasters/handoutMaster1.xml"/><Relationship Id="rId20" Type="http://schemas.openxmlformats.org/officeDocument/2006/relationships/slide" Target="slides/slide14.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cas, Tania" userId="232b37cb-a817-446c-b5f8-6c2be3ba9e7b" providerId="ADAL" clId="{E8C3E3E4-B03C-4A29-A5E2-F226C6529FB3}"/>
    <pc:docChg chg="undo custSel modSld">
      <pc:chgData name="Lucas, Tania" userId="232b37cb-a817-446c-b5f8-6c2be3ba9e7b" providerId="ADAL" clId="{E8C3E3E4-B03C-4A29-A5E2-F226C6529FB3}" dt="2024-09-09T12:46:48.850" v="122" actId="14100"/>
      <pc:docMkLst>
        <pc:docMk/>
      </pc:docMkLst>
      <pc:sldChg chg="addSp modSp mod">
        <pc:chgData name="Lucas, Tania" userId="232b37cb-a817-446c-b5f8-6c2be3ba9e7b" providerId="ADAL" clId="{E8C3E3E4-B03C-4A29-A5E2-F226C6529FB3}" dt="2024-09-09T10:19:08.220" v="13" actId="1036"/>
        <pc:sldMkLst>
          <pc:docMk/>
          <pc:sldMk cId="615801272" sldId="683"/>
        </pc:sldMkLst>
        <pc:picChg chg="add mod">
          <ac:chgData name="Lucas, Tania" userId="232b37cb-a817-446c-b5f8-6c2be3ba9e7b" providerId="ADAL" clId="{E8C3E3E4-B03C-4A29-A5E2-F226C6529FB3}" dt="2024-09-09T10:19:00.129" v="10" actId="1036"/>
          <ac:picMkLst>
            <pc:docMk/>
            <pc:sldMk cId="615801272" sldId="683"/>
            <ac:picMk id="8" creationId="{FA278FF2-3520-0A87-2096-962CC4E9B471}"/>
          </ac:picMkLst>
        </pc:picChg>
        <pc:picChg chg="add mod">
          <ac:chgData name="Lucas, Tania" userId="232b37cb-a817-446c-b5f8-6c2be3ba9e7b" providerId="ADAL" clId="{E8C3E3E4-B03C-4A29-A5E2-F226C6529FB3}" dt="2024-09-09T10:19:08.220" v="13" actId="1036"/>
          <ac:picMkLst>
            <pc:docMk/>
            <pc:sldMk cId="615801272" sldId="683"/>
            <ac:picMk id="10" creationId="{18A39BE1-34E4-BC30-B099-29C014600424}"/>
          </ac:picMkLst>
        </pc:picChg>
        <pc:cxnChg chg="add mod">
          <ac:chgData name="Lucas, Tania" userId="232b37cb-a817-446c-b5f8-6c2be3ba9e7b" providerId="ADAL" clId="{E8C3E3E4-B03C-4A29-A5E2-F226C6529FB3}" dt="2024-09-09T10:19:00.129" v="10" actId="1036"/>
          <ac:cxnSpMkLst>
            <pc:docMk/>
            <pc:sldMk cId="615801272" sldId="683"/>
            <ac:cxnSpMk id="2" creationId="{E5610EF7-6467-F778-3A32-AB3B96CDF6CD}"/>
          </ac:cxnSpMkLst>
        </pc:cxnChg>
        <pc:cxnChg chg="add mod">
          <ac:chgData name="Lucas, Tania" userId="232b37cb-a817-446c-b5f8-6c2be3ba9e7b" providerId="ADAL" clId="{E8C3E3E4-B03C-4A29-A5E2-F226C6529FB3}" dt="2024-09-09T10:19:08.220" v="13" actId="1036"/>
          <ac:cxnSpMkLst>
            <pc:docMk/>
            <pc:sldMk cId="615801272" sldId="683"/>
            <ac:cxnSpMk id="9" creationId="{7CB4BED3-0CFE-B3E3-F33B-7F37936C3733}"/>
          </ac:cxnSpMkLst>
        </pc:cxnChg>
      </pc:sldChg>
      <pc:sldChg chg="addSp modSp mod">
        <pc:chgData name="Lucas, Tania" userId="232b37cb-a817-446c-b5f8-6c2be3ba9e7b" providerId="ADAL" clId="{E8C3E3E4-B03C-4A29-A5E2-F226C6529FB3}" dt="2024-09-09T10:18:42.697" v="8" actId="1076"/>
        <pc:sldMkLst>
          <pc:docMk/>
          <pc:sldMk cId="70728850" sldId="776"/>
        </pc:sldMkLst>
        <pc:spChg chg="mod">
          <ac:chgData name="Lucas, Tania" userId="232b37cb-a817-446c-b5f8-6c2be3ba9e7b" providerId="ADAL" clId="{E8C3E3E4-B03C-4A29-A5E2-F226C6529FB3}" dt="2024-09-09T10:18:42.697" v="8" actId="1076"/>
          <ac:spMkLst>
            <pc:docMk/>
            <pc:sldMk cId="70728850" sldId="776"/>
            <ac:spMk id="7" creationId="{1B5D8775-B5D6-4935-8E79-C6B86751E6DE}"/>
          </ac:spMkLst>
        </pc:spChg>
        <pc:picChg chg="add mod">
          <ac:chgData name="Lucas, Tania" userId="232b37cb-a817-446c-b5f8-6c2be3ba9e7b" providerId="ADAL" clId="{E8C3E3E4-B03C-4A29-A5E2-F226C6529FB3}" dt="2024-09-09T10:17:47.348" v="7" actId="14100"/>
          <ac:picMkLst>
            <pc:docMk/>
            <pc:sldMk cId="70728850" sldId="776"/>
            <ac:picMk id="9" creationId="{9F3A520D-AC88-B928-4903-9BCEF4ADDCA5}"/>
          </ac:picMkLst>
        </pc:picChg>
        <pc:cxnChg chg="add mod">
          <ac:chgData name="Lucas, Tania" userId="232b37cb-a817-446c-b5f8-6c2be3ba9e7b" providerId="ADAL" clId="{E8C3E3E4-B03C-4A29-A5E2-F226C6529FB3}" dt="2024-09-09T10:17:20.698" v="1" actId="692"/>
          <ac:cxnSpMkLst>
            <pc:docMk/>
            <pc:sldMk cId="70728850" sldId="776"/>
            <ac:cxnSpMk id="3" creationId="{B4C5649D-1406-C244-E17F-BD4DB0B7F1E2}"/>
          </ac:cxnSpMkLst>
        </pc:cxnChg>
      </pc:sldChg>
      <pc:sldChg chg="addSp modSp">
        <pc:chgData name="Lucas, Tania" userId="232b37cb-a817-446c-b5f8-6c2be3ba9e7b" providerId="ADAL" clId="{E8C3E3E4-B03C-4A29-A5E2-F226C6529FB3}" dt="2024-09-09T10:19:10.808" v="14"/>
        <pc:sldMkLst>
          <pc:docMk/>
          <pc:sldMk cId="3376281880" sldId="853"/>
        </pc:sldMkLst>
        <pc:picChg chg="add mod">
          <ac:chgData name="Lucas, Tania" userId="232b37cb-a817-446c-b5f8-6c2be3ba9e7b" providerId="ADAL" clId="{E8C3E3E4-B03C-4A29-A5E2-F226C6529FB3}" dt="2024-09-09T10:19:10.808" v="14"/>
          <ac:picMkLst>
            <pc:docMk/>
            <pc:sldMk cId="3376281880" sldId="853"/>
            <ac:picMk id="3" creationId="{B359D75B-48BA-A192-286C-17E5B6E501F2}"/>
          </ac:picMkLst>
        </pc:picChg>
        <pc:cxnChg chg="add mod">
          <ac:chgData name="Lucas, Tania" userId="232b37cb-a817-446c-b5f8-6c2be3ba9e7b" providerId="ADAL" clId="{E8C3E3E4-B03C-4A29-A5E2-F226C6529FB3}" dt="2024-09-09T10:19:10.808" v="14"/>
          <ac:cxnSpMkLst>
            <pc:docMk/>
            <pc:sldMk cId="3376281880" sldId="853"/>
            <ac:cxnSpMk id="2" creationId="{D063405B-46B7-BD10-7280-97F4238DBAFC}"/>
          </ac:cxnSpMkLst>
        </pc:cxnChg>
      </pc:sldChg>
      <pc:sldChg chg="addSp delSp modSp mod">
        <pc:chgData name="Lucas, Tania" userId="232b37cb-a817-446c-b5f8-6c2be3ba9e7b" providerId="ADAL" clId="{E8C3E3E4-B03C-4A29-A5E2-F226C6529FB3}" dt="2024-09-09T10:22:00.819" v="44"/>
        <pc:sldMkLst>
          <pc:docMk/>
          <pc:sldMk cId="1843869099" sldId="872"/>
        </pc:sldMkLst>
        <pc:spChg chg="add mod">
          <ac:chgData name="Lucas, Tania" userId="232b37cb-a817-446c-b5f8-6c2be3ba9e7b" providerId="ADAL" clId="{E8C3E3E4-B03C-4A29-A5E2-F226C6529FB3}" dt="2024-09-09T10:22:00.819" v="44"/>
          <ac:spMkLst>
            <pc:docMk/>
            <pc:sldMk cId="1843869099" sldId="872"/>
            <ac:spMk id="5" creationId="{836DA8A1-4A9C-349A-FB47-A6BBD96F2EC3}"/>
          </ac:spMkLst>
        </pc:spChg>
        <pc:spChg chg="add mod">
          <ac:chgData name="Lucas, Tania" userId="232b37cb-a817-446c-b5f8-6c2be3ba9e7b" providerId="ADAL" clId="{E8C3E3E4-B03C-4A29-A5E2-F226C6529FB3}" dt="2024-09-09T10:22:00.819" v="44"/>
          <ac:spMkLst>
            <pc:docMk/>
            <pc:sldMk cId="1843869099" sldId="872"/>
            <ac:spMk id="6" creationId="{8D8CD2D0-CFA2-00C7-98C4-862DB0E9E319}"/>
          </ac:spMkLst>
        </pc:spChg>
        <pc:spChg chg="del">
          <ac:chgData name="Lucas, Tania" userId="232b37cb-a817-446c-b5f8-6c2be3ba9e7b" providerId="ADAL" clId="{E8C3E3E4-B03C-4A29-A5E2-F226C6529FB3}" dt="2024-09-09T10:21:56.757" v="42" actId="478"/>
          <ac:spMkLst>
            <pc:docMk/>
            <pc:sldMk cId="1843869099" sldId="872"/>
            <ac:spMk id="8" creationId="{8685F588-DD02-4157-AEF4-523059719843}"/>
          </ac:spMkLst>
        </pc:spChg>
        <pc:spChg chg="del">
          <ac:chgData name="Lucas, Tania" userId="232b37cb-a817-446c-b5f8-6c2be3ba9e7b" providerId="ADAL" clId="{E8C3E3E4-B03C-4A29-A5E2-F226C6529FB3}" dt="2024-09-09T10:21:59.446" v="43" actId="478"/>
          <ac:spMkLst>
            <pc:docMk/>
            <pc:sldMk cId="1843869099" sldId="872"/>
            <ac:spMk id="11" creationId="{6E42C59E-42A0-1697-1EB5-4CD5C332E5B1}"/>
          </ac:spMkLst>
        </pc:spChg>
        <pc:picChg chg="add mod">
          <ac:chgData name="Lucas, Tania" userId="232b37cb-a817-446c-b5f8-6c2be3ba9e7b" providerId="ADAL" clId="{E8C3E3E4-B03C-4A29-A5E2-F226C6529FB3}" dt="2024-09-09T10:19:16.898" v="16"/>
          <ac:picMkLst>
            <pc:docMk/>
            <pc:sldMk cId="1843869099" sldId="872"/>
            <ac:picMk id="4" creationId="{4FEB1BEF-F800-CF4F-81F6-78B42905C8D6}"/>
          </ac:picMkLst>
        </pc:picChg>
        <pc:cxnChg chg="add mod">
          <ac:chgData name="Lucas, Tania" userId="232b37cb-a817-446c-b5f8-6c2be3ba9e7b" providerId="ADAL" clId="{E8C3E3E4-B03C-4A29-A5E2-F226C6529FB3}" dt="2024-09-09T10:19:16.898" v="16"/>
          <ac:cxnSpMkLst>
            <pc:docMk/>
            <pc:sldMk cId="1843869099" sldId="872"/>
            <ac:cxnSpMk id="2" creationId="{95D5A8C2-23CA-5E32-A18F-55EDBBAA3813}"/>
          </ac:cxnSpMkLst>
        </pc:cxnChg>
      </pc:sldChg>
      <pc:sldChg chg="addSp modSp">
        <pc:chgData name="Lucas, Tania" userId="232b37cb-a817-446c-b5f8-6c2be3ba9e7b" providerId="ADAL" clId="{E8C3E3E4-B03C-4A29-A5E2-F226C6529FB3}" dt="2024-09-09T10:19:21.252" v="18"/>
        <pc:sldMkLst>
          <pc:docMk/>
          <pc:sldMk cId="3344946616" sldId="873"/>
        </pc:sldMkLst>
        <pc:picChg chg="add mod">
          <ac:chgData name="Lucas, Tania" userId="232b37cb-a817-446c-b5f8-6c2be3ba9e7b" providerId="ADAL" clId="{E8C3E3E4-B03C-4A29-A5E2-F226C6529FB3}" dt="2024-09-09T10:19:21.252" v="18"/>
          <ac:picMkLst>
            <pc:docMk/>
            <pc:sldMk cId="3344946616" sldId="873"/>
            <ac:picMk id="4" creationId="{A968E887-DD76-6A89-3227-E09759475A87}"/>
          </ac:picMkLst>
        </pc:picChg>
        <pc:cxnChg chg="add mod">
          <ac:chgData name="Lucas, Tania" userId="232b37cb-a817-446c-b5f8-6c2be3ba9e7b" providerId="ADAL" clId="{E8C3E3E4-B03C-4A29-A5E2-F226C6529FB3}" dt="2024-09-09T10:19:21.252" v="18"/>
          <ac:cxnSpMkLst>
            <pc:docMk/>
            <pc:sldMk cId="3344946616" sldId="873"/>
            <ac:cxnSpMk id="2" creationId="{F9975945-5CA6-BF2E-5DE7-D2E96146B24E}"/>
          </ac:cxnSpMkLst>
        </pc:cxnChg>
      </pc:sldChg>
      <pc:sldChg chg="addSp delSp modSp mod">
        <pc:chgData name="Lucas, Tania" userId="232b37cb-a817-446c-b5f8-6c2be3ba9e7b" providerId="ADAL" clId="{E8C3E3E4-B03C-4A29-A5E2-F226C6529FB3}" dt="2024-09-09T10:25:29.475" v="63" actId="1036"/>
        <pc:sldMkLst>
          <pc:docMk/>
          <pc:sldMk cId="461069314" sldId="874"/>
        </pc:sldMkLst>
        <pc:spChg chg="add mod">
          <ac:chgData name="Lucas, Tania" userId="232b37cb-a817-446c-b5f8-6c2be3ba9e7b" providerId="ADAL" clId="{E8C3E3E4-B03C-4A29-A5E2-F226C6529FB3}" dt="2024-09-09T10:25:22.505" v="55" actId="14100"/>
          <ac:spMkLst>
            <pc:docMk/>
            <pc:sldMk cId="461069314" sldId="874"/>
            <ac:spMk id="5" creationId="{15B16383-8BD7-0DDB-20C6-766A0B70E65A}"/>
          </ac:spMkLst>
        </pc:spChg>
        <pc:spChg chg="add mod">
          <ac:chgData name="Lucas, Tania" userId="232b37cb-a817-446c-b5f8-6c2be3ba9e7b" providerId="ADAL" clId="{E8C3E3E4-B03C-4A29-A5E2-F226C6529FB3}" dt="2024-09-09T10:25:29.475" v="63" actId="1036"/>
          <ac:spMkLst>
            <pc:docMk/>
            <pc:sldMk cId="461069314" sldId="874"/>
            <ac:spMk id="6" creationId="{F01E7844-7186-3542-A9EB-F3FE65C36A27}"/>
          </ac:spMkLst>
        </pc:spChg>
        <pc:spChg chg="del">
          <ac:chgData name="Lucas, Tania" userId="232b37cb-a817-446c-b5f8-6c2be3ba9e7b" providerId="ADAL" clId="{E8C3E3E4-B03C-4A29-A5E2-F226C6529FB3}" dt="2024-09-09T10:24:45.012" v="49" actId="478"/>
          <ac:spMkLst>
            <pc:docMk/>
            <pc:sldMk cId="461069314" sldId="874"/>
            <ac:spMk id="8" creationId="{8685F588-DD02-4157-AEF4-523059719843}"/>
          </ac:spMkLst>
        </pc:spChg>
        <pc:spChg chg="del">
          <ac:chgData name="Lucas, Tania" userId="232b37cb-a817-446c-b5f8-6c2be3ba9e7b" providerId="ADAL" clId="{E8C3E3E4-B03C-4A29-A5E2-F226C6529FB3}" dt="2024-09-09T10:24:47.186" v="50" actId="478"/>
          <ac:spMkLst>
            <pc:docMk/>
            <pc:sldMk cId="461069314" sldId="874"/>
            <ac:spMk id="11" creationId="{6E42C59E-42A0-1697-1EB5-4CD5C332E5B1}"/>
          </ac:spMkLst>
        </pc:spChg>
        <pc:picChg chg="add mod">
          <ac:chgData name="Lucas, Tania" userId="232b37cb-a817-446c-b5f8-6c2be3ba9e7b" providerId="ADAL" clId="{E8C3E3E4-B03C-4A29-A5E2-F226C6529FB3}" dt="2024-09-09T10:24:37.692" v="48" actId="1076"/>
          <ac:picMkLst>
            <pc:docMk/>
            <pc:sldMk cId="461069314" sldId="874"/>
            <ac:picMk id="3" creationId="{08EE0831-F8A5-BC70-12E1-BF3B4AD1D3B1}"/>
          </ac:picMkLst>
        </pc:picChg>
        <pc:cxnChg chg="add mod">
          <ac:chgData name="Lucas, Tania" userId="232b37cb-a817-446c-b5f8-6c2be3ba9e7b" providerId="ADAL" clId="{E8C3E3E4-B03C-4A29-A5E2-F226C6529FB3}" dt="2024-09-09T10:19:24.286" v="19"/>
          <ac:cxnSpMkLst>
            <pc:docMk/>
            <pc:sldMk cId="461069314" sldId="874"/>
            <ac:cxnSpMk id="2" creationId="{1B5ED6CE-9A53-2EA4-0331-EF16833E882F}"/>
          </ac:cxnSpMkLst>
        </pc:cxnChg>
      </pc:sldChg>
      <pc:sldChg chg="addSp modSp">
        <pc:chgData name="Lucas, Tania" userId="232b37cb-a817-446c-b5f8-6c2be3ba9e7b" providerId="ADAL" clId="{E8C3E3E4-B03C-4A29-A5E2-F226C6529FB3}" dt="2024-09-09T10:19:49.691" v="21"/>
        <pc:sldMkLst>
          <pc:docMk/>
          <pc:sldMk cId="871426134" sldId="875"/>
        </pc:sldMkLst>
        <pc:picChg chg="add mod">
          <ac:chgData name="Lucas, Tania" userId="232b37cb-a817-446c-b5f8-6c2be3ba9e7b" providerId="ADAL" clId="{E8C3E3E4-B03C-4A29-A5E2-F226C6529FB3}" dt="2024-09-09T10:19:49.691" v="21"/>
          <ac:picMkLst>
            <pc:docMk/>
            <pc:sldMk cId="871426134" sldId="875"/>
            <ac:picMk id="3" creationId="{4D2A64CF-B4B5-C229-4DF6-E9E62EFB1F64}"/>
          </ac:picMkLst>
        </pc:picChg>
        <pc:cxnChg chg="add mod">
          <ac:chgData name="Lucas, Tania" userId="232b37cb-a817-446c-b5f8-6c2be3ba9e7b" providerId="ADAL" clId="{E8C3E3E4-B03C-4A29-A5E2-F226C6529FB3}" dt="2024-09-09T10:19:49.691" v="21"/>
          <ac:cxnSpMkLst>
            <pc:docMk/>
            <pc:sldMk cId="871426134" sldId="875"/>
            <ac:cxnSpMk id="2" creationId="{8F47A6E9-77E0-A0DC-448E-3A2432640001}"/>
          </ac:cxnSpMkLst>
        </pc:cxnChg>
      </pc:sldChg>
      <pc:sldChg chg="addSp delSp modSp mod">
        <pc:chgData name="Lucas, Tania" userId="232b37cb-a817-446c-b5f8-6c2be3ba9e7b" providerId="ADAL" clId="{E8C3E3E4-B03C-4A29-A5E2-F226C6529FB3}" dt="2024-09-09T12:35:01.554" v="70"/>
        <pc:sldMkLst>
          <pc:docMk/>
          <pc:sldMk cId="3322821411" sldId="876"/>
        </pc:sldMkLst>
        <pc:spChg chg="add mod">
          <ac:chgData name="Lucas, Tania" userId="232b37cb-a817-446c-b5f8-6c2be3ba9e7b" providerId="ADAL" clId="{E8C3E3E4-B03C-4A29-A5E2-F226C6529FB3}" dt="2024-09-09T12:35:01.554" v="70"/>
          <ac:spMkLst>
            <pc:docMk/>
            <pc:sldMk cId="3322821411" sldId="876"/>
            <ac:spMk id="5" creationId="{80143A01-ABE2-38D3-3A2E-0C63F91EDABB}"/>
          </ac:spMkLst>
        </pc:spChg>
        <pc:spChg chg="add mod">
          <ac:chgData name="Lucas, Tania" userId="232b37cb-a817-446c-b5f8-6c2be3ba9e7b" providerId="ADAL" clId="{E8C3E3E4-B03C-4A29-A5E2-F226C6529FB3}" dt="2024-09-09T12:35:01.554" v="70"/>
          <ac:spMkLst>
            <pc:docMk/>
            <pc:sldMk cId="3322821411" sldId="876"/>
            <ac:spMk id="6" creationId="{60F26902-4BCE-400D-B6D5-A6BA3E14DAD6}"/>
          </ac:spMkLst>
        </pc:spChg>
        <pc:spChg chg="del">
          <ac:chgData name="Lucas, Tania" userId="232b37cb-a817-446c-b5f8-6c2be3ba9e7b" providerId="ADAL" clId="{E8C3E3E4-B03C-4A29-A5E2-F226C6529FB3}" dt="2024-09-09T12:34:59.931" v="69" actId="478"/>
          <ac:spMkLst>
            <pc:docMk/>
            <pc:sldMk cId="3322821411" sldId="876"/>
            <ac:spMk id="8" creationId="{8685F588-DD02-4157-AEF4-523059719843}"/>
          </ac:spMkLst>
        </pc:spChg>
        <pc:spChg chg="del">
          <ac:chgData name="Lucas, Tania" userId="232b37cb-a817-446c-b5f8-6c2be3ba9e7b" providerId="ADAL" clId="{E8C3E3E4-B03C-4A29-A5E2-F226C6529FB3}" dt="2024-09-09T12:34:59.931" v="69" actId="478"/>
          <ac:spMkLst>
            <pc:docMk/>
            <pc:sldMk cId="3322821411" sldId="876"/>
            <ac:spMk id="11" creationId="{6E42C59E-42A0-1697-1EB5-4CD5C332E5B1}"/>
          </ac:spMkLst>
        </pc:spChg>
        <pc:picChg chg="add mod">
          <ac:chgData name="Lucas, Tania" userId="232b37cb-a817-446c-b5f8-6c2be3ba9e7b" providerId="ADAL" clId="{E8C3E3E4-B03C-4A29-A5E2-F226C6529FB3}" dt="2024-09-09T10:19:55.735" v="22"/>
          <ac:picMkLst>
            <pc:docMk/>
            <pc:sldMk cId="3322821411" sldId="876"/>
            <ac:picMk id="3" creationId="{D398F13E-ECCF-A2A3-4827-16C745C88C98}"/>
          </ac:picMkLst>
        </pc:picChg>
        <pc:cxnChg chg="add mod">
          <ac:chgData name="Lucas, Tania" userId="232b37cb-a817-446c-b5f8-6c2be3ba9e7b" providerId="ADAL" clId="{E8C3E3E4-B03C-4A29-A5E2-F226C6529FB3}" dt="2024-09-09T10:19:55.735" v="22"/>
          <ac:cxnSpMkLst>
            <pc:docMk/>
            <pc:sldMk cId="3322821411" sldId="876"/>
            <ac:cxnSpMk id="2" creationId="{A63B5D6E-23B9-B3D1-F26F-46F5C62D11FD}"/>
          </ac:cxnSpMkLst>
        </pc:cxnChg>
      </pc:sldChg>
      <pc:sldChg chg="addSp modSp">
        <pc:chgData name="Lucas, Tania" userId="232b37cb-a817-446c-b5f8-6c2be3ba9e7b" providerId="ADAL" clId="{E8C3E3E4-B03C-4A29-A5E2-F226C6529FB3}" dt="2024-09-09T10:19:58.421" v="24"/>
        <pc:sldMkLst>
          <pc:docMk/>
          <pc:sldMk cId="1644819855" sldId="877"/>
        </pc:sldMkLst>
        <pc:picChg chg="add mod">
          <ac:chgData name="Lucas, Tania" userId="232b37cb-a817-446c-b5f8-6c2be3ba9e7b" providerId="ADAL" clId="{E8C3E3E4-B03C-4A29-A5E2-F226C6529FB3}" dt="2024-09-09T10:19:58.421" v="24"/>
          <ac:picMkLst>
            <pc:docMk/>
            <pc:sldMk cId="1644819855" sldId="877"/>
            <ac:picMk id="3" creationId="{C1D1776D-6654-9AC3-5857-B9BEBF4D5601}"/>
          </ac:picMkLst>
        </pc:picChg>
        <pc:cxnChg chg="add mod">
          <ac:chgData name="Lucas, Tania" userId="232b37cb-a817-446c-b5f8-6c2be3ba9e7b" providerId="ADAL" clId="{E8C3E3E4-B03C-4A29-A5E2-F226C6529FB3}" dt="2024-09-09T10:19:58.421" v="24"/>
          <ac:cxnSpMkLst>
            <pc:docMk/>
            <pc:sldMk cId="1644819855" sldId="877"/>
            <ac:cxnSpMk id="2" creationId="{22DEA4E0-C3C2-A098-11F3-F273049451C5}"/>
          </ac:cxnSpMkLst>
        </pc:cxnChg>
      </pc:sldChg>
      <pc:sldChg chg="addSp delSp modSp mod">
        <pc:chgData name="Lucas, Tania" userId="232b37cb-a817-446c-b5f8-6c2be3ba9e7b" providerId="ADAL" clId="{E8C3E3E4-B03C-4A29-A5E2-F226C6529FB3}" dt="2024-09-09T12:46:48.850" v="122" actId="14100"/>
        <pc:sldMkLst>
          <pc:docMk/>
          <pc:sldMk cId="1014411603" sldId="878"/>
        </pc:sldMkLst>
        <pc:spChg chg="add del mod">
          <ac:chgData name="Lucas, Tania" userId="232b37cb-a817-446c-b5f8-6c2be3ba9e7b" providerId="ADAL" clId="{E8C3E3E4-B03C-4A29-A5E2-F226C6529FB3}" dt="2024-09-09T12:46:35.978" v="119" actId="478"/>
          <ac:spMkLst>
            <pc:docMk/>
            <pc:sldMk cId="1014411603" sldId="878"/>
            <ac:spMk id="5" creationId="{7F3F273D-A6C7-97F7-E777-C0B8F94332EA}"/>
          </ac:spMkLst>
        </pc:spChg>
        <pc:spChg chg="add del mod">
          <ac:chgData name="Lucas, Tania" userId="232b37cb-a817-446c-b5f8-6c2be3ba9e7b" providerId="ADAL" clId="{E8C3E3E4-B03C-4A29-A5E2-F226C6529FB3}" dt="2024-09-09T12:46:35.978" v="119" actId="478"/>
          <ac:spMkLst>
            <pc:docMk/>
            <pc:sldMk cId="1014411603" sldId="878"/>
            <ac:spMk id="6" creationId="{06708691-C71F-573A-30AC-84B1E41B56DB}"/>
          </ac:spMkLst>
        </pc:spChg>
        <pc:spChg chg="add mod">
          <ac:chgData name="Lucas, Tania" userId="232b37cb-a817-446c-b5f8-6c2be3ba9e7b" providerId="ADAL" clId="{E8C3E3E4-B03C-4A29-A5E2-F226C6529FB3}" dt="2024-09-09T12:46:48.850" v="122" actId="14100"/>
          <ac:spMkLst>
            <pc:docMk/>
            <pc:sldMk cId="1014411603" sldId="878"/>
            <ac:spMk id="7" creationId="{BF5A0069-4B2D-F741-FA49-5E301C10B683}"/>
          </ac:spMkLst>
        </pc:spChg>
        <pc:spChg chg="del">
          <ac:chgData name="Lucas, Tania" userId="232b37cb-a817-446c-b5f8-6c2be3ba9e7b" providerId="ADAL" clId="{E8C3E3E4-B03C-4A29-A5E2-F226C6529FB3}" dt="2024-09-09T12:36:36.887" v="76" actId="478"/>
          <ac:spMkLst>
            <pc:docMk/>
            <pc:sldMk cId="1014411603" sldId="878"/>
            <ac:spMk id="8" creationId="{8685F588-DD02-4157-AEF4-523059719843}"/>
          </ac:spMkLst>
        </pc:spChg>
        <pc:spChg chg="add mod">
          <ac:chgData name="Lucas, Tania" userId="232b37cb-a817-446c-b5f8-6c2be3ba9e7b" providerId="ADAL" clId="{E8C3E3E4-B03C-4A29-A5E2-F226C6529FB3}" dt="2024-09-09T12:46:45.360" v="121" actId="14100"/>
          <ac:spMkLst>
            <pc:docMk/>
            <pc:sldMk cId="1014411603" sldId="878"/>
            <ac:spMk id="10" creationId="{C383A925-6D7F-6BC3-A75C-7A41CCA08750}"/>
          </ac:spMkLst>
        </pc:spChg>
        <pc:spChg chg="del">
          <ac:chgData name="Lucas, Tania" userId="232b37cb-a817-446c-b5f8-6c2be3ba9e7b" providerId="ADAL" clId="{E8C3E3E4-B03C-4A29-A5E2-F226C6529FB3}" dt="2024-09-09T12:36:39.217" v="77" actId="478"/>
          <ac:spMkLst>
            <pc:docMk/>
            <pc:sldMk cId="1014411603" sldId="878"/>
            <ac:spMk id="11" creationId="{6E42C59E-42A0-1697-1EB5-4CD5C332E5B1}"/>
          </ac:spMkLst>
        </pc:spChg>
        <pc:picChg chg="add mod">
          <ac:chgData name="Lucas, Tania" userId="232b37cb-a817-446c-b5f8-6c2be3ba9e7b" providerId="ADAL" clId="{E8C3E3E4-B03C-4A29-A5E2-F226C6529FB3}" dt="2024-09-09T10:20:01.422" v="26"/>
          <ac:picMkLst>
            <pc:docMk/>
            <pc:sldMk cId="1014411603" sldId="878"/>
            <ac:picMk id="3" creationId="{F58CEDF6-E4BB-3082-7025-93B96DAB7C75}"/>
          </ac:picMkLst>
        </pc:picChg>
        <pc:cxnChg chg="add mod">
          <ac:chgData name="Lucas, Tania" userId="232b37cb-a817-446c-b5f8-6c2be3ba9e7b" providerId="ADAL" clId="{E8C3E3E4-B03C-4A29-A5E2-F226C6529FB3}" dt="2024-09-09T12:46:28.869" v="118" actId="1076"/>
          <ac:cxnSpMkLst>
            <pc:docMk/>
            <pc:sldMk cId="1014411603" sldId="878"/>
            <ac:cxnSpMk id="2" creationId="{94FF9BB1-72AB-7538-FE75-3D98D1FB309B}"/>
          </ac:cxnSpMkLst>
        </pc:cxnChg>
      </pc:sldChg>
      <pc:sldChg chg="addSp modSp">
        <pc:chgData name="Lucas, Tania" userId="232b37cb-a817-446c-b5f8-6c2be3ba9e7b" providerId="ADAL" clId="{E8C3E3E4-B03C-4A29-A5E2-F226C6529FB3}" dt="2024-09-09T10:20:04.734" v="28"/>
        <pc:sldMkLst>
          <pc:docMk/>
          <pc:sldMk cId="2172936561" sldId="879"/>
        </pc:sldMkLst>
        <pc:picChg chg="add mod">
          <ac:chgData name="Lucas, Tania" userId="232b37cb-a817-446c-b5f8-6c2be3ba9e7b" providerId="ADAL" clId="{E8C3E3E4-B03C-4A29-A5E2-F226C6529FB3}" dt="2024-09-09T10:20:04.734" v="28"/>
          <ac:picMkLst>
            <pc:docMk/>
            <pc:sldMk cId="2172936561" sldId="879"/>
            <ac:picMk id="3" creationId="{BBE9B649-3079-E3AA-C20E-2069832F6F0B}"/>
          </ac:picMkLst>
        </pc:picChg>
        <pc:cxnChg chg="add mod">
          <ac:chgData name="Lucas, Tania" userId="232b37cb-a817-446c-b5f8-6c2be3ba9e7b" providerId="ADAL" clId="{E8C3E3E4-B03C-4A29-A5E2-F226C6529FB3}" dt="2024-09-09T10:20:04.734" v="28"/>
          <ac:cxnSpMkLst>
            <pc:docMk/>
            <pc:sldMk cId="2172936561" sldId="879"/>
            <ac:cxnSpMk id="2" creationId="{21F9B7C1-BE09-3D50-DCA1-C5B47679AF07}"/>
          </ac:cxnSpMkLst>
        </pc:cxnChg>
      </pc:sldChg>
      <pc:sldChg chg="addSp modSp">
        <pc:chgData name="Lucas, Tania" userId="232b37cb-a817-446c-b5f8-6c2be3ba9e7b" providerId="ADAL" clId="{E8C3E3E4-B03C-4A29-A5E2-F226C6529FB3}" dt="2024-09-09T10:20:09.542" v="31"/>
        <pc:sldMkLst>
          <pc:docMk/>
          <pc:sldMk cId="2408897887" sldId="881"/>
        </pc:sldMkLst>
        <pc:picChg chg="add mod">
          <ac:chgData name="Lucas, Tania" userId="232b37cb-a817-446c-b5f8-6c2be3ba9e7b" providerId="ADAL" clId="{E8C3E3E4-B03C-4A29-A5E2-F226C6529FB3}" dt="2024-09-09T10:20:09.542" v="31"/>
          <ac:picMkLst>
            <pc:docMk/>
            <pc:sldMk cId="2408897887" sldId="881"/>
            <ac:picMk id="3" creationId="{CBEC5EB5-52C5-85AA-E7CB-505D89A14313}"/>
          </ac:picMkLst>
        </pc:picChg>
        <pc:cxnChg chg="add mod">
          <ac:chgData name="Lucas, Tania" userId="232b37cb-a817-446c-b5f8-6c2be3ba9e7b" providerId="ADAL" clId="{E8C3E3E4-B03C-4A29-A5E2-F226C6529FB3}" dt="2024-09-09T10:20:09.542" v="31"/>
          <ac:cxnSpMkLst>
            <pc:docMk/>
            <pc:sldMk cId="2408897887" sldId="881"/>
            <ac:cxnSpMk id="2" creationId="{CDC29267-11F3-DB3C-3B94-4E32EBEA4F98}"/>
          </ac:cxnSpMkLst>
        </pc:cxnChg>
      </pc:sldChg>
      <pc:sldChg chg="addSp modSp">
        <pc:chgData name="Lucas, Tania" userId="232b37cb-a817-446c-b5f8-6c2be3ba9e7b" providerId="ADAL" clId="{E8C3E3E4-B03C-4A29-A5E2-F226C6529FB3}" dt="2024-09-09T10:20:14.724" v="34"/>
        <pc:sldMkLst>
          <pc:docMk/>
          <pc:sldMk cId="3478672868" sldId="883"/>
        </pc:sldMkLst>
        <pc:picChg chg="add mod">
          <ac:chgData name="Lucas, Tania" userId="232b37cb-a817-446c-b5f8-6c2be3ba9e7b" providerId="ADAL" clId="{E8C3E3E4-B03C-4A29-A5E2-F226C6529FB3}" dt="2024-09-09T10:20:14.724" v="34"/>
          <ac:picMkLst>
            <pc:docMk/>
            <pc:sldMk cId="3478672868" sldId="883"/>
            <ac:picMk id="3" creationId="{7C8303CC-DD6C-A025-B3A4-828C07A160A6}"/>
          </ac:picMkLst>
        </pc:picChg>
        <pc:cxnChg chg="add mod">
          <ac:chgData name="Lucas, Tania" userId="232b37cb-a817-446c-b5f8-6c2be3ba9e7b" providerId="ADAL" clId="{E8C3E3E4-B03C-4A29-A5E2-F226C6529FB3}" dt="2024-09-09T10:20:14.724" v="34"/>
          <ac:cxnSpMkLst>
            <pc:docMk/>
            <pc:sldMk cId="3478672868" sldId="883"/>
            <ac:cxnSpMk id="2" creationId="{F06A2706-32CF-9221-A5D8-358B05E11524}"/>
          </ac:cxnSpMkLst>
        </pc:cxnChg>
      </pc:sldChg>
      <pc:sldChg chg="addSp delSp modSp mod">
        <pc:chgData name="Lucas, Tania" userId="232b37cb-a817-446c-b5f8-6c2be3ba9e7b" providerId="ADAL" clId="{E8C3E3E4-B03C-4A29-A5E2-F226C6529FB3}" dt="2024-09-09T12:40:57.542" v="100" actId="14100"/>
        <pc:sldMkLst>
          <pc:docMk/>
          <pc:sldMk cId="4008516240" sldId="884"/>
        </pc:sldMkLst>
        <pc:spChg chg="add mod">
          <ac:chgData name="Lucas, Tania" userId="232b37cb-a817-446c-b5f8-6c2be3ba9e7b" providerId="ADAL" clId="{E8C3E3E4-B03C-4A29-A5E2-F226C6529FB3}" dt="2024-09-09T12:40:57.542" v="100" actId="14100"/>
          <ac:spMkLst>
            <pc:docMk/>
            <pc:sldMk cId="4008516240" sldId="884"/>
            <ac:spMk id="5" creationId="{C8D662B8-EDF8-837E-8AE0-81FCD379D4AF}"/>
          </ac:spMkLst>
        </pc:spChg>
        <pc:spChg chg="add mod">
          <ac:chgData name="Lucas, Tania" userId="232b37cb-a817-446c-b5f8-6c2be3ba9e7b" providerId="ADAL" clId="{E8C3E3E4-B03C-4A29-A5E2-F226C6529FB3}" dt="2024-09-09T12:40:53.049" v="99" actId="14100"/>
          <ac:spMkLst>
            <pc:docMk/>
            <pc:sldMk cId="4008516240" sldId="884"/>
            <ac:spMk id="6" creationId="{9B5733D0-9AA0-21AF-6356-1AA36018DDF1}"/>
          </ac:spMkLst>
        </pc:spChg>
        <pc:spChg chg="del">
          <ac:chgData name="Lucas, Tania" userId="232b37cb-a817-446c-b5f8-6c2be3ba9e7b" providerId="ADAL" clId="{E8C3E3E4-B03C-4A29-A5E2-F226C6529FB3}" dt="2024-09-09T12:40:45.093" v="97" actId="478"/>
          <ac:spMkLst>
            <pc:docMk/>
            <pc:sldMk cId="4008516240" sldId="884"/>
            <ac:spMk id="8" creationId="{8685F588-DD02-4157-AEF4-523059719843}"/>
          </ac:spMkLst>
        </pc:spChg>
        <pc:spChg chg="del">
          <ac:chgData name="Lucas, Tania" userId="232b37cb-a817-446c-b5f8-6c2be3ba9e7b" providerId="ADAL" clId="{E8C3E3E4-B03C-4A29-A5E2-F226C6529FB3}" dt="2024-09-09T12:40:45.093" v="97" actId="478"/>
          <ac:spMkLst>
            <pc:docMk/>
            <pc:sldMk cId="4008516240" sldId="884"/>
            <ac:spMk id="11" creationId="{6E42C59E-42A0-1697-1EB5-4CD5C332E5B1}"/>
          </ac:spMkLst>
        </pc:spChg>
        <pc:picChg chg="add mod">
          <ac:chgData name="Lucas, Tania" userId="232b37cb-a817-446c-b5f8-6c2be3ba9e7b" providerId="ADAL" clId="{E8C3E3E4-B03C-4A29-A5E2-F226C6529FB3}" dt="2024-09-09T10:20:17.988" v="36"/>
          <ac:picMkLst>
            <pc:docMk/>
            <pc:sldMk cId="4008516240" sldId="884"/>
            <ac:picMk id="3" creationId="{27F332F8-1320-A334-9350-1CBDC2C4F201}"/>
          </ac:picMkLst>
        </pc:picChg>
        <pc:cxnChg chg="add mod">
          <ac:chgData name="Lucas, Tania" userId="232b37cb-a817-446c-b5f8-6c2be3ba9e7b" providerId="ADAL" clId="{E8C3E3E4-B03C-4A29-A5E2-F226C6529FB3}" dt="2024-09-09T10:20:17.988" v="36"/>
          <ac:cxnSpMkLst>
            <pc:docMk/>
            <pc:sldMk cId="4008516240" sldId="884"/>
            <ac:cxnSpMk id="2" creationId="{267E1334-5B4A-7712-5309-E7A994B72471}"/>
          </ac:cxnSpMkLst>
        </pc:cxnChg>
      </pc:sldChg>
      <pc:sldChg chg="addSp delSp modSp mod">
        <pc:chgData name="Lucas, Tania" userId="232b37cb-a817-446c-b5f8-6c2be3ba9e7b" providerId="ADAL" clId="{E8C3E3E4-B03C-4A29-A5E2-F226C6529FB3}" dt="2024-09-09T12:37:41.692" v="85"/>
        <pc:sldMkLst>
          <pc:docMk/>
          <pc:sldMk cId="2362994931" sldId="886"/>
        </pc:sldMkLst>
        <pc:spChg chg="add mod">
          <ac:chgData name="Lucas, Tania" userId="232b37cb-a817-446c-b5f8-6c2be3ba9e7b" providerId="ADAL" clId="{E8C3E3E4-B03C-4A29-A5E2-F226C6529FB3}" dt="2024-09-09T12:37:41.692" v="85"/>
          <ac:spMkLst>
            <pc:docMk/>
            <pc:sldMk cId="2362994931" sldId="886"/>
            <ac:spMk id="5" creationId="{852575CA-5353-4935-7909-797F668A0B8D}"/>
          </ac:spMkLst>
        </pc:spChg>
        <pc:spChg chg="add mod">
          <ac:chgData name="Lucas, Tania" userId="232b37cb-a817-446c-b5f8-6c2be3ba9e7b" providerId="ADAL" clId="{E8C3E3E4-B03C-4A29-A5E2-F226C6529FB3}" dt="2024-09-09T12:37:41.692" v="85"/>
          <ac:spMkLst>
            <pc:docMk/>
            <pc:sldMk cId="2362994931" sldId="886"/>
            <ac:spMk id="6" creationId="{97D4499E-86C8-68A0-EC73-AFE7EB09CD4B}"/>
          </ac:spMkLst>
        </pc:spChg>
        <pc:spChg chg="del">
          <ac:chgData name="Lucas, Tania" userId="232b37cb-a817-446c-b5f8-6c2be3ba9e7b" providerId="ADAL" clId="{E8C3E3E4-B03C-4A29-A5E2-F226C6529FB3}" dt="2024-09-09T12:37:40.704" v="84" actId="478"/>
          <ac:spMkLst>
            <pc:docMk/>
            <pc:sldMk cId="2362994931" sldId="886"/>
            <ac:spMk id="8" creationId="{8685F588-DD02-4157-AEF4-523059719843}"/>
          </ac:spMkLst>
        </pc:spChg>
        <pc:spChg chg="del">
          <ac:chgData name="Lucas, Tania" userId="232b37cb-a817-446c-b5f8-6c2be3ba9e7b" providerId="ADAL" clId="{E8C3E3E4-B03C-4A29-A5E2-F226C6529FB3}" dt="2024-09-09T12:37:40.704" v="84" actId="478"/>
          <ac:spMkLst>
            <pc:docMk/>
            <pc:sldMk cId="2362994931" sldId="886"/>
            <ac:spMk id="11" creationId="{6E42C59E-42A0-1697-1EB5-4CD5C332E5B1}"/>
          </ac:spMkLst>
        </pc:spChg>
        <pc:picChg chg="add mod">
          <ac:chgData name="Lucas, Tania" userId="232b37cb-a817-446c-b5f8-6c2be3ba9e7b" providerId="ADAL" clId="{E8C3E3E4-B03C-4A29-A5E2-F226C6529FB3}" dt="2024-09-09T10:20:06.461" v="29"/>
          <ac:picMkLst>
            <pc:docMk/>
            <pc:sldMk cId="2362994931" sldId="886"/>
            <ac:picMk id="4" creationId="{785BC139-70BB-652F-4368-7A54ABA7C507}"/>
          </ac:picMkLst>
        </pc:picChg>
        <pc:cxnChg chg="add mod">
          <ac:chgData name="Lucas, Tania" userId="232b37cb-a817-446c-b5f8-6c2be3ba9e7b" providerId="ADAL" clId="{E8C3E3E4-B03C-4A29-A5E2-F226C6529FB3}" dt="2024-09-09T10:20:06.461" v="29"/>
          <ac:cxnSpMkLst>
            <pc:docMk/>
            <pc:sldMk cId="2362994931" sldId="886"/>
            <ac:cxnSpMk id="2" creationId="{3C67D458-4006-932B-4C27-245AA8EA08AD}"/>
          </ac:cxnSpMkLst>
        </pc:cxnChg>
      </pc:sldChg>
      <pc:sldChg chg="addSp delSp modSp mod">
        <pc:chgData name="Lucas, Tania" userId="232b37cb-a817-446c-b5f8-6c2be3ba9e7b" providerId="ADAL" clId="{E8C3E3E4-B03C-4A29-A5E2-F226C6529FB3}" dt="2024-09-09T12:38:34.701" v="91"/>
        <pc:sldMkLst>
          <pc:docMk/>
          <pc:sldMk cId="4261685500" sldId="887"/>
        </pc:sldMkLst>
        <pc:spChg chg="add mod">
          <ac:chgData name="Lucas, Tania" userId="232b37cb-a817-446c-b5f8-6c2be3ba9e7b" providerId="ADAL" clId="{E8C3E3E4-B03C-4A29-A5E2-F226C6529FB3}" dt="2024-09-09T12:38:34.701" v="91"/>
          <ac:spMkLst>
            <pc:docMk/>
            <pc:sldMk cId="4261685500" sldId="887"/>
            <ac:spMk id="5" creationId="{602EA7C8-432E-5F1E-4A10-A0F1DA412E1C}"/>
          </ac:spMkLst>
        </pc:spChg>
        <pc:spChg chg="add mod">
          <ac:chgData name="Lucas, Tania" userId="232b37cb-a817-446c-b5f8-6c2be3ba9e7b" providerId="ADAL" clId="{E8C3E3E4-B03C-4A29-A5E2-F226C6529FB3}" dt="2024-09-09T12:38:34.701" v="91"/>
          <ac:spMkLst>
            <pc:docMk/>
            <pc:sldMk cId="4261685500" sldId="887"/>
            <ac:spMk id="6" creationId="{DB4F07FB-A28B-E036-1AFE-F01CFA79477D}"/>
          </ac:spMkLst>
        </pc:spChg>
        <pc:spChg chg="del">
          <ac:chgData name="Lucas, Tania" userId="232b37cb-a817-446c-b5f8-6c2be3ba9e7b" providerId="ADAL" clId="{E8C3E3E4-B03C-4A29-A5E2-F226C6529FB3}" dt="2024-09-09T12:38:31.592" v="89" actId="478"/>
          <ac:spMkLst>
            <pc:docMk/>
            <pc:sldMk cId="4261685500" sldId="887"/>
            <ac:spMk id="8" creationId="{8685F588-DD02-4157-AEF4-523059719843}"/>
          </ac:spMkLst>
        </pc:spChg>
        <pc:spChg chg="del">
          <ac:chgData name="Lucas, Tania" userId="232b37cb-a817-446c-b5f8-6c2be3ba9e7b" providerId="ADAL" clId="{E8C3E3E4-B03C-4A29-A5E2-F226C6529FB3}" dt="2024-09-09T12:38:33.504" v="90" actId="478"/>
          <ac:spMkLst>
            <pc:docMk/>
            <pc:sldMk cId="4261685500" sldId="887"/>
            <ac:spMk id="11" creationId="{6E42C59E-42A0-1697-1EB5-4CD5C332E5B1}"/>
          </ac:spMkLst>
        </pc:spChg>
        <pc:picChg chg="add mod">
          <ac:chgData name="Lucas, Tania" userId="232b37cb-a817-446c-b5f8-6c2be3ba9e7b" providerId="ADAL" clId="{E8C3E3E4-B03C-4A29-A5E2-F226C6529FB3}" dt="2024-09-09T10:20:11.604" v="32"/>
          <ac:picMkLst>
            <pc:docMk/>
            <pc:sldMk cId="4261685500" sldId="887"/>
            <ac:picMk id="4" creationId="{C5D9C1C4-50AC-AC16-E172-D5F7FA6397D3}"/>
          </ac:picMkLst>
        </pc:picChg>
        <pc:cxnChg chg="add mod">
          <ac:chgData name="Lucas, Tania" userId="232b37cb-a817-446c-b5f8-6c2be3ba9e7b" providerId="ADAL" clId="{E8C3E3E4-B03C-4A29-A5E2-F226C6529FB3}" dt="2024-09-09T10:20:11.604" v="32"/>
          <ac:cxnSpMkLst>
            <pc:docMk/>
            <pc:sldMk cId="4261685500" sldId="887"/>
            <ac:cxnSpMk id="2" creationId="{91DC408D-208F-ACB3-F48E-366CD1C7C8AD}"/>
          </ac:cxnSpMkLst>
        </pc:cxnChg>
      </pc:sldChg>
      <pc:sldChg chg="addSp delSp modSp mod">
        <pc:chgData name="Lucas, Tania" userId="232b37cb-a817-446c-b5f8-6c2be3ba9e7b" providerId="ADAL" clId="{E8C3E3E4-B03C-4A29-A5E2-F226C6529FB3}" dt="2024-09-09T10:24:10.270" v="47" actId="20577"/>
        <pc:sldMkLst>
          <pc:docMk/>
          <pc:sldMk cId="1719499330" sldId="888"/>
        </pc:sldMkLst>
        <pc:spChg chg="add mod">
          <ac:chgData name="Lucas, Tania" userId="232b37cb-a817-446c-b5f8-6c2be3ba9e7b" providerId="ADAL" clId="{E8C3E3E4-B03C-4A29-A5E2-F226C6529FB3}" dt="2024-09-09T10:22:54.799" v="46"/>
          <ac:spMkLst>
            <pc:docMk/>
            <pc:sldMk cId="1719499330" sldId="888"/>
            <ac:spMk id="5" creationId="{0D18B243-0608-9DCB-2589-1755F4169DFF}"/>
          </ac:spMkLst>
        </pc:spChg>
        <pc:spChg chg="add mod">
          <ac:chgData name="Lucas, Tania" userId="232b37cb-a817-446c-b5f8-6c2be3ba9e7b" providerId="ADAL" clId="{E8C3E3E4-B03C-4A29-A5E2-F226C6529FB3}" dt="2024-09-09T10:24:10.270" v="47" actId="20577"/>
          <ac:spMkLst>
            <pc:docMk/>
            <pc:sldMk cId="1719499330" sldId="888"/>
            <ac:spMk id="6" creationId="{11409939-A54E-0198-7E7A-18BA7F715D04}"/>
          </ac:spMkLst>
        </pc:spChg>
        <pc:spChg chg="del">
          <ac:chgData name="Lucas, Tania" userId="232b37cb-a817-446c-b5f8-6c2be3ba9e7b" providerId="ADAL" clId="{E8C3E3E4-B03C-4A29-A5E2-F226C6529FB3}" dt="2024-09-09T10:22:53.911" v="45" actId="478"/>
          <ac:spMkLst>
            <pc:docMk/>
            <pc:sldMk cId="1719499330" sldId="888"/>
            <ac:spMk id="8" creationId="{8685F588-DD02-4157-AEF4-523059719843}"/>
          </ac:spMkLst>
        </pc:spChg>
        <pc:spChg chg="del">
          <ac:chgData name="Lucas, Tania" userId="232b37cb-a817-446c-b5f8-6c2be3ba9e7b" providerId="ADAL" clId="{E8C3E3E4-B03C-4A29-A5E2-F226C6529FB3}" dt="2024-09-09T10:22:53.911" v="45" actId="478"/>
          <ac:spMkLst>
            <pc:docMk/>
            <pc:sldMk cId="1719499330" sldId="888"/>
            <ac:spMk id="11" creationId="{6E42C59E-42A0-1697-1EB5-4CD5C332E5B1}"/>
          </ac:spMkLst>
        </pc:spChg>
        <pc:picChg chg="add mod">
          <ac:chgData name="Lucas, Tania" userId="232b37cb-a817-446c-b5f8-6c2be3ba9e7b" providerId="ADAL" clId="{E8C3E3E4-B03C-4A29-A5E2-F226C6529FB3}" dt="2024-09-09T10:19:19.090" v="17"/>
          <ac:picMkLst>
            <pc:docMk/>
            <pc:sldMk cId="1719499330" sldId="888"/>
            <ac:picMk id="4" creationId="{DC1F8CE6-5837-0E91-8E2B-7FF2712972CE}"/>
          </ac:picMkLst>
        </pc:picChg>
        <pc:cxnChg chg="add mod">
          <ac:chgData name="Lucas, Tania" userId="232b37cb-a817-446c-b5f8-6c2be3ba9e7b" providerId="ADAL" clId="{E8C3E3E4-B03C-4A29-A5E2-F226C6529FB3}" dt="2024-09-09T10:19:19.090" v="17"/>
          <ac:cxnSpMkLst>
            <pc:docMk/>
            <pc:sldMk cId="1719499330" sldId="888"/>
            <ac:cxnSpMk id="2" creationId="{477681A1-7D42-56CE-1B92-161D46E27F87}"/>
          </ac:cxnSpMkLst>
        </pc:cxnChg>
      </pc:sldChg>
      <pc:sldChg chg="addSp delSp modSp mod">
        <pc:chgData name="Lucas, Tania" userId="232b37cb-a817-446c-b5f8-6c2be3ba9e7b" providerId="ADAL" clId="{E8C3E3E4-B03C-4A29-A5E2-F226C6529FB3}" dt="2024-09-09T10:26:08.288" v="68" actId="14100"/>
        <pc:sldMkLst>
          <pc:docMk/>
          <pc:sldMk cId="3254641390" sldId="889"/>
        </pc:sldMkLst>
        <pc:spChg chg="add mod">
          <ac:chgData name="Lucas, Tania" userId="232b37cb-a817-446c-b5f8-6c2be3ba9e7b" providerId="ADAL" clId="{E8C3E3E4-B03C-4A29-A5E2-F226C6529FB3}" dt="2024-09-09T10:26:08.288" v="68" actId="14100"/>
          <ac:spMkLst>
            <pc:docMk/>
            <pc:sldMk cId="3254641390" sldId="889"/>
            <ac:spMk id="5" creationId="{7CE6637E-EEEE-AAB4-38FF-74841E8861FA}"/>
          </ac:spMkLst>
        </pc:spChg>
        <pc:spChg chg="add mod">
          <ac:chgData name="Lucas, Tania" userId="232b37cb-a817-446c-b5f8-6c2be3ba9e7b" providerId="ADAL" clId="{E8C3E3E4-B03C-4A29-A5E2-F226C6529FB3}" dt="2024-09-09T10:26:01.503" v="67" actId="20577"/>
          <ac:spMkLst>
            <pc:docMk/>
            <pc:sldMk cId="3254641390" sldId="889"/>
            <ac:spMk id="6" creationId="{7FE86A64-21DD-8E27-93EC-CAC2297DE45A}"/>
          </ac:spMkLst>
        </pc:spChg>
        <pc:spChg chg="del">
          <ac:chgData name="Lucas, Tania" userId="232b37cb-a817-446c-b5f8-6c2be3ba9e7b" providerId="ADAL" clId="{E8C3E3E4-B03C-4A29-A5E2-F226C6529FB3}" dt="2024-09-09T10:25:52.920" v="64" actId="478"/>
          <ac:spMkLst>
            <pc:docMk/>
            <pc:sldMk cId="3254641390" sldId="889"/>
            <ac:spMk id="8" creationId="{8685F588-DD02-4157-AEF4-523059719843}"/>
          </ac:spMkLst>
        </pc:spChg>
        <pc:spChg chg="del">
          <ac:chgData name="Lucas, Tania" userId="232b37cb-a817-446c-b5f8-6c2be3ba9e7b" providerId="ADAL" clId="{E8C3E3E4-B03C-4A29-A5E2-F226C6529FB3}" dt="2024-09-09T10:25:54.498" v="65" actId="478"/>
          <ac:spMkLst>
            <pc:docMk/>
            <pc:sldMk cId="3254641390" sldId="889"/>
            <ac:spMk id="11" creationId="{6E42C59E-42A0-1697-1EB5-4CD5C332E5B1}"/>
          </ac:spMkLst>
        </pc:spChg>
        <pc:picChg chg="add mod">
          <ac:chgData name="Lucas, Tania" userId="232b37cb-a817-446c-b5f8-6c2be3ba9e7b" providerId="ADAL" clId="{E8C3E3E4-B03C-4A29-A5E2-F226C6529FB3}" dt="2024-09-09T10:19:27.613" v="20"/>
          <ac:picMkLst>
            <pc:docMk/>
            <pc:sldMk cId="3254641390" sldId="889"/>
            <ac:picMk id="4" creationId="{F0C38DA9-9EC9-998D-1CC4-07B252EDD4F0}"/>
          </ac:picMkLst>
        </pc:picChg>
        <pc:cxnChg chg="add mod">
          <ac:chgData name="Lucas, Tania" userId="232b37cb-a817-446c-b5f8-6c2be3ba9e7b" providerId="ADAL" clId="{E8C3E3E4-B03C-4A29-A5E2-F226C6529FB3}" dt="2024-09-09T10:19:27.613" v="20"/>
          <ac:cxnSpMkLst>
            <pc:docMk/>
            <pc:sldMk cId="3254641390" sldId="889"/>
            <ac:cxnSpMk id="2" creationId="{A29824F2-3D3C-4FEA-915A-0C585CCF287E}"/>
          </ac:cxnSpMkLst>
        </pc:cxnChg>
      </pc:sldChg>
      <pc:sldChg chg="addSp delSp modSp mod">
        <pc:chgData name="Lucas, Tania" userId="232b37cb-a817-446c-b5f8-6c2be3ba9e7b" providerId="ADAL" clId="{E8C3E3E4-B03C-4A29-A5E2-F226C6529FB3}" dt="2024-09-09T12:35:49.082" v="75"/>
        <pc:sldMkLst>
          <pc:docMk/>
          <pc:sldMk cId="156756173" sldId="890"/>
        </pc:sldMkLst>
        <pc:spChg chg="add mod">
          <ac:chgData name="Lucas, Tania" userId="232b37cb-a817-446c-b5f8-6c2be3ba9e7b" providerId="ADAL" clId="{E8C3E3E4-B03C-4A29-A5E2-F226C6529FB3}" dt="2024-09-09T12:35:49.082" v="75"/>
          <ac:spMkLst>
            <pc:docMk/>
            <pc:sldMk cId="156756173" sldId="890"/>
            <ac:spMk id="5" creationId="{FFA88144-F9C0-06E1-7749-D25FC1EDD02C}"/>
          </ac:spMkLst>
        </pc:spChg>
        <pc:spChg chg="add mod">
          <ac:chgData name="Lucas, Tania" userId="232b37cb-a817-446c-b5f8-6c2be3ba9e7b" providerId="ADAL" clId="{E8C3E3E4-B03C-4A29-A5E2-F226C6529FB3}" dt="2024-09-09T12:35:49.082" v="75"/>
          <ac:spMkLst>
            <pc:docMk/>
            <pc:sldMk cId="156756173" sldId="890"/>
            <ac:spMk id="6" creationId="{55318EAC-AA1B-6348-0967-DBA646AC90BE}"/>
          </ac:spMkLst>
        </pc:spChg>
        <pc:spChg chg="del">
          <ac:chgData name="Lucas, Tania" userId="232b37cb-a817-446c-b5f8-6c2be3ba9e7b" providerId="ADAL" clId="{E8C3E3E4-B03C-4A29-A5E2-F226C6529FB3}" dt="2024-09-09T12:35:45.990" v="73" actId="478"/>
          <ac:spMkLst>
            <pc:docMk/>
            <pc:sldMk cId="156756173" sldId="890"/>
            <ac:spMk id="8" creationId="{8685F588-DD02-4157-AEF4-523059719843}"/>
          </ac:spMkLst>
        </pc:spChg>
        <pc:spChg chg="del">
          <ac:chgData name="Lucas, Tania" userId="232b37cb-a817-446c-b5f8-6c2be3ba9e7b" providerId="ADAL" clId="{E8C3E3E4-B03C-4A29-A5E2-F226C6529FB3}" dt="2024-09-09T12:35:47.815" v="74" actId="478"/>
          <ac:spMkLst>
            <pc:docMk/>
            <pc:sldMk cId="156756173" sldId="890"/>
            <ac:spMk id="11" creationId="{6E42C59E-42A0-1697-1EB5-4CD5C332E5B1}"/>
          </ac:spMkLst>
        </pc:spChg>
        <pc:picChg chg="add mod">
          <ac:chgData name="Lucas, Tania" userId="232b37cb-a817-446c-b5f8-6c2be3ba9e7b" providerId="ADAL" clId="{E8C3E3E4-B03C-4A29-A5E2-F226C6529FB3}" dt="2024-09-09T10:19:56.944" v="23"/>
          <ac:picMkLst>
            <pc:docMk/>
            <pc:sldMk cId="156756173" sldId="890"/>
            <ac:picMk id="4" creationId="{4569ACCE-94A6-CFCC-DFFC-012CCDF820F7}"/>
          </ac:picMkLst>
        </pc:picChg>
        <pc:cxnChg chg="add mod">
          <ac:chgData name="Lucas, Tania" userId="232b37cb-a817-446c-b5f8-6c2be3ba9e7b" providerId="ADAL" clId="{E8C3E3E4-B03C-4A29-A5E2-F226C6529FB3}" dt="2024-09-09T12:35:38.634" v="72" actId="1076"/>
          <ac:cxnSpMkLst>
            <pc:docMk/>
            <pc:sldMk cId="156756173" sldId="890"/>
            <ac:cxnSpMk id="2" creationId="{EFB5C8A9-C3B9-7020-8483-6A72A308415B}"/>
          </ac:cxnSpMkLst>
        </pc:cxnChg>
      </pc:sldChg>
      <pc:sldChg chg="addSp delSp modSp mod">
        <pc:chgData name="Lucas, Tania" userId="232b37cb-a817-446c-b5f8-6c2be3ba9e7b" providerId="ADAL" clId="{E8C3E3E4-B03C-4A29-A5E2-F226C6529FB3}" dt="2024-09-09T12:37:12.473" v="83" actId="14100"/>
        <pc:sldMkLst>
          <pc:docMk/>
          <pc:sldMk cId="1434289666" sldId="891"/>
        </pc:sldMkLst>
        <pc:spChg chg="add mod">
          <ac:chgData name="Lucas, Tania" userId="232b37cb-a817-446c-b5f8-6c2be3ba9e7b" providerId="ADAL" clId="{E8C3E3E4-B03C-4A29-A5E2-F226C6529FB3}" dt="2024-09-09T12:37:12.473" v="83" actId="14100"/>
          <ac:spMkLst>
            <pc:docMk/>
            <pc:sldMk cId="1434289666" sldId="891"/>
            <ac:spMk id="5" creationId="{478E953E-2043-D6E0-E8EF-58F7C6191AF8}"/>
          </ac:spMkLst>
        </pc:spChg>
        <pc:spChg chg="add mod">
          <ac:chgData name="Lucas, Tania" userId="232b37cb-a817-446c-b5f8-6c2be3ba9e7b" providerId="ADAL" clId="{E8C3E3E4-B03C-4A29-A5E2-F226C6529FB3}" dt="2024-09-09T12:37:07.409" v="82" actId="14100"/>
          <ac:spMkLst>
            <pc:docMk/>
            <pc:sldMk cId="1434289666" sldId="891"/>
            <ac:spMk id="6" creationId="{CA1E3F23-C501-8C2C-A72C-A98272D12303}"/>
          </ac:spMkLst>
        </pc:spChg>
        <pc:spChg chg="del">
          <ac:chgData name="Lucas, Tania" userId="232b37cb-a817-446c-b5f8-6c2be3ba9e7b" providerId="ADAL" clId="{E8C3E3E4-B03C-4A29-A5E2-F226C6529FB3}" dt="2024-09-09T12:36:55.306" v="79" actId="478"/>
          <ac:spMkLst>
            <pc:docMk/>
            <pc:sldMk cId="1434289666" sldId="891"/>
            <ac:spMk id="8" creationId="{8685F588-DD02-4157-AEF4-523059719843}"/>
          </ac:spMkLst>
        </pc:spChg>
        <pc:spChg chg="del">
          <ac:chgData name="Lucas, Tania" userId="232b37cb-a817-446c-b5f8-6c2be3ba9e7b" providerId="ADAL" clId="{E8C3E3E4-B03C-4A29-A5E2-F226C6529FB3}" dt="2024-09-09T12:36:57.069" v="80" actId="478"/>
          <ac:spMkLst>
            <pc:docMk/>
            <pc:sldMk cId="1434289666" sldId="891"/>
            <ac:spMk id="11" creationId="{6E42C59E-42A0-1697-1EB5-4CD5C332E5B1}"/>
          </ac:spMkLst>
        </pc:spChg>
        <pc:picChg chg="add mod">
          <ac:chgData name="Lucas, Tania" userId="232b37cb-a817-446c-b5f8-6c2be3ba9e7b" providerId="ADAL" clId="{E8C3E3E4-B03C-4A29-A5E2-F226C6529FB3}" dt="2024-09-09T10:20:02.871" v="27"/>
          <ac:picMkLst>
            <pc:docMk/>
            <pc:sldMk cId="1434289666" sldId="891"/>
            <ac:picMk id="4" creationId="{421955EB-EB4C-5A18-FE28-7365210E318A}"/>
          </ac:picMkLst>
        </pc:picChg>
        <pc:cxnChg chg="add mod">
          <ac:chgData name="Lucas, Tania" userId="232b37cb-a817-446c-b5f8-6c2be3ba9e7b" providerId="ADAL" clId="{E8C3E3E4-B03C-4A29-A5E2-F226C6529FB3}" dt="2024-09-09T10:20:02.871" v="27"/>
          <ac:cxnSpMkLst>
            <pc:docMk/>
            <pc:sldMk cId="1434289666" sldId="891"/>
            <ac:cxnSpMk id="2" creationId="{49788353-2D59-DABA-7C54-4E7F54F24068}"/>
          </ac:cxnSpMkLst>
        </pc:cxnChg>
      </pc:sldChg>
      <pc:sldChg chg="addSp delSp modSp mod">
        <pc:chgData name="Lucas, Tania" userId="232b37cb-a817-446c-b5f8-6c2be3ba9e7b" providerId="ADAL" clId="{E8C3E3E4-B03C-4A29-A5E2-F226C6529FB3}" dt="2024-09-09T12:45:16.827" v="114"/>
        <pc:sldMkLst>
          <pc:docMk/>
          <pc:sldMk cId="154046989" sldId="892"/>
        </pc:sldMkLst>
        <pc:spChg chg="add del mod">
          <ac:chgData name="Lucas, Tania" userId="232b37cb-a817-446c-b5f8-6c2be3ba9e7b" providerId="ADAL" clId="{E8C3E3E4-B03C-4A29-A5E2-F226C6529FB3}" dt="2024-09-09T12:45:16.269" v="113" actId="478"/>
          <ac:spMkLst>
            <pc:docMk/>
            <pc:sldMk cId="154046989" sldId="892"/>
            <ac:spMk id="4" creationId="{60D4ECE0-8DD1-1B3A-B02F-CA706CC79DBE}"/>
          </ac:spMkLst>
        </pc:spChg>
        <pc:spChg chg="add del mod">
          <ac:chgData name="Lucas, Tania" userId="232b37cb-a817-446c-b5f8-6c2be3ba9e7b" providerId="ADAL" clId="{E8C3E3E4-B03C-4A29-A5E2-F226C6529FB3}" dt="2024-09-09T12:45:16.269" v="113" actId="478"/>
          <ac:spMkLst>
            <pc:docMk/>
            <pc:sldMk cId="154046989" sldId="892"/>
            <ac:spMk id="6" creationId="{1599BA7D-BE9D-B8D2-792E-C9107B7C3918}"/>
          </ac:spMkLst>
        </pc:spChg>
        <pc:spChg chg="add mod">
          <ac:chgData name="Lucas, Tania" userId="232b37cb-a817-446c-b5f8-6c2be3ba9e7b" providerId="ADAL" clId="{E8C3E3E4-B03C-4A29-A5E2-F226C6529FB3}" dt="2024-09-09T12:45:16.827" v="114"/>
          <ac:spMkLst>
            <pc:docMk/>
            <pc:sldMk cId="154046989" sldId="892"/>
            <ac:spMk id="7" creationId="{747A8A12-D497-E49F-D0B7-861C68DD6AB1}"/>
          </ac:spMkLst>
        </pc:spChg>
        <pc:spChg chg="del">
          <ac:chgData name="Lucas, Tania" userId="232b37cb-a817-446c-b5f8-6c2be3ba9e7b" providerId="ADAL" clId="{E8C3E3E4-B03C-4A29-A5E2-F226C6529FB3}" dt="2024-09-09T12:38:00.398" v="86" actId="478"/>
          <ac:spMkLst>
            <pc:docMk/>
            <pc:sldMk cId="154046989" sldId="892"/>
            <ac:spMk id="8" creationId="{8685F588-DD02-4157-AEF4-523059719843}"/>
          </ac:spMkLst>
        </pc:spChg>
        <pc:spChg chg="add mod">
          <ac:chgData name="Lucas, Tania" userId="232b37cb-a817-446c-b5f8-6c2be3ba9e7b" providerId="ADAL" clId="{E8C3E3E4-B03C-4A29-A5E2-F226C6529FB3}" dt="2024-09-09T12:45:16.827" v="114"/>
          <ac:spMkLst>
            <pc:docMk/>
            <pc:sldMk cId="154046989" sldId="892"/>
            <ac:spMk id="10" creationId="{3E7CC068-285E-6017-8162-FEA83AC68A00}"/>
          </ac:spMkLst>
        </pc:spChg>
        <pc:spChg chg="del">
          <ac:chgData name="Lucas, Tania" userId="232b37cb-a817-446c-b5f8-6c2be3ba9e7b" providerId="ADAL" clId="{E8C3E3E4-B03C-4A29-A5E2-F226C6529FB3}" dt="2024-09-09T12:38:01.530" v="87" actId="478"/>
          <ac:spMkLst>
            <pc:docMk/>
            <pc:sldMk cId="154046989" sldId="892"/>
            <ac:spMk id="11" creationId="{6E42C59E-42A0-1697-1EB5-4CD5C332E5B1}"/>
          </ac:spMkLst>
        </pc:spChg>
        <pc:picChg chg="add mod">
          <ac:chgData name="Lucas, Tania" userId="232b37cb-a817-446c-b5f8-6c2be3ba9e7b" providerId="ADAL" clId="{E8C3E3E4-B03C-4A29-A5E2-F226C6529FB3}" dt="2024-09-09T10:20:07.938" v="30"/>
          <ac:picMkLst>
            <pc:docMk/>
            <pc:sldMk cId="154046989" sldId="892"/>
            <ac:picMk id="3" creationId="{ED715C64-ED5E-2A96-A8D3-E0DE0D6F517E}"/>
          </ac:picMkLst>
        </pc:picChg>
        <pc:cxnChg chg="add mod">
          <ac:chgData name="Lucas, Tania" userId="232b37cb-a817-446c-b5f8-6c2be3ba9e7b" providerId="ADAL" clId="{E8C3E3E4-B03C-4A29-A5E2-F226C6529FB3}" dt="2024-09-09T12:45:09.177" v="112" actId="1076"/>
          <ac:cxnSpMkLst>
            <pc:docMk/>
            <pc:sldMk cId="154046989" sldId="892"/>
            <ac:cxnSpMk id="2" creationId="{F7A29D75-61D2-7725-3FCF-471D3792D48F}"/>
          </ac:cxnSpMkLst>
        </pc:cxnChg>
      </pc:sldChg>
      <pc:sldChg chg="addSp delSp modSp mod">
        <pc:chgData name="Lucas, Tania" userId="232b37cb-a817-446c-b5f8-6c2be3ba9e7b" providerId="ADAL" clId="{E8C3E3E4-B03C-4A29-A5E2-F226C6529FB3}" dt="2024-09-09T12:40:10.408" v="96"/>
        <pc:sldMkLst>
          <pc:docMk/>
          <pc:sldMk cId="48884662" sldId="893"/>
        </pc:sldMkLst>
        <pc:spChg chg="add del mod">
          <ac:chgData name="Lucas, Tania" userId="232b37cb-a817-446c-b5f8-6c2be3ba9e7b" providerId="ADAL" clId="{E8C3E3E4-B03C-4A29-A5E2-F226C6529FB3}" dt="2024-09-09T12:40:09.858" v="95" actId="478"/>
          <ac:spMkLst>
            <pc:docMk/>
            <pc:sldMk cId="48884662" sldId="893"/>
            <ac:spMk id="5" creationId="{1C29324A-3722-94F2-ED02-F801EFDC4A27}"/>
          </ac:spMkLst>
        </pc:spChg>
        <pc:spChg chg="add del mod">
          <ac:chgData name="Lucas, Tania" userId="232b37cb-a817-446c-b5f8-6c2be3ba9e7b" providerId="ADAL" clId="{E8C3E3E4-B03C-4A29-A5E2-F226C6529FB3}" dt="2024-09-09T12:40:09.858" v="95" actId="478"/>
          <ac:spMkLst>
            <pc:docMk/>
            <pc:sldMk cId="48884662" sldId="893"/>
            <ac:spMk id="6" creationId="{AFED0948-1BC6-7AC2-B8EA-EF630809097B}"/>
          </ac:spMkLst>
        </pc:spChg>
        <pc:spChg chg="add mod">
          <ac:chgData name="Lucas, Tania" userId="232b37cb-a817-446c-b5f8-6c2be3ba9e7b" providerId="ADAL" clId="{E8C3E3E4-B03C-4A29-A5E2-F226C6529FB3}" dt="2024-09-09T12:40:10.408" v="96"/>
          <ac:spMkLst>
            <pc:docMk/>
            <pc:sldMk cId="48884662" sldId="893"/>
            <ac:spMk id="7" creationId="{CCBAB759-9AA3-201B-A20F-CC39F5EF7162}"/>
          </ac:spMkLst>
        </pc:spChg>
        <pc:spChg chg="del">
          <ac:chgData name="Lucas, Tania" userId="232b37cb-a817-446c-b5f8-6c2be3ba9e7b" providerId="ADAL" clId="{E8C3E3E4-B03C-4A29-A5E2-F226C6529FB3}" dt="2024-09-09T12:38:51.433" v="93" actId="478"/>
          <ac:spMkLst>
            <pc:docMk/>
            <pc:sldMk cId="48884662" sldId="893"/>
            <ac:spMk id="8" creationId="{8685F588-DD02-4157-AEF4-523059719843}"/>
          </ac:spMkLst>
        </pc:spChg>
        <pc:spChg chg="add mod">
          <ac:chgData name="Lucas, Tania" userId="232b37cb-a817-446c-b5f8-6c2be3ba9e7b" providerId="ADAL" clId="{E8C3E3E4-B03C-4A29-A5E2-F226C6529FB3}" dt="2024-09-09T12:40:10.408" v="96"/>
          <ac:spMkLst>
            <pc:docMk/>
            <pc:sldMk cId="48884662" sldId="893"/>
            <ac:spMk id="10" creationId="{200E5D16-E6F3-1EA4-6658-82EE558AFC08}"/>
          </ac:spMkLst>
        </pc:spChg>
        <pc:spChg chg="del">
          <ac:chgData name="Lucas, Tania" userId="232b37cb-a817-446c-b5f8-6c2be3ba9e7b" providerId="ADAL" clId="{E8C3E3E4-B03C-4A29-A5E2-F226C6529FB3}" dt="2024-09-09T12:38:49.006" v="92" actId="478"/>
          <ac:spMkLst>
            <pc:docMk/>
            <pc:sldMk cId="48884662" sldId="893"/>
            <ac:spMk id="11" creationId="{6E42C59E-42A0-1697-1EB5-4CD5C332E5B1}"/>
          </ac:spMkLst>
        </pc:spChg>
        <pc:picChg chg="add mod">
          <ac:chgData name="Lucas, Tania" userId="232b37cb-a817-446c-b5f8-6c2be3ba9e7b" providerId="ADAL" clId="{E8C3E3E4-B03C-4A29-A5E2-F226C6529FB3}" dt="2024-09-09T10:20:13.152" v="33"/>
          <ac:picMkLst>
            <pc:docMk/>
            <pc:sldMk cId="48884662" sldId="893"/>
            <ac:picMk id="4" creationId="{511A209F-CF0B-A0E7-1C7B-F5CA7A6912A9}"/>
          </ac:picMkLst>
        </pc:picChg>
        <pc:cxnChg chg="add mod">
          <ac:chgData name="Lucas, Tania" userId="232b37cb-a817-446c-b5f8-6c2be3ba9e7b" providerId="ADAL" clId="{E8C3E3E4-B03C-4A29-A5E2-F226C6529FB3}" dt="2024-09-09T10:20:13.152" v="33"/>
          <ac:cxnSpMkLst>
            <pc:docMk/>
            <pc:sldMk cId="48884662" sldId="893"/>
            <ac:cxnSpMk id="2" creationId="{98E06796-0854-994C-3313-D3950533418A}"/>
          </ac:cxnSpMkLst>
        </pc:cxnChg>
      </pc:sldChg>
      <pc:sldChg chg="addSp modSp">
        <pc:chgData name="Lucas, Tania" userId="232b37cb-a817-446c-b5f8-6c2be3ba9e7b" providerId="ADAL" clId="{E8C3E3E4-B03C-4A29-A5E2-F226C6529FB3}" dt="2024-09-09T10:20:26.246" v="38"/>
        <pc:sldMkLst>
          <pc:docMk/>
          <pc:sldMk cId="3656362437" sldId="894"/>
        </pc:sldMkLst>
        <pc:picChg chg="add mod">
          <ac:chgData name="Lucas, Tania" userId="232b37cb-a817-446c-b5f8-6c2be3ba9e7b" providerId="ADAL" clId="{E8C3E3E4-B03C-4A29-A5E2-F226C6529FB3}" dt="2024-09-09T10:20:26.246" v="38"/>
          <ac:picMkLst>
            <pc:docMk/>
            <pc:sldMk cId="3656362437" sldId="894"/>
            <ac:picMk id="3" creationId="{E71C25B7-6B91-C232-D911-CB5620512A90}"/>
          </ac:picMkLst>
        </pc:picChg>
        <pc:cxnChg chg="add mod">
          <ac:chgData name="Lucas, Tania" userId="232b37cb-a817-446c-b5f8-6c2be3ba9e7b" providerId="ADAL" clId="{E8C3E3E4-B03C-4A29-A5E2-F226C6529FB3}" dt="2024-09-09T10:20:26.246" v="38"/>
          <ac:cxnSpMkLst>
            <pc:docMk/>
            <pc:sldMk cId="3656362437" sldId="894"/>
            <ac:cxnSpMk id="2" creationId="{1122713E-D432-1D7F-D5EA-2B3F4EB792C9}"/>
          </ac:cxnSpMkLst>
        </pc:cxnChg>
      </pc:sldChg>
      <pc:sldChg chg="addSp delSp modSp mod">
        <pc:chgData name="Lucas, Tania" userId="232b37cb-a817-446c-b5f8-6c2be3ba9e7b" providerId="ADAL" clId="{E8C3E3E4-B03C-4A29-A5E2-F226C6529FB3}" dt="2024-09-09T12:42:31.371" v="106"/>
        <pc:sldMkLst>
          <pc:docMk/>
          <pc:sldMk cId="2673435200" sldId="895"/>
        </pc:sldMkLst>
        <pc:spChg chg="add mod">
          <ac:chgData name="Lucas, Tania" userId="232b37cb-a817-446c-b5f8-6c2be3ba9e7b" providerId="ADAL" clId="{E8C3E3E4-B03C-4A29-A5E2-F226C6529FB3}" dt="2024-09-09T12:42:31.371" v="106"/>
          <ac:spMkLst>
            <pc:docMk/>
            <pc:sldMk cId="2673435200" sldId="895"/>
            <ac:spMk id="5" creationId="{4C7953EE-B6AE-2977-1E6D-FC92F2273CF4}"/>
          </ac:spMkLst>
        </pc:spChg>
        <pc:spChg chg="add mod">
          <ac:chgData name="Lucas, Tania" userId="232b37cb-a817-446c-b5f8-6c2be3ba9e7b" providerId="ADAL" clId="{E8C3E3E4-B03C-4A29-A5E2-F226C6529FB3}" dt="2024-09-09T12:42:31.371" v="106"/>
          <ac:spMkLst>
            <pc:docMk/>
            <pc:sldMk cId="2673435200" sldId="895"/>
            <ac:spMk id="6" creationId="{9B9FA2E7-87A5-7C54-DD59-EABE45FF60BA}"/>
          </ac:spMkLst>
        </pc:spChg>
        <pc:spChg chg="del">
          <ac:chgData name="Lucas, Tania" userId="232b37cb-a817-446c-b5f8-6c2be3ba9e7b" providerId="ADAL" clId="{E8C3E3E4-B03C-4A29-A5E2-F226C6529FB3}" dt="2024-09-09T12:42:30.798" v="105" actId="478"/>
          <ac:spMkLst>
            <pc:docMk/>
            <pc:sldMk cId="2673435200" sldId="895"/>
            <ac:spMk id="8" creationId="{8685F588-DD02-4157-AEF4-523059719843}"/>
          </ac:spMkLst>
        </pc:spChg>
        <pc:spChg chg="del">
          <ac:chgData name="Lucas, Tania" userId="232b37cb-a817-446c-b5f8-6c2be3ba9e7b" providerId="ADAL" clId="{E8C3E3E4-B03C-4A29-A5E2-F226C6529FB3}" dt="2024-09-09T12:42:30.798" v="105" actId="478"/>
          <ac:spMkLst>
            <pc:docMk/>
            <pc:sldMk cId="2673435200" sldId="895"/>
            <ac:spMk id="11" creationId="{6E42C59E-42A0-1697-1EB5-4CD5C332E5B1}"/>
          </ac:spMkLst>
        </pc:spChg>
        <pc:picChg chg="add mod">
          <ac:chgData name="Lucas, Tania" userId="232b37cb-a817-446c-b5f8-6c2be3ba9e7b" providerId="ADAL" clId="{E8C3E3E4-B03C-4A29-A5E2-F226C6529FB3}" dt="2024-09-09T10:20:30.029" v="40"/>
          <ac:picMkLst>
            <pc:docMk/>
            <pc:sldMk cId="2673435200" sldId="895"/>
            <ac:picMk id="3" creationId="{F9484A76-1DF5-847C-3C2F-584FABD75F4F}"/>
          </ac:picMkLst>
        </pc:picChg>
        <pc:cxnChg chg="add mod">
          <ac:chgData name="Lucas, Tania" userId="232b37cb-a817-446c-b5f8-6c2be3ba9e7b" providerId="ADAL" clId="{E8C3E3E4-B03C-4A29-A5E2-F226C6529FB3}" dt="2024-09-09T12:42:24.818" v="104" actId="1076"/>
          <ac:cxnSpMkLst>
            <pc:docMk/>
            <pc:sldMk cId="2673435200" sldId="895"/>
            <ac:cxnSpMk id="2" creationId="{2829E0D6-C64A-3DC9-BE48-F42B9CB0AFF7}"/>
          </ac:cxnSpMkLst>
        </pc:cxnChg>
      </pc:sldChg>
      <pc:sldChg chg="addSp delSp modSp mod">
        <pc:chgData name="Lucas, Tania" userId="232b37cb-a817-446c-b5f8-6c2be3ba9e7b" providerId="ADAL" clId="{E8C3E3E4-B03C-4A29-A5E2-F226C6529FB3}" dt="2024-09-09T12:41:36.135" v="102"/>
        <pc:sldMkLst>
          <pc:docMk/>
          <pc:sldMk cId="1290517533" sldId="896"/>
        </pc:sldMkLst>
        <pc:spChg chg="add mod">
          <ac:chgData name="Lucas, Tania" userId="232b37cb-a817-446c-b5f8-6c2be3ba9e7b" providerId="ADAL" clId="{E8C3E3E4-B03C-4A29-A5E2-F226C6529FB3}" dt="2024-09-09T12:41:36.135" v="102"/>
          <ac:spMkLst>
            <pc:docMk/>
            <pc:sldMk cId="1290517533" sldId="896"/>
            <ac:spMk id="5" creationId="{F8B0374D-80B1-D5F0-DDD5-D3A650EE67C9}"/>
          </ac:spMkLst>
        </pc:spChg>
        <pc:spChg chg="add mod">
          <ac:chgData name="Lucas, Tania" userId="232b37cb-a817-446c-b5f8-6c2be3ba9e7b" providerId="ADAL" clId="{E8C3E3E4-B03C-4A29-A5E2-F226C6529FB3}" dt="2024-09-09T12:41:36.135" v="102"/>
          <ac:spMkLst>
            <pc:docMk/>
            <pc:sldMk cId="1290517533" sldId="896"/>
            <ac:spMk id="6" creationId="{05EE1716-BEC8-F5FB-990A-ACFB95E088F9}"/>
          </ac:spMkLst>
        </pc:spChg>
        <pc:spChg chg="del">
          <ac:chgData name="Lucas, Tania" userId="232b37cb-a817-446c-b5f8-6c2be3ba9e7b" providerId="ADAL" clId="{E8C3E3E4-B03C-4A29-A5E2-F226C6529FB3}" dt="2024-09-09T12:41:35.705" v="101" actId="478"/>
          <ac:spMkLst>
            <pc:docMk/>
            <pc:sldMk cId="1290517533" sldId="896"/>
            <ac:spMk id="8" creationId="{8685F588-DD02-4157-AEF4-523059719843}"/>
          </ac:spMkLst>
        </pc:spChg>
        <pc:spChg chg="del">
          <ac:chgData name="Lucas, Tania" userId="232b37cb-a817-446c-b5f8-6c2be3ba9e7b" providerId="ADAL" clId="{E8C3E3E4-B03C-4A29-A5E2-F226C6529FB3}" dt="2024-09-09T12:41:35.705" v="101" actId="478"/>
          <ac:spMkLst>
            <pc:docMk/>
            <pc:sldMk cId="1290517533" sldId="896"/>
            <ac:spMk id="11" creationId="{6E42C59E-42A0-1697-1EB5-4CD5C332E5B1}"/>
          </ac:spMkLst>
        </pc:spChg>
        <pc:picChg chg="add mod">
          <ac:chgData name="Lucas, Tania" userId="232b37cb-a817-446c-b5f8-6c2be3ba9e7b" providerId="ADAL" clId="{E8C3E3E4-B03C-4A29-A5E2-F226C6529FB3}" dt="2024-09-09T10:20:20.723" v="37"/>
          <ac:picMkLst>
            <pc:docMk/>
            <pc:sldMk cId="1290517533" sldId="896"/>
            <ac:picMk id="4" creationId="{FE99BDC3-3739-A4DE-FE4B-01D1D974EA59}"/>
          </ac:picMkLst>
        </pc:picChg>
        <pc:cxnChg chg="add mod">
          <ac:chgData name="Lucas, Tania" userId="232b37cb-a817-446c-b5f8-6c2be3ba9e7b" providerId="ADAL" clId="{E8C3E3E4-B03C-4A29-A5E2-F226C6529FB3}" dt="2024-09-09T10:20:20.723" v="37"/>
          <ac:cxnSpMkLst>
            <pc:docMk/>
            <pc:sldMk cId="1290517533" sldId="896"/>
            <ac:cxnSpMk id="2" creationId="{30CEE7FD-82E5-F0DA-8152-C314467F9863}"/>
          </ac:cxnSpMkLst>
        </pc:cxnChg>
      </pc:sldChg>
      <pc:sldChg chg="addSp delSp modSp mod">
        <pc:chgData name="Lucas, Tania" userId="232b37cb-a817-446c-b5f8-6c2be3ba9e7b" providerId="ADAL" clId="{E8C3E3E4-B03C-4A29-A5E2-F226C6529FB3}" dt="2024-09-09T12:42:55.176" v="108"/>
        <pc:sldMkLst>
          <pc:docMk/>
          <pc:sldMk cId="321838449" sldId="897"/>
        </pc:sldMkLst>
        <pc:spChg chg="add mod">
          <ac:chgData name="Lucas, Tania" userId="232b37cb-a817-446c-b5f8-6c2be3ba9e7b" providerId="ADAL" clId="{E8C3E3E4-B03C-4A29-A5E2-F226C6529FB3}" dt="2024-09-09T12:42:55.176" v="108"/>
          <ac:spMkLst>
            <pc:docMk/>
            <pc:sldMk cId="321838449" sldId="897"/>
            <ac:spMk id="5" creationId="{FD9BFAAB-A40A-2234-DEC2-709B785BABF7}"/>
          </ac:spMkLst>
        </pc:spChg>
        <pc:spChg chg="add mod">
          <ac:chgData name="Lucas, Tania" userId="232b37cb-a817-446c-b5f8-6c2be3ba9e7b" providerId="ADAL" clId="{E8C3E3E4-B03C-4A29-A5E2-F226C6529FB3}" dt="2024-09-09T12:42:55.176" v="108"/>
          <ac:spMkLst>
            <pc:docMk/>
            <pc:sldMk cId="321838449" sldId="897"/>
            <ac:spMk id="6" creationId="{E7384DDD-2BE1-A75F-04CE-487921707634}"/>
          </ac:spMkLst>
        </pc:spChg>
        <pc:spChg chg="del">
          <ac:chgData name="Lucas, Tania" userId="232b37cb-a817-446c-b5f8-6c2be3ba9e7b" providerId="ADAL" clId="{E8C3E3E4-B03C-4A29-A5E2-F226C6529FB3}" dt="2024-09-09T12:42:54.704" v="107" actId="478"/>
          <ac:spMkLst>
            <pc:docMk/>
            <pc:sldMk cId="321838449" sldId="897"/>
            <ac:spMk id="8" creationId="{8685F588-DD02-4157-AEF4-523059719843}"/>
          </ac:spMkLst>
        </pc:spChg>
        <pc:spChg chg="del">
          <ac:chgData name="Lucas, Tania" userId="232b37cb-a817-446c-b5f8-6c2be3ba9e7b" providerId="ADAL" clId="{E8C3E3E4-B03C-4A29-A5E2-F226C6529FB3}" dt="2024-09-09T12:42:54.704" v="107" actId="478"/>
          <ac:spMkLst>
            <pc:docMk/>
            <pc:sldMk cId="321838449" sldId="897"/>
            <ac:spMk id="11" creationId="{6E42C59E-42A0-1697-1EB5-4CD5C332E5B1}"/>
          </ac:spMkLst>
        </pc:spChg>
        <pc:picChg chg="add mod">
          <ac:chgData name="Lucas, Tania" userId="232b37cb-a817-446c-b5f8-6c2be3ba9e7b" providerId="ADAL" clId="{E8C3E3E4-B03C-4A29-A5E2-F226C6529FB3}" dt="2024-09-09T10:20:31.799" v="41"/>
          <ac:picMkLst>
            <pc:docMk/>
            <pc:sldMk cId="321838449" sldId="897"/>
            <ac:picMk id="4" creationId="{155CCEC4-68FE-16BB-DC1C-7BA17833F412}"/>
          </ac:picMkLst>
        </pc:picChg>
        <pc:cxnChg chg="add mod">
          <ac:chgData name="Lucas, Tania" userId="232b37cb-a817-446c-b5f8-6c2be3ba9e7b" providerId="ADAL" clId="{E8C3E3E4-B03C-4A29-A5E2-F226C6529FB3}" dt="2024-09-09T10:20:31.799" v="41"/>
          <ac:cxnSpMkLst>
            <pc:docMk/>
            <pc:sldMk cId="321838449" sldId="897"/>
            <ac:cxnSpMk id="2" creationId="{55BA0DEE-7311-3A10-D49C-926148F9D856}"/>
          </ac:cxnSpMkLst>
        </pc:cxnChg>
      </pc:sldChg>
      <pc:sldChg chg="addSp modSp">
        <pc:chgData name="Lucas, Tania" userId="232b37cb-a817-446c-b5f8-6c2be3ba9e7b" providerId="ADAL" clId="{E8C3E3E4-B03C-4A29-A5E2-F226C6529FB3}" dt="2024-09-09T10:19:15.249" v="15"/>
        <pc:sldMkLst>
          <pc:docMk/>
          <pc:sldMk cId="2325292645" sldId="898"/>
        </pc:sldMkLst>
        <pc:picChg chg="add mod">
          <ac:chgData name="Lucas, Tania" userId="232b37cb-a817-446c-b5f8-6c2be3ba9e7b" providerId="ADAL" clId="{E8C3E3E4-B03C-4A29-A5E2-F226C6529FB3}" dt="2024-09-09T10:19:15.249" v="15"/>
          <ac:picMkLst>
            <pc:docMk/>
            <pc:sldMk cId="2325292645" sldId="898"/>
            <ac:picMk id="4" creationId="{8C53D8C5-A731-7FB9-FA6D-96197AC4F6DB}"/>
          </ac:picMkLst>
        </pc:picChg>
        <pc:cxnChg chg="add mod">
          <ac:chgData name="Lucas, Tania" userId="232b37cb-a817-446c-b5f8-6c2be3ba9e7b" providerId="ADAL" clId="{E8C3E3E4-B03C-4A29-A5E2-F226C6529FB3}" dt="2024-09-09T10:19:15.249" v="15"/>
          <ac:cxnSpMkLst>
            <pc:docMk/>
            <pc:sldMk cId="2325292645" sldId="898"/>
            <ac:cxnSpMk id="2" creationId="{38BB8A59-5F7A-1212-A88D-A5CFA4AEF95E}"/>
          </ac:cxnSpMkLst>
        </pc:cxnChg>
      </pc:sldChg>
      <pc:sldChg chg="addSp modSp">
        <pc:chgData name="Lucas, Tania" userId="232b37cb-a817-446c-b5f8-6c2be3ba9e7b" providerId="ADAL" clId="{E8C3E3E4-B03C-4A29-A5E2-F226C6529FB3}" dt="2024-09-09T10:20:00.070" v="25"/>
        <pc:sldMkLst>
          <pc:docMk/>
          <pc:sldMk cId="3274847465" sldId="899"/>
        </pc:sldMkLst>
        <pc:picChg chg="add mod">
          <ac:chgData name="Lucas, Tania" userId="232b37cb-a817-446c-b5f8-6c2be3ba9e7b" providerId="ADAL" clId="{E8C3E3E4-B03C-4A29-A5E2-F226C6529FB3}" dt="2024-09-09T10:20:00.070" v="25"/>
          <ac:picMkLst>
            <pc:docMk/>
            <pc:sldMk cId="3274847465" sldId="899"/>
            <ac:picMk id="4" creationId="{9F294D8D-ECF3-37E4-A6C6-07C9C1DC1E23}"/>
          </ac:picMkLst>
        </pc:picChg>
        <pc:cxnChg chg="add mod">
          <ac:chgData name="Lucas, Tania" userId="232b37cb-a817-446c-b5f8-6c2be3ba9e7b" providerId="ADAL" clId="{E8C3E3E4-B03C-4A29-A5E2-F226C6529FB3}" dt="2024-09-09T10:20:00.070" v="25"/>
          <ac:cxnSpMkLst>
            <pc:docMk/>
            <pc:sldMk cId="3274847465" sldId="899"/>
            <ac:cxnSpMk id="2" creationId="{3268D558-22D2-CCAE-A963-0AA576E62DD8}"/>
          </ac:cxnSpMkLst>
        </pc:cxnChg>
      </pc:sldChg>
      <pc:sldChg chg="addSp modSp">
        <pc:chgData name="Lucas, Tania" userId="232b37cb-a817-446c-b5f8-6c2be3ba9e7b" providerId="ADAL" clId="{E8C3E3E4-B03C-4A29-A5E2-F226C6529FB3}" dt="2024-09-09T10:20:16.555" v="35"/>
        <pc:sldMkLst>
          <pc:docMk/>
          <pc:sldMk cId="3371449629" sldId="900"/>
        </pc:sldMkLst>
        <pc:picChg chg="add mod">
          <ac:chgData name="Lucas, Tania" userId="232b37cb-a817-446c-b5f8-6c2be3ba9e7b" providerId="ADAL" clId="{E8C3E3E4-B03C-4A29-A5E2-F226C6529FB3}" dt="2024-09-09T10:20:16.555" v="35"/>
          <ac:picMkLst>
            <pc:docMk/>
            <pc:sldMk cId="3371449629" sldId="900"/>
            <ac:picMk id="4" creationId="{98816A45-10C7-01DA-C25D-A2B382B235BA}"/>
          </ac:picMkLst>
        </pc:picChg>
        <pc:cxnChg chg="add mod">
          <ac:chgData name="Lucas, Tania" userId="232b37cb-a817-446c-b5f8-6c2be3ba9e7b" providerId="ADAL" clId="{E8C3E3E4-B03C-4A29-A5E2-F226C6529FB3}" dt="2024-09-09T10:20:16.555" v="35"/>
          <ac:cxnSpMkLst>
            <pc:docMk/>
            <pc:sldMk cId="3371449629" sldId="900"/>
            <ac:cxnSpMk id="2" creationId="{FC073871-9ED8-08B9-9657-ECAFAC4E9449}"/>
          </ac:cxnSpMkLst>
        </pc:cxnChg>
      </pc:sldChg>
      <pc:sldChg chg="addSp modSp">
        <pc:chgData name="Lucas, Tania" userId="232b37cb-a817-446c-b5f8-6c2be3ba9e7b" providerId="ADAL" clId="{E8C3E3E4-B03C-4A29-A5E2-F226C6529FB3}" dt="2024-09-09T10:20:28.396" v="39"/>
        <pc:sldMkLst>
          <pc:docMk/>
          <pc:sldMk cId="1331724045" sldId="901"/>
        </pc:sldMkLst>
        <pc:picChg chg="add mod">
          <ac:chgData name="Lucas, Tania" userId="232b37cb-a817-446c-b5f8-6c2be3ba9e7b" providerId="ADAL" clId="{E8C3E3E4-B03C-4A29-A5E2-F226C6529FB3}" dt="2024-09-09T10:20:28.396" v="39"/>
          <ac:picMkLst>
            <pc:docMk/>
            <pc:sldMk cId="1331724045" sldId="901"/>
            <ac:picMk id="4" creationId="{3DD5E21C-5F71-7A83-60BC-21164B0D5F99}"/>
          </ac:picMkLst>
        </pc:picChg>
        <pc:cxnChg chg="add mod">
          <ac:chgData name="Lucas, Tania" userId="232b37cb-a817-446c-b5f8-6c2be3ba9e7b" providerId="ADAL" clId="{E8C3E3E4-B03C-4A29-A5E2-F226C6529FB3}" dt="2024-09-09T10:20:28.396" v="39"/>
          <ac:cxnSpMkLst>
            <pc:docMk/>
            <pc:sldMk cId="1331724045" sldId="901"/>
            <ac:cxnSpMk id="2" creationId="{ACB8BD00-E102-71C4-59ED-EBD5CAF68902}"/>
          </ac:cxnSpMkLst>
        </pc:cxn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54939" y="1"/>
            <a:ext cx="2949099" cy="498932"/>
          </a:xfrm>
          <a:prstGeom prst="rect">
            <a:avLst/>
          </a:prstGeom>
        </p:spPr>
        <p:txBody>
          <a:bodyPr vert="horz" lIns="91440" tIns="45720" rIns="91440" bIns="45720" rtlCol="0"/>
          <a:lstStyle>
            <a:lvl1pPr algn="r">
              <a:defRPr sz="1200"/>
            </a:lvl1pPr>
          </a:lstStyle>
          <a:p>
            <a:fld id="{9E66266E-4E78-3640-B76A-2EF766CBB339}" type="datetimeFigureOut">
              <a:rPr lang="en-US" smtClean="0"/>
              <a:t>9/9/2024</a:t>
            </a:fld>
            <a:endParaRPr lang="en-US" dirty="0"/>
          </a:p>
        </p:txBody>
      </p:sp>
      <p:sp>
        <p:nvSpPr>
          <p:cNvPr id="4" name="Footer Placeholder 3"/>
          <p:cNvSpPr>
            <a:spLocks noGrp="1"/>
          </p:cNvSpPr>
          <p:nvPr>
            <p:ph type="ftr" sz="quarter" idx="2"/>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54939" y="9445170"/>
            <a:ext cx="2949099" cy="498931"/>
          </a:xfrm>
          <a:prstGeom prst="rect">
            <a:avLst/>
          </a:prstGeom>
        </p:spPr>
        <p:txBody>
          <a:bodyPr vert="horz" lIns="91440" tIns="45720" rIns="91440" bIns="45720" rtlCol="0" anchor="b"/>
          <a:lstStyle>
            <a:lvl1pPr algn="r">
              <a:defRPr sz="1200"/>
            </a:lvl1pPr>
          </a:lstStyle>
          <a:p>
            <a:fld id="{B4CDD846-EDA4-934F-A7DD-C369F9C78BDA}" type="slidenum">
              <a:rPr lang="en-US" smtClean="0"/>
              <a:t>‹#›</a:t>
            </a:fld>
            <a:endParaRPr lang="en-US" dirty="0"/>
          </a:p>
        </p:txBody>
      </p:sp>
    </p:spTree>
    <p:extLst>
      <p:ext uri="{BB962C8B-B14F-4D97-AF65-F5344CB8AC3E}">
        <p14:creationId xmlns:p14="http://schemas.microsoft.com/office/powerpoint/2010/main" val="732542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4939" y="1"/>
            <a:ext cx="2949099" cy="498932"/>
          </a:xfrm>
          <a:prstGeom prst="rect">
            <a:avLst/>
          </a:prstGeom>
        </p:spPr>
        <p:txBody>
          <a:bodyPr vert="horz" lIns="91440" tIns="45720" rIns="91440" bIns="45720" rtlCol="0"/>
          <a:lstStyle>
            <a:lvl1pPr algn="r">
              <a:defRPr sz="1200"/>
            </a:lvl1pPr>
          </a:lstStyle>
          <a:p>
            <a:fld id="{6745DA57-288E-CC44-A088-C970FBF5ECE8}" type="datetimeFigureOut">
              <a:rPr lang="en-US" smtClean="0"/>
              <a:t>9/9/2024</a:t>
            </a:fld>
            <a:endParaRPr lang="en-US" dirty="0"/>
          </a:p>
        </p:txBody>
      </p:sp>
      <p:sp>
        <p:nvSpPr>
          <p:cNvPr id="4" name="Slide Image Placeholder 3"/>
          <p:cNvSpPr>
            <a:spLocks noGrp="1" noRot="1" noChangeAspect="1"/>
          </p:cNvSpPr>
          <p:nvPr>
            <p:ph type="sldImg" idx="2"/>
          </p:nvPr>
        </p:nvSpPr>
        <p:spPr>
          <a:xfrm>
            <a:off x="420688" y="1243013"/>
            <a:ext cx="5964237" cy="335597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0562" y="4785598"/>
            <a:ext cx="5444490" cy="391549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CC573A14-1418-8445-A355-C4659B6B9114}" type="slidenum">
              <a:rPr lang="en-US" smtClean="0"/>
              <a:t>‹#›</a:t>
            </a:fld>
            <a:endParaRPr lang="en-US" dirty="0"/>
          </a:p>
        </p:txBody>
      </p:sp>
    </p:spTree>
    <p:extLst>
      <p:ext uri="{BB962C8B-B14F-4D97-AF65-F5344CB8AC3E}">
        <p14:creationId xmlns:p14="http://schemas.microsoft.com/office/powerpoint/2010/main" val="53281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91627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2070225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dirty="0"/>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dirty="0"/>
              <a:t>Second level</a:t>
            </a:r>
          </a:p>
          <a:p>
            <a:pPr lvl="2"/>
            <a:r>
              <a:rPr lang="en-US" dirty="0"/>
              <a:t>Third level</a:t>
            </a:r>
          </a:p>
        </p:txBody>
      </p:sp>
    </p:spTree>
    <p:extLst>
      <p:ext uri="{BB962C8B-B14F-4D97-AF65-F5344CB8AC3E}">
        <p14:creationId xmlns:p14="http://schemas.microsoft.com/office/powerpoint/2010/main" val="41948701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8411747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Two Content">
    <p:spTree>
      <p:nvGrpSpPr>
        <p:cNvPr id="1" name=""/>
        <p:cNvGrpSpPr/>
        <p:nvPr/>
      </p:nvGrpSpPr>
      <p:grpSpPr>
        <a:xfrm>
          <a:off x="0" y="0"/>
          <a:ext cx="0" cy="0"/>
          <a:chOff x="0" y="0"/>
          <a:chExt cx="0" cy="0"/>
        </a:xfrm>
      </p:grpSpPr>
      <p:sp>
        <p:nvSpPr>
          <p:cNvPr id="6" name="Text Placeholder 15"/>
          <p:cNvSpPr>
            <a:spLocks noGrp="1"/>
          </p:cNvSpPr>
          <p:nvPr>
            <p:ph type="body" sz="quarter" idx="16" hasCustomPrompt="1"/>
          </p:nvPr>
        </p:nvSpPr>
        <p:spPr>
          <a:xfrm>
            <a:off x="649818" y="1567656"/>
            <a:ext cx="11224684"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err="1"/>
              <a:t>Teitl</a:t>
            </a:r>
            <a:r>
              <a:rPr lang="en-US"/>
              <a:t> 1 | 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200" kern="1100" spc="-50" err="1">
                <a:solidFill>
                  <a:srgbClr val="0096ED"/>
                </a:solidFill>
                <a:latin typeface="Gotham Rounded Book"/>
                <a:ea typeface="Times New Roman"/>
                <a:cs typeface="Gotham Rounded Book"/>
              </a:rPr>
              <a:t>Teitl</a:t>
            </a:r>
            <a:r>
              <a:rPr lang="en-US" sz="3200" kern="1100" spc="-50">
                <a:solidFill>
                  <a:srgbClr val="0096ED"/>
                </a:solidFill>
                <a:latin typeface="Gotham Rounded Book"/>
                <a:ea typeface="Times New Roman"/>
                <a:cs typeface="Gotham Rounded Book"/>
              </a:rPr>
              <a:t> 2 | Title 2</a:t>
            </a:r>
            <a:endParaRPr lang="en-GB"/>
          </a:p>
        </p:txBody>
      </p:sp>
      <p:sp>
        <p:nvSpPr>
          <p:cNvPr id="7" name="Text Placeholder 6"/>
          <p:cNvSpPr>
            <a:spLocks noGrp="1"/>
          </p:cNvSpPr>
          <p:nvPr>
            <p:ph type="body" sz="quarter" idx="17"/>
          </p:nvPr>
        </p:nvSpPr>
        <p:spPr>
          <a:xfrm>
            <a:off x="649818" y="3098801"/>
            <a:ext cx="5158316" cy="330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ext Placeholder 6"/>
          <p:cNvSpPr>
            <a:spLocks noGrp="1"/>
          </p:cNvSpPr>
          <p:nvPr>
            <p:ph type="body" sz="quarter" idx="18"/>
          </p:nvPr>
        </p:nvSpPr>
        <p:spPr>
          <a:xfrm>
            <a:off x="6187018" y="3098801"/>
            <a:ext cx="5158316" cy="330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4300649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3109736"/>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dirty="0"/>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dirty="0"/>
              <a:t>Second level</a:t>
            </a:r>
          </a:p>
          <a:p>
            <a:pPr lvl="2"/>
            <a:r>
              <a:rPr lang="en-US" dirty="0"/>
              <a:t>Third level</a:t>
            </a:r>
          </a:p>
        </p:txBody>
      </p:sp>
    </p:spTree>
    <p:extLst>
      <p:ext uri="{BB962C8B-B14F-4D97-AF65-F5344CB8AC3E}">
        <p14:creationId xmlns:p14="http://schemas.microsoft.com/office/powerpoint/2010/main" val="32395474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1154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1035961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1508181"/>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86411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11220706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6301297"/>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image" Target="../media/image1.jpe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7" Type="http://schemas.openxmlformats.org/officeDocument/2006/relationships/image" Target="../media/image1.jpeg"/><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theme" Target="../theme/theme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700887908"/>
      </p:ext>
    </p:extLst>
  </p:cSld>
  <p:clrMap bg1="lt1" tx1="dk1" bg2="lt2" tx2="dk2" accent1="accent1" accent2="accent2" accent3="accent3" accent4="accent4" accent5="accent5" accent6="accent6" hlink="hlink" folHlink="folHlink"/>
  <p:sldLayoutIdLst>
    <p:sldLayoutId id="2147483671" r:id="rId1"/>
    <p:sldLayoutId id="2147483739" r:id="rId2"/>
    <p:sldLayoutId id="2147483742" r:id="rId3"/>
    <p:sldLayoutId id="2147483743" r:id="rId4"/>
  </p:sldLayoutIdLst>
  <p:hf sldNum="0"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userDrawn="1">
          <p15:clr>
            <a:srgbClr val="F26B43"/>
          </p15:clr>
        </p15:guide>
        <p15:guide id="4" orient="horz" pos="4320" userDrawn="1">
          <p15:clr>
            <a:srgbClr val="F26B43"/>
          </p15:clr>
        </p15:guide>
        <p15:guide id="5" userDrawn="1">
          <p15:clr>
            <a:srgbClr val="F26B43"/>
          </p15:clr>
        </p15:guide>
        <p15:guide id="6" pos="7680" userDrawn="1">
          <p15:clr>
            <a:srgbClr val="F26B43"/>
          </p15:clr>
        </p15:guide>
        <p15:guide id="7" pos="7355" userDrawn="1">
          <p15:clr>
            <a:srgbClr val="F26B43"/>
          </p15:clr>
        </p15:guide>
        <p15:guide id="9" orient="horz" pos="3997" userDrawn="1">
          <p15:clr>
            <a:srgbClr val="F26B43"/>
          </p15:clr>
        </p15:guide>
        <p15:guide id="10" pos="325" userDrawn="1">
          <p15:clr>
            <a:srgbClr val="F26B43"/>
          </p15:clr>
        </p15:guide>
        <p15:guide id="11" orient="horz" pos="618" userDrawn="1">
          <p15:clr>
            <a:srgbClr val="F26B43"/>
          </p15:clr>
        </p15:guide>
        <p15:guide id="12" orient="horz" pos="144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4074388460"/>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8" r:id="rId3"/>
  </p:sldLayoutIdLst>
  <p:hf hdr="0" ftr="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15:clr>
            <a:srgbClr val="F26B43"/>
          </p15:clr>
        </p15:guide>
        <p15:guide id="4" orient="horz" pos="4320">
          <p15:clr>
            <a:srgbClr val="F26B43"/>
          </p15:clr>
        </p15:guide>
        <p15:guide id="5">
          <p15:clr>
            <a:srgbClr val="F26B43"/>
          </p15:clr>
        </p15:guide>
        <p15:guide id="6" pos="7680">
          <p15:clr>
            <a:srgbClr val="F26B43"/>
          </p15:clr>
        </p15:guide>
        <p15:guide id="7" pos="7355">
          <p15:clr>
            <a:srgbClr val="F26B43"/>
          </p15:clr>
        </p15:guide>
        <p15:guide id="9" orient="horz" pos="3997">
          <p15:clr>
            <a:srgbClr val="F26B43"/>
          </p15:clr>
        </p15:guide>
        <p15:guide id="10" pos="325">
          <p15:clr>
            <a:srgbClr val="F26B43"/>
          </p15:clr>
        </p15:guide>
        <p15:guide id="11" orient="horz" pos="618">
          <p15:clr>
            <a:srgbClr val="F26B43"/>
          </p15:clr>
        </p15:guide>
        <p15:guide id="12" orient="horz" pos="1449">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2759913516"/>
      </p:ext>
    </p:extLst>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Lst>
  <p:hf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15:clr>
            <a:srgbClr val="F26B43"/>
          </p15:clr>
        </p15:guide>
        <p15:guide id="4" orient="horz" pos="4320">
          <p15:clr>
            <a:srgbClr val="F26B43"/>
          </p15:clr>
        </p15:guide>
        <p15:guide id="5">
          <p15:clr>
            <a:srgbClr val="F26B43"/>
          </p15:clr>
        </p15:guide>
        <p15:guide id="6" pos="7680">
          <p15:clr>
            <a:srgbClr val="F26B43"/>
          </p15:clr>
        </p15:guide>
        <p15:guide id="7" pos="7355">
          <p15:clr>
            <a:srgbClr val="F26B43"/>
          </p15:clr>
        </p15:guide>
        <p15:guide id="9" orient="horz" pos="3997">
          <p15:clr>
            <a:srgbClr val="F26B43"/>
          </p15:clr>
        </p15:guide>
        <p15:guide id="10" pos="325">
          <p15:clr>
            <a:srgbClr val="F26B43"/>
          </p15:clr>
        </p15:guide>
        <p15:guide id="11" orient="horz" pos="618">
          <p15:clr>
            <a:srgbClr val="F26B43"/>
          </p15:clr>
        </p15:guide>
        <p15:guide id="12" orient="horz" pos="144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3.xml"/><Relationship Id="rId4" Type="http://schemas.openxmlformats.org/officeDocument/2006/relationships/image" Target="../media/image3.jpg"/></Relationships>
</file>

<file path=ppt/slides/_rels/slide2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B5D8775-B5D6-4935-8E79-C6B86751E6DE}"/>
              </a:ext>
            </a:extLst>
          </p:cNvPr>
          <p:cNvSpPr txBox="1"/>
          <p:nvPr/>
        </p:nvSpPr>
        <p:spPr>
          <a:xfrm>
            <a:off x="185176" y="2515677"/>
            <a:ext cx="4349214" cy="461665"/>
          </a:xfrm>
          <a:prstGeom prst="rect">
            <a:avLst/>
          </a:prstGeom>
          <a:noFill/>
        </p:spPr>
        <p:txBody>
          <a:bodyPr wrap="square" rtlCol="0">
            <a:spAutoFit/>
          </a:bodyPr>
          <a:lstStyle/>
          <a:p>
            <a:r>
              <a:rPr lang="en-US" sz="2400" dirty="0">
                <a:solidFill>
                  <a:srgbClr val="0070C0"/>
                </a:solidFill>
                <a:latin typeface="+mj-lt"/>
                <a:ea typeface="Lato" charset="0"/>
                <a:cs typeface="Lato" charset="0"/>
              </a:rPr>
              <a:t>On-line Exam Review</a:t>
            </a:r>
          </a:p>
        </p:txBody>
      </p:sp>
      <p:sp>
        <p:nvSpPr>
          <p:cNvPr id="8" name="Title 1">
            <a:extLst>
              <a:ext uri="{FF2B5EF4-FFF2-40B4-BE49-F238E27FC236}">
                <a16:creationId xmlns:a16="http://schemas.microsoft.com/office/drawing/2014/main" id="{C84F6D9C-6089-489B-B9FC-6E1D8AB9B7BC}"/>
              </a:ext>
            </a:extLst>
          </p:cNvPr>
          <p:cNvSpPr txBox="1">
            <a:spLocks/>
          </p:cNvSpPr>
          <p:nvPr/>
        </p:nvSpPr>
        <p:spPr>
          <a:xfrm>
            <a:off x="297081" y="983935"/>
            <a:ext cx="11361520"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defTabSz="457200">
              <a:lnSpc>
                <a:spcPct val="100000"/>
              </a:lnSpc>
              <a:spcBef>
                <a:spcPts val="150"/>
              </a:spcBef>
              <a:defRPr/>
            </a:pPr>
            <a:r>
              <a:rPr lang="en-US" sz="2400" dirty="0">
                <a:solidFill>
                  <a:srgbClr val="0070C0"/>
                </a:solidFill>
                <a:latin typeface="Arial" panose="020B0604020202020204" pitchFamily="34" charset="0"/>
                <a:ea typeface="Lato" charset="0"/>
                <a:cs typeface="Arial" panose="020B0604020202020204" pitchFamily="34" charset="0"/>
              </a:rPr>
              <a:t>Level 3 Children’s Care, Play, Learning and Development: Practice and Theory</a:t>
            </a:r>
          </a:p>
          <a:p>
            <a:pPr defTabSz="457200">
              <a:lnSpc>
                <a:spcPct val="100000"/>
              </a:lnSpc>
              <a:spcBef>
                <a:spcPts val="150"/>
              </a:spcBef>
              <a:defRPr/>
            </a:pPr>
            <a:r>
              <a:rPr lang="en-US" sz="2400" dirty="0">
                <a:solidFill>
                  <a:srgbClr val="0070C0"/>
                </a:solidFill>
              </a:rPr>
              <a:t>Unit 330 – Principles and Theories that Influence Children’s Care, Play, Learning and Development in the 21st Century in Wales</a:t>
            </a:r>
            <a:r>
              <a:rPr lang="en-US" sz="2400" dirty="0">
                <a:solidFill>
                  <a:srgbClr val="0070C0"/>
                </a:solidFill>
                <a:latin typeface="Arial" panose="020B0604020202020204" pitchFamily="34" charset="0"/>
                <a:ea typeface="Lato" charset="0"/>
                <a:cs typeface="Arial" panose="020B0604020202020204" pitchFamily="34" charset="0"/>
              </a:rPr>
              <a:t> </a:t>
            </a:r>
          </a:p>
        </p:txBody>
      </p:sp>
      <p:sp>
        <p:nvSpPr>
          <p:cNvPr id="5" name="TextBox 4">
            <a:extLst>
              <a:ext uri="{FF2B5EF4-FFF2-40B4-BE49-F238E27FC236}">
                <a16:creationId xmlns:a16="http://schemas.microsoft.com/office/drawing/2014/main" id="{7DE43C6B-A43C-0E6A-D330-76AC9DD81AEA}"/>
              </a:ext>
            </a:extLst>
          </p:cNvPr>
          <p:cNvSpPr txBox="1"/>
          <p:nvPr/>
        </p:nvSpPr>
        <p:spPr>
          <a:xfrm>
            <a:off x="8882487" y="6160450"/>
            <a:ext cx="2878589" cy="461665"/>
          </a:xfrm>
          <a:prstGeom prst="rect">
            <a:avLst/>
          </a:prstGeom>
          <a:noFill/>
        </p:spPr>
        <p:txBody>
          <a:bodyPr wrap="square" rtlCol="0">
            <a:spAutoFit/>
          </a:bodyPr>
          <a:lstStyle/>
          <a:p>
            <a:pPr algn="r"/>
            <a:r>
              <a:rPr lang="en-US" sz="2400" dirty="0">
                <a:solidFill>
                  <a:srgbClr val="0070C0"/>
                </a:solidFill>
                <a:latin typeface="+mj-lt"/>
                <a:ea typeface="Lato" charset="0"/>
                <a:cs typeface="Lato" charset="0"/>
              </a:rPr>
              <a:t>June 2024</a:t>
            </a:r>
          </a:p>
        </p:txBody>
      </p:sp>
      <p:pic>
        <p:nvPicPr>
          <p:cNvPr id="4" name="Picture 3" descr="A group of children playing with toys&#10;&#10;Description automatically generated with medium confidence">
            <a:extLst>
              <a:ext uri="{FF2B5EF4-FFF2-40B4-BE49-F238E27FC236}">
                <a16:creationId xmlns:a16="http://schemas.microsoft.com/office/drawing/2014/main" id="{A7D4494F-7D34-181E-6919-8D42EB4BCB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83570" y="2664140"/>
            <a:ext cx="4762500" cy="3209925"/>
          </a:xfrm>
          <a:prstGeom prst="rect">
            <a:avLst/>
          </a:prstGeom>
        </p:spPr>
      </p:pic>
      <p:cxnSp>
        <p:nvCxnSpPr>
          <p:cNvPr id="3" name="Straight Connector 2">
            <a:extLst>
              <a:ext uri="{FF2B5EF4-FFF2-40B4-BE49-F238E27FC236}">
                <a16:creationId xmlns:a16="http://schemas.microsoft.com/office/drawing/2014/main" id="{B4C5649D-1406-C244-E17F-BD4DB0B7F1E2}"/>
              </a:ext>
            </a:extLst>
          </p:cNvPr>
          <p:cNvCxnSpPr/>
          <p:nvPr/>
        </p:nvCxnSpPr>
        <p:spPr>
          <a:xfrm>
            <a:off x="185176" y="872359"/>
            <a:ext cx="11786107" cy="0"/>
          </a:xfrm>
          <a:prstGeom prst="line">
            <a:avLst/>
          </a:prstGeom>
          <a:ln>
            <a:solidFill>
              <a:srgbClr val="6699FF"/>
            </a:solidFill>
          </a:ln>
        </p:spPr>
        <p:style>
          <a:lnRef idx="1">
            <a:schemeClr val="accent1"/>
          </a:lnRef>
          <a:fillRef idx="0">
            <a:schemeClr val="accent1"/>
          </a:fillRef>
          <a:effectRef idx="0">
            <a:schemeClr val="accent1"/>
          </a:effectRef>
          <a:fontRef idx="minor">
            <a:schemeClr val="tx1"/>
          </a:fontRef>
        </p:style>
      </p:cxnSp>
      <p:pic>
        <p:nvPicPr>
          <p:cNvPr id="9" name="Picture 8" descr="A logo with blue text&#10;&#10;Description automatically generated">
            <a:extLst>
              <a:ext uri="{FF2B5EF4-FFF2-40B4-BE49-F238E27FC236}">
                <a16:creationId xmlns:a16="http://schemas.microsoft.com/office/drawing/2014/main" id="{9F3A520D-AC88-B928-4903-9BCEF4ADDC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307388" y="96889"/>
            <a:ext cx="663895" cy="663895"/>
          </a:xfrm>
          <a:prstGeom prst="rect">
            <a:avLst/>
          </a:prstGeom>
        </p:spPr>
      </p:pic>
    </p:spTree>
    <p:extLst>
      <p:ext uri="{BB962C8B-B14F-4D97-AF65-F5344CB8AC3E}">
        <p14:creationId xmlns:p14="http://schemas.microsoft.com/office/powerpoint/2010/main" val="707288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4(b) and mark scheme </a:t>
            </a:r>
          </a:p>
        </p:txBody>
      </p:sp>
      <p:sp>
        <p:nvSpPr>
          <p:cNvPr id="25" name="TextBox 24">
            <a:extLst>
              <a:ext uri="{FF2B5EF4-FFF2-40B4-BE49-F238E27FC236}">
                <a16:creationId xmlns:a16="http://schemas.microsoft.com/office/drawing/2014/main" id="{0E46DCE2-3062-37C1-AB9B-D8791BEB24D8}"/>
              </a:ext>
            </a:extLst>
          </p:cNvPr>
          <p:cNvSpPr txBox="1"/>
          <p:nvPr/>
        </p:nvSpPr>
        <p:spPr>
          <a:xfrm>
            <a:off x="6096000" y="108630"/>
            <a:ext cx="3016776" cy="738664"/>
          </a:xfrm>
          <a:prstGeom prst="rect">
            <a:avLst/>
          </a:prstGeom>
          <a:noFill/>
        </p:spPr>
        <p:txBody>
          <a:bodyPr wrap="square">
            <a:spAutoFit/>
          </a:bodyPr>
          <a:lstStyle/>
          <a:p>
            <a:r>
              <a:rPr lang="en-GB" sz="1400" dirty="0">
                <a:solidFill>
                  <a:srgbClr val="0070C0"/>
                </a:solidFill>
              </a:rPr>
              <a:t>Command Verb: </a:t>
            </a:r>
            <a:r>
              <a:rPr lang="en-US" sz="1400" b="1" i="1" dirty="0" err="1">
                <a:solidFill>
                  <a:srgbClr val="0070C0"/>
                </a:solidFill>
              </a:rPr>
              <a:t>Summarise</a:t>
            </a:r>
            <a:r>
              <a:rPr lang="en-US" sz="1400" i="1" dirty="0">
                <a:solidFill>
                  <a:srgbClr val="0070C0"/>
                </a:solidFill>
              </a:rPr>
              <a:t> </a:t>
            </a:r>
          </a:p>
          <a:p>
            <a:r>
              <a:rPr lang="en-US" sz="1400" i="1" dirty="0">
                <a:solidFill>
                  <a:srgbClr val="0070C0"/>
                </a:solidFill>
              </a:rPr>
              <a:t>Select and present the main points (without detail) </a:t>
            </a:r>
            <a:endParaRPr lang="en-GB" sz="1400" i="1" dirty="0">
              <a:solidFill>
                <a:srgbClr val="0070C0"/>
              </a:solidFill>
            </a:endParaRPr>
          </a:p>
        </p:txBody>
      </p:sp>
      <p:pic>
        <p:nvPicPr>
          <p:cNvPr id="4" name="Picture 3">
            <a:extLst>
              <a:ext uri="{FF2B5EF4-FFF2-40B4-BE49-F238E27FC236}">
                <a16:creationId xmlns:a16="http://schemas.microsoft.com/office/drawing/2014/main" id="{752185B7-4AA1-E1A1-5067-0F991EB7E988}"/>
              </a:ext>
            </a:extLst>
          </p:cNvPr>
          <p:cNvPicPr>
            <a:picLocks noChangeAspect="1"/>
          </p:cNvPicPr>
          <p:nvPr/>
        </p:nvPicPr>
        <p:blipFill rotWithShape="1">
          <a:blip r:embed="rId2"/>
          <a:srcRect b="44592"/>
          <a:stretch/>
        </p:blipFill>
        <p:spPr>
          <a:xfrm>
            <a:off x="125510" y="1108834"/>
            <a:ext cx="5082980" cy="2161904"/>
          </a:xfrm>
          <a:prstGeom prst="rect">
            <a:avLst/>
          </a:prstGeom>
        </p:spPr>
      </p:pic>
      <p:sp>
        <p:nvSpPr>
          <p:cNvPr id="7" name="TextBox 6">
            <a:extLst>
              <a:ext uri="{FF2B5EF4-FFF2-40B4-BE49-F238E27FC236}">
                <a16:creationId xmlns:a16="http://schemas.microsoft.com/office/drawing/2014/main" id="{AE53C909-073D-5F31-6609-6DAD61D6F882}"/>
              </a:ext>
            </a:extLst>
          </p:cNvPr>
          <p:cNvSpPr txBox="1"/>
          <p:nvPr/>
        </p:nvSpPr>
        <p:spPr>
          <a:xfrm>
            <a:off x="133932" y="4134237"/>
            <a:ext cx="5545899" cy="2462213"/>
          </a:xfrm>
          <a:prstGeom prst="rect">
            <a:avLst/>
          </a:prstGeom>
          <a:noFill/>
        </p:spPr>
        <p:txBody>
          <a:bodyPr wrap="square">
            <a:spAutoFit/>
          </a:bodyPr>
          <a:lstStyle/>
          <a:p>
            <a:r>
              <a:rPr lang="en-GB" sz="1100" dirty="0">
                <a:effectLst/>
                <a:latin typeface="Arial" panose="020B0604020202020204" pitchFamily="34" charset="0"/>
                <a:ea typeface="Times New Roman" panose="02020603050405020304" pitchFamily="18" charset="0"/>
              </a:rPr>
              <a:t>Award up to </a:t>
            </a:r>
            <a:r>
              <a:rPr lang="en-GB" sz="1100" b="1" dirty="0">
                <a:effectLst/>
                <a:latin typeface="Arial" panose="020B0604020202020204" pitchFamily="34" charset="0"/>
                <a:ea typeface="Times New Roman" panose="02020603050405020304" pitchFamily="18" charset="0"/>
              </a:rPr>
              <a:t>8 marks.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0 marks </a:t>
            </a:r>
            <a:r>
              <a:rPr lang="en-GB" sz="1100" dirty="0">
                <a:effectLst/>
                <a:latin typeface="Arial" panose="020B0604020202020204" pitchFamily="34" charset="0"/>
                <a:ea typeface="Times New Roman" panose="02020603050405020304" pitchFamily="18" charset="0"/>
              </a:rPr>
              <a:t>for a summary that is not creditworthy.</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1-2 marks</a:t>
            </a:r>
            <a:r>
              <a:rPr lang="en-GB" sz="1100" dirty="0">
                <a:effectLst/>
                <a:latin typeface="Arial" panose="020B0604020202020204" pitchFamily="34" charset="0"/>
                <a:ea typeface="Times New Roman" panose="02020603050405020304" pitchFamily="18" charset="0"/>
              </a:rPr>
              <a:t> for a limited summary which shows limited knowledge and understanding of the impact of early identification of health or developmental concerns.</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3-4 marks </a:t>
            </a:r>
            <a:r>
              <a:rPr lang="en-GB" sz="1100" dirty="0">
                <a:effectLst/>
                <a:latin typeface="Arial" panose="020B0604020202020204" pitchFamily="34" charset="0"/>
                <a:ea typeface="Times New Roman" panose="02020603050405020304" pitchFamily="18" charset="0"/>
              </a:rPr>
              <a:t>for a good summary which shows some knowledge and understanding of the impact of early identification of health or developmental concerns.</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5-6 marks </a:t>
            </a:r>
            <a:r>
              <a:rPr lang="en-GB" sz="1100" dirty="0">
                <a:effectLst/>
                <a:latin typeface="Arial" panose="020B0604020202020204" pitchFamily="34" charset="0"/>
                <a:ea typeface="Times New Roman" panose="02020603050405020304" pitchFamily="18" charset="0"/>
              </a:rPr>
              <a:t>for a very good summary which shows sound knowledge and understanding of the impact of early identification of health or developmental concerns.</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7-8 marks </a:t>
            </a:r>
            <a:r>
              <a:rPr lang="en-GB" sz="1100" dirty="0">
                <a:effectLst/>
                <a:latin typeface="Arial" panose="020B0604020202020204" pitchFamily="34" charset="0"/>
                <a:ea typeface="Times New Roman" panose="02020603050405020304" pitchFamily="18" charset="0"/>
              </a:rPr>
              <a:t>for an excellent summary which shows detailed knowledge and understanding of the impact of early identification of health or developmental concerns.</a:t>
            </a:r>
            <a:endParaRPr lang="en-GB" sz="1100" dirty="0">
              <a:effectLst/>
              <a:latin typeface="Times New Roman" panose="02020603050405020304" pitchFamily="18" charset="0"/>
              <a:ea typeface="Times New Roman" panose="02020603050405020304" pitchFamily="18" charset="0"/>
            </a:endParaRPr>
          </a:p>
        </p:txBody>
      </p:sp>
      <p:sp>
        <p:nvSpPr>
          <p:cNvPr id="11" name="TextBox 10">
            <a:extLst>
              <a:ext uri="{FF2B5EF4-FFF2-40B4-BE49-F238E27FC236}">
                <a16:creationId xmlns:a16="http://schemas.microsoft.com/office/drawing/2014/main" id="{5D1087B5-B203-957E-9CB4-1B84FA021A46}"/>
              </a:ext>
            </a:extLst>
          </p:cNvPr>
          <p:cNvSpPr txBox="1"/>
          <p:nvPr/>
        </p:nvSpPr>
        <p:spPr>
          <a:xfrm>
            <a:off x="6096000" y="1038604"/>
            <a:ext cx="5749210" cy="5678478"/>
          </a:xfrm>
          <a:prstGeom prst="rect">
            <a:avLst/>
          </a:prstGeom>
          <a:noFill/>
        </p:spPr>
        <p:txBody>
          <a:bodyPr wrap="square">
            <a:spAutoFit/>
          </a:bodyPr>
          <a:lstStyle/>
          <a:p>
            <a:r>
              <a:rPr lang="en-GB" sz="1100" dirty="0">
                <a:effectLst/>
                <a:latin typeface="Arial" panose="020B0604020202020204" pitchFamily="34" charset="0"/>
                <a:ea typeface="Times New Roman" panose="02020603050405020304" pitchFamily="18" charset="0"/>
              </a:rPr>
              <a:t>Response may refer to: </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Increased attention paid to assessment /intervention issues</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Reliable diagnosis can be documented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Early intervention can be more cost / time efficient</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Provides short- and long-term benefits of early diagnosis and intervention</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Early intervention refers to the services to identify and treat developmental delays</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Effective interventions for children ranging from parent education / school interventions / behaviour management techniques</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Provides parents with tools to address symptoms at the earliest opportunity</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Improving mental health / anxiety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Early intervention increases the likelihood of improved long-term outcomes</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Professionals can intervene in order to work on the identified concerns</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Providing support for children and their families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To create plans and programs specifically designed for the child</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Delays in support can be avoided</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It will indicate if children may develop at a slower pace in a certain area</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Indicate other areas of development which maybe at the correct rate and sequence</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Intervening too early may mean children are not being given the opportunity to develop at their own rate</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Late recognition and intervention of developmental delays can seriously affect long-term progress in all areas</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Late intervention can affect educational progress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Early intervention can improve problems in later life.</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Late intervention can cause problems in later life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Delays maybe misunderstood as behavioural issues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Children maybe wrongly labelled if not identified early / may naturally fit themselves in to the labelled behaviour</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Lack of intervention may lead to issues for children when they reach their teens and adult life</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rPr>
              <a:t>This list is not exhaustive. </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rPr>
              <a:t>Credit any other relevant response.</a:t>
            </a:r>
            <a:endParaRPr lang="en-GB" sz="1100" dirty="0">
              <a:effectLst/>
              <a:latin typeface="Times New Roman" panose="02020603050405020304" pitchFamily="18" charset="0"/>
              <a:ea typeface="Times New Roman" panose="02020603050405020304" pitchFamily="18" charset="0"/>
            </a:endParaRPr>
          </a:p>
        </p:txBody>
      </p:sp>
      <p:cxnSp>
        <p:nvCxnSpPr>
          <p:cNvPr id="2" name="Straight Connector 1">
            <a:extLst>
              <a:ext uri="{FF2B5EF4-FFF2-40B4-BE49-F238E27FC236}">
                <a16:creationId xmlns:a16="http://schemas.microsoft.com/office/drawing/2014/main" id="{8F47A6E9-77E0-A0DC-448E-3A2432640001}"/>
              </a:ext>
            </a:extLst>
          </p:cNvPr>
          <p:cNvCxnSpPr/>
          <p:nvPr/>
        </p:nvCxnSpPr>
        <p:spPr>
          <a:xfrm>
            <a:off x="185176" y="872359"/>
            <a:ext cx="11786107" cy="0"/>
          </a:xfrm>
          <a:prstGeom prst="line">
            <a:avLst/>
          </a:prstGeom>
          <a:ln>
            <a:solidFill>
              <a:srgbClr val="6699FF"/>
            </a:solidFill>
          </a:ln>
        </p:spPr>
        <p:style>
          <a:lnRef idx="1">
            <a:schemeClr val="accent1"/>
          </a:lnRef>
          <a:fillRef idx="0">
            <a:schemeClr val="accent1"/>
          </a:fillRef>
          <a:effectRef idx="0">
            <a:schemeClr val="accent1"/>
          </a:effectRef>
          <a:fontRef idx="minor">
            <a:schemeClr val="tx1"/>
          </a:fontRef>
        </p:style>
      </p:cxnSp>
      <p:pic>
        <p:nvPicPr>
          <p:cNvPr id="3" name="Picture 2" descr="A logo with blue text&#10;&#10;Description automatically generated">
            <a:extLst>
              <a:ext uri="{FF2B5EF4-FFF2-40B4-BE49-F238E27FC236}">
                <a16:creationId xmlns:a16="http://schemas.microsoft.com/office/drawing/2014/main" id="{4D2A64CF-B4B5-C229-4DF6-E9E62EFB1F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07388" y="96889"/>
            <a:ext cx="663895" cy="663895"/>
          </a:xfrm>
          <a:prstGeom prst="rect">
            <a:avLst/>
          </a:prstGeom>
        </p:spPr>
      </p:pic>
    </p:spTree>
    <p:extLst>
      <p:ext uri="{BB962C8B-B14F-4D97-AF65-F5344CB8AC3E}">
        <p14:creationId xmlns:p14="http://schemas.microsoft.com/office/powerpoint/2010/main" val="8714261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4(b) Candidate’s answer with Examiner’s comments</a:t>
            </a:r>
          </a:p>
        </p:txBody>
      </p:sp>
      <p:sp>
        <p:nvSpPr>
          <p:cNvPr id="4" name="TextBox 3">
            <a:extLst>
              <a:ext uri="{FF2B5EF4-FFF2-40B4-BE49-F238E27FC236}">
                <a16:creationId xmlns:a16="http://schemas.microsoft.com/office/drawing/2014/main" id="{AB3CE187-3BE2-5E35-C835-EC60986ADCDA}"/>
              </a:ext>
            </a:extLst>
          </p:cNvPr>
          <p:cNvSpPr txBox="1"/>
          <p:nvPr/>
        </p:nvSpPr>
        <p:spPr>
          <a:xfrm>
            <a:off x="282011" y="1003271"/>
            <a:ext cx="4700536" cy="4185761"/>
          </a:xfrm>
          <a:prstGeom prst="rect">
            <a:avLst/>
          </a:prstGeom>
          <a:noFill/>
        </p:spPr>
        <p:txBody>
          <a:bodyPr wrap="square">
            <a:spAutoFit/>
          </a:bodyPr>
          <a:lstStyle/>
          <a:p>
            <a:r>
              <a:rPr lang="en-US" sz="1400" dirty="0"/>
              <a:t>If finding something early on they can put in early interventions in place to try and prevent any negatives going on. An impact of early identification is if there is anything to worry </a:t>
            </a:r>
            <a:r>
              <a:rPr lang="en-US" sz="1400" dirty="0" err="1"/>
              <a:t>aboyut</a:t>
            </a:r>
            <a:r>
              <a:rPr lang="en-US" sz="1400" dirty="0"/>
              <a:t> then it is better to find out early on rather than later </a:t>
            </a:r>
            <a:r>
              <a:rPr lang="en-US" sz="1400" dirty="0" err="1"/>
              <a:t>veacuse</a:t>
            </a:r>
            <a:r>
              <a:rPr lang="en-US" sz="1400" dirty="0"/>
              <a:t> if there is any chances of reducing risks then it will be easier to do early on, they will also be able to make a plan if they find any issues, If there is any health concerns for mum or baby they can find the right medication or the right thing to do to stop or reduce or even prevent the concerns, if their is any developmental concerns </a:t>
            </a:r>
            <a:r>
              <a:rPr lang="en-US" sz="1400" dirty="0" err="1"/>
              <a:t>ike</a:t>
            </a:r>
            <a:r>
              <a:rPr lang="en-US" sz="1400" dirty="0"/>
              <a:t> the baby </a:t>
            </a:r>
            <a:r>
              <a:rPr lang="en-US" sz="1400" dirty="0" err="1"/>
              <a:t>isnt</a:t>
            </a:r>
            <a:r>
              <a:rPr lang="en-US" sz="1400" dirty="0"/>
              <a:t> growing at the right pace/rate then they can find out what is wrong and see what they can put in place. Early </a:t>
            </a:r>
            <a:r>
              <a:rPr lang="en-US" sz="1400" dirty="0" err="1"/>
              <a:t>identificatio</a:t>
            </a:r>
            <a:r>
              <a:rPr lang="en-US" sz="1400" dirty="0"/>
              <a:t> is good because the earlier you find out the better. This is why the screening </a:t>
            </a:r>
            <a:r>
              <a:rPr lang="en-US" sz="1400" dirty="0" err="1"/>
              <a:t>programme</a:t>
            </a:r>
            <a:r>
              <a:rPr lang="en-US" sz="1400" dirty="0"/>
              <a:t> is amazing because you can use ultra sounds for example to see inside the belly and look at </a:t>
            </a:r>
            <a:r>
              <a:rPr lang="en-US" sz="1400" dirty="0" err="1"/>
              <a:t>thebaby</a:t>
            </a:r>
            <a:r>
              <a:rPr lang="en-US" sz="1400" dirty="0"/>
              <a:t> to see if theirs anything wrong and also using screening like blood tests to see if </a:t>
            </a:r>
            <a:r>
              <a:rPr lang="en-US" sz="1400" dirty="0" err="1"/>
              <a:t>anythings</a:t>
            </a:r>
            <a:r>
              <a:rPr lang="en-US" sz="1400" dirty="0"/>
              <a:t> changed from last time.</a:t>
            </a:r>
            <a:endParaRPr lang="en-GB" sz="1400" dirty="0"/>
          </a:p>
        </p:txBody>
      </p:sp>
      <p:cxnSp>
        <p:nvCxnSpPr>
          <p:cNvPr id="2" name="Straight Connector 1">
            <a:extLst>
              <a:ext uri="{FF2B5EF4-FFF2-40B4-BE49-F238E27FC236}">
                <a16:creationId xmlns:a16="http://schemas.microsoft.com/office/drawing/2014/main" id="{A63B5D6E-23B9-B3D1-F26F-46F5C62D11FD}"/>
              </a:ext>
            </a:extLst>
          </p:cNvPr>
          <p:cNvCxnSpPr/>
          <p:nvPr/>
        </p:nvCxnSpPr>
        <p:spPr>
          <a:xfrm>
            <a:off x="185176" y="872359"/>
            <a:ext cx="11786107" cy="0"/>
          </a:xfrm>
          <a:prstGeom prst="line">
            <a:avLst/>
          </a:prstGeom>
          <a:ln>
            <a:solidFill>
              <a:srgbClr val="6699FF"/>
            </a:solidFill>
          </a:ln>
        </p:spPr>
        <p:style>
          <a:lnRef idx="1">
            <a:schemeClr val="accent1"/>
          </a:lnRef>
          <a:fillRef idx="0">
            <a:schemeClr val="accent1"/>
          </a:fillRef>
          <a:effectRef idx="0">
            <a:schemeClr val="accent1"/>
          </a:effectRef>
          <a:fontRef idx="minor">
            <a:schemeClr val="tx1"/>
          </a:fontRef>
        </p:style>
      </p:cxnSp>
      <p:pic>
        <p:nvPicPr>
          <p:cNvPr id="3" name="Picture 2" descr="A logo with blue text&#10;&#10;Description automatically generated">
            <a:extLst>
              <a:ext uri="{FF2B5EF4-FFF2-40B4-BE49-F238E27FC236}">
                <a16:creationId xmlns:a16="http://schemas.microsoft.com/office/drawing/2014/main" id="{D398F13E-ECCF-A2A3-4827-16C745C88C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07388" y="96889"/>
            <a:ext cx="663895" cy="663895"/>
          </a:xfrm>
          <a:prstGeom prst="rect">
            <a:avLst/>
          </a:prstGeom>
        </p:spPr>
      </p:pic>
      <p:sp>
        <p:nvSpPr>
          <p:cNvPr id="5" name="Speech Bubble: Rectangle with Corners Rounded 4">
            <a:extLst>
              <a:ext uri="{FF2B5EF4-FFF2-40B4-BE49-F238E27FC236}">
                <a16:creationId xmlns:a16="http://schemas.microsoft.com/office/drawing/2014/main" id="{80143A01-ABE2-38D3-3A2E-0C63F91EDABB}"/>
              </a:ext>
            </a:extLst>
          </p:cNvPr>
          <p:cNvSpPr/>
          <p:nvPr/>
        </p:nvSpPr>
        <p:spPr>
          <a:xfrm>
            <a:off x="6779171" y="1114436"/>
            <a:ext cx="5024901" cy="5128709"/>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6" name="TextBox 5">
            <a:extLst>
              <a:ext uri="{FF2B5EF4-FFF2-40B4-BE49-F238E27FC236}">
                <a16:creationId xmlns:a16="http://schemas.microsoft.com/office/drawing/2014/main" id="{60F26902-4BCE-400D-B6D5-A6BA3E14DAD6}"/>
              </a:ext>
            </a:extLst>
          </p:cNvPr>
          <p:cNvSpPr txBox="1"/>
          <p:nvPr/>
        </p:nvSpPr>
        <p:spPr>
          <a:xfrm>
            <a:off x="7048501" y="1473200"/>
            <a:ext cx="4576108" cy="4524315"/>
          </a:xfrm>
          <a:prstGeom prst="rect">
            <a:avLst/>
          </a:prstGeom>
          <a:noFill/>
        </p:spPr>
        <p:txBody>
          <a:bodyPr wrap="square">
            <a:spAutoFit/>
          </a:bodyPr>
          <a:lstStyle/>
          <a:p>
            <a:r>
              <a:rPr lang="en-GB" sz="1600" b="1" i="1" dirty="0">
                <a:solidFill>
                  <a:srgbClr val="0070C0"/>
                </a:solidFill>
              </a:rPr>
              <a:t>Principal examiner feedback</a:t>
            </a:r>
            <a:r>
              <a:rPr lang="en-US" sz="1600" b="1" i="1" dirty="0">
                <a:solidFill>
                  <a:srgbClr val="0070C0"/>
                </a:solidFill>
              </a:rPr>
              <a:t>​</a:t>
            </a:r>
          </a:p>
          <a:p>
            <a:endParaRPr lang="en-US" sz="1600" b="1" i="1" dirty="0">
              <a:solidFill>
                <a:srgbClr val="0070C0"/>
              </a:solidFill>
            </a:endParaRPr>
          </a:p>
          <a:p>
            <a:r>
              <a:rPr lang="en-GB" sz="1600" i="1" dirty="0">
                <a:solidFill>
                  <a:srgbClr val="0070C0"/>
                </a:solidFill>
              </a:rPr>
              <a:t>​</a:t>
            </a:r>
            <a:r>
              <a:rPr lang="en-US" sz="1600" i="1" dirty="0">
                <a:solidFill>
                  <a:srgbClr val="0070C0"/>
                </a:solidFill>
              </a:rPr>
              <a:t>This</a:t>
            </a:r>
            <a:r>
              <a:rPr lang="en-US" sz="1600" b="1" i="1" dirty="0">
                <a:solidFill>
                  <a:srgbClr val="0070C0"/>
                </a:solidFill>
              </a:rPr>
              <a:t> </a:t>
            </a:r>
            <a:r>
              <a:rPr lang="en-US" sz="1600" i="1" dirty="0">
                <a:solidFill>
                  <a:srgbClr val="0070C0"/>
                </a:solidFill>
              </a:rPr>
              <a:t>response provided a clear summary  to state the main points of the impact of early identification of health or developmental concerns. The candidate has addressed a range of areas significant for health and the positives of early identification, such as reducing risks of health and developmental needs, making a plan if there are concerns and finding the right medication to stop or prevent concerns within health care. This is an example of an excellent summary and a highly awarded response. </a:t>
            </a:r>
            <a:endParaRPr lang="en-GB" sz="1600" i="1" dirty="0">
              <a:solidFill>
                <a:srgbClr val="0070C0"/>
              </a:solidFill>
              <a:cs typeface="Arial"/>
            </a:endParaRPr>
          </a:p>
          <a:p>
            <a:r>
              <a:rPr lang="en-US" sz="1600" b="1" i="1" dirty="0">
                <a:solidFill>
                  <a:srgbClr val="0070C0"/>
                </a:solidFill>
              </a:rPr>
              <a:t>Exam preparation tip</a:t>
            </a:r>
          </a:p>
          <a:p>
            <a:r>
              <a:rPr lang="en-US" sz="1600" i="1" dirty="0">
                <a:solidFill>
                  <a:srgbClr val="0070C0"/>
                </a:solidFill>
              </a:rPr>
              <a:t>Further enhancement of the detail of discussion provided could have been developed with greater depth in some areas. </a:t>
            </a:r>
          </a:p>
          <a:p>
            <a:r>
              <a:rPr lang="en-GB" sz="1600" b="1" i="1" dirty="0">
                <a:solidFill>
                  <a:srgbClr val="0070C0"/>
                </a:solidFill>
              </a:rPr>
              <a:t>Marks awarded   7/8</a:t>
            </a:r>
          </a:p>
        </p:txBody>
      </p:sp>
    </p:spTree>
    <p:extLst>
      <p:ext uri="{BB962C8B-B14F-4D97-AF65-F5344CB8AC3E}">
        <p14:creationId xmlns:p14="http://schemas.microsoft.com/office/powerpoint/2010/main" val="33228214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4(b) Candidate’s answer with Examiner’s comments</a:t>
            </a:r>
          </a:p>
        </p:txBody>
      </p:sp>
      <p:sp>
        <p:nvSpPr>
          <p:cNvPr id="3" name="TextBox 2">
            <a:extLst>
              <a:ext uri="{FF2B5EF4-FFF2-40B4-BE49-F238E27FC236}">
                <a16:creationId xmlns:a16="http://schemas.microsoft.com/office/drawing/2014/main" id="{DAAD3B62-ED16-D6A6-D29B-131D5A3678D7}"/>
              </a:ext>
            </a:extLst>
          </p:cNvPr>
          <p:cNvSpPr txBox="1"/>
          <p:nvPr/>
        </p:nvSpPr>
        <p:spPr>
          <a:xfrm>
            <a:off x="282011" y="1026884"/>
            <a:ext cx="4448609" cy="3754874"/>
          </a:xfrm>
          <a:prstGeom prst="rect">
            <a:avLst/>
          </a:prstGeom>
          <a:noFill/>
        </p:spPr>
        <p:txBody>
          <a:bodyPr wrap="square">
            <a:spAutoFit/>
          </a:bodyPr>
          <a:lstStyle/>
          <a:p>
            <a:r>
              <a:rPr lang="en-US" sz="1400" dirty="0"/>
              <a:t>early identification of any developmental concerns with the baby is </a:t>
            </a:r>
            <a:r>
              <a:rPr lang="en-US" sz="1400" dirty="0" err="1"/>
              <a:t>cruicial</a:t>
            </a:r>
            <a:r>
              <a:rPr lang="en-US" sz="1400" dirty="0"/>
              <a:t> to ensure the child's health and wellbeing is protected. as the child's health and wellbeing is paramount professionals must act quickly to </a:t>
            </a:r>
            <a:r>
              <a:rPr lang="en-US" sz="1400" dirty="0" err="1"/>
              <a:t>indentify</a:t>
            </a:r>
            <a:r>
              <a:rPr lang="en-US" sz="1400" dirty="0"/>
              <a:t> any concerns and give the correct care if needed. this is done by having routine </a:t>
            </a:r>
            <a:r>
              <a:rPr lang="en-US" sz="1400" dirty="0" err="1"/>
              <a:t>sreenings</a:t>
            </a:r>
            <a:r>
              <a:rPr lang="en-US" sz="1400" dirty="0"/>
              <a:t>, urine tests and blood tests. if any developmental concerns are identified doctors, midwives and health visitors can help to create a treatment plan to ensure the wellbeing of the child and mother is catered for. by giving the mother regular checks such as testing their blood pressure or blood tests can help to identify health concerns such as diabetes or anemia which can affect both mother and baby. by having these regular checks will help the professional to monitor mother and baby and to identify any possible concerns early.</a:t>
            </a:r>
            <a:endParaRPr lang="en-GB" sz="1400" dirty="0"/>
          </a:p>
        </p:txBody>
      </p:sp>
      <p:cxnSp>
        <p:nvCxnSpPr>
          <p:cNvPr id="2" name="Straight Connector 1">
            <a:extLst>
              <a:ext uri="{FF2B5EF4-FFF2-40B4-BE49-F238E27FC236}">
                <a16:creationId xmlns:a16="http://schemas.microsoft.com/office/drawing/2014/main" id="{EFB5C8A9-C3B9-7020-8483-6A72A308415B}"/>
              </a:ext>
            </a:extLst>
          </p:cNvPr>
          <p:cNvCxnSpPr/>
          <p:nvPr/>
        </p:nvCxnSpPr>
        <p:spPr>
          <a:xfrm>
            <a:off x="185176" y="872359"/>
            <a:ext cx="11786107" cy="0"/>
          </a:xfrm>
          <a:prstGeom prst="line">
            <a:avLst/>
          </a:prstGeom>
          <a:ln>
            <a:solidFill>
              <a:srgbClr val="6699FF"/>
            </a:solidFill>
          </a:ln>
        </p:spPr>
        <p:style>
          <a:lnRef idx="1">
            <a:schemeClr val="accent1"/>
          </a:lnRef>
          <a:fillRef idx="0">
            <a:schemeClr val="accent1"/>
          </a:fillRef>
          <a:effectRef idx="0">
            <a:schemeClr val="accent1"/>
          </a:effectRef>
          <a:fontRef idx="minor">
            <a:schemeClr val="tx1"/>
          </a:fontRef>
        </p:style>
      </p:cxnSp>
      <p:pic>
        <p:nvPicPr>
          <p:cNvPr id="4" name="Picture 3" descr="A logo with blue text&#10;&#10;Description automatically generated">
            <a:extLst>
              <a:ext uri="{FF2B5EF4-FFF2-40B4-BE49-F238E27FC236}">
                <a16:creationId xmlns:a16="http://schemas.microsoft.com/office/drawing/2014/main" id="{4569ACCE-94A6-CFCC-DFFC-012CCDF820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07388" y="96889"/>
            <a:ext cx="663895" cy="663895"/>
          </a:xfrm>
          <a:prstGeom prst="rect">
            <a:avLst/>
          </a:prstGeom>
        </p:spPr>
      </p:pic>
      <p:sp>
        <p:nvSpPr>
          <p:cNvPr id="5" name="Speech Bubble: Rectangle with Corners Rounded 4">
            <a:extLst>
              <a:ext uri="{FF2B5EF4-FFF2-40B4-BE49-F238E27FC236}">
                <a16:creationId xmlns:a16="http://schemas.microsoft.com/office/drawing/2014/main" id="{FFA88144-F9C0-06E1-7749-D25FC1EDD02C}"/>
              </a:ext>
            </a:extLst>
          </p:cNvPr>
          <p:cNvSpPr/>
          <p:nvPr/>
        </p:nvSpPr>
        <p:spPr>
          <a:xfrm>
            <a:off x="6779171" y="1114436"/>
            <a:ext cx="5024901" cy="5128709"/>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6" name="TextBox 5">
            <a:extLst>
              <a:ext uri="{FF2B5EF4-FFF2-40B4-BE49-F238E27FC236}">
                <a16:creationId xmlns:a16="http://schemas.microsoft.com/office/drawing/2014/main" id="{55318EAC-AA1B-6348-0967-DBA646AC90BE}"/>
              </a:ext>
            </a:extLst>
          </p:cNvPr>
          <p:cNvSpPr txBox="1"/>
          <p:nvPr/>
        </p:nvSpPr>
        <p:spPr>
          <a:xfrm>
            <a:off x="7048501" y="1320800"/>
            <a:ext cx="4576108" cy="4770537"/>
          </a:xfrm>
          <a:prstGeom prst="rect">
            <a:avLst/>
          </a:prstGeom>
          <a:noFill/>
        </p:spPr>
        <p:txBody>
          <a:bodyPr wrap="square">
            <a:spAutoFit/>
          </a:bodyPr>
          <a:lstStyle/>
          <a:p>
            <a:r>
              <a:rPr lang="en-GB" sz="1600" b="1" i="1" dirty="0">
                <a:solidFill>
                  <a:srgbClr val="0070C0"/>
                </a:solidFill>
              </a:rPr>
              <a:t>Principal examiner feedback</a:t>
            </a:r>
            <a:r>
              <a:rPr lang="en-US" sz="1600" b="1" i="1" dirty="0">
                <a:solidFill>
                  <a:srgbClr val="0070C0"/>
                </a:solidFill>
              </a:rPr>
              <a:t>​</a:t>
            </a:r>
          </a:p>
          <a:p>
            <a:endParaRPr lang="en-US" sz="1600" b="1" i="1" dirty="0">
              <a:solidFill>
                <a:srgbClr val="0070C0"/>
              </a:solidFill>
            </a:endParaRPr>
          </a:p>
          <a:p>
            <a:r>
              <a:rPr lang="en-GB" sz="1600" i="1" dirty="0">
                <a:solidFill>
                  <a:srgbClr val="0070C0"/>
                </a:solidFill>
              </a:rPr>
              <a:t>​</a:t>
            </a:r>
            <a:r>
              <a:rPr lang="en-GB" sz="1600" i="1" dirty="0">
                <a:solidFill>
                  <a:srgbClr val="0070C0"/>
                </a:solidFill>
                <a:latin typeface="Arial" panose="020B0604020202020204" pitchFamily="34" charset="0"/>
                <a:cs typeface="Arial" panose="020B0604020202020204" pitchFamily="34" charset="0"/>
              </a:rPr>
              <a:t>This response provides a very good summary </a:t>
            </a:r>
            <a:r>
              <a:rPr lang="en-US" sz="1600" i="1" dirty="0">
                <a:solidFill>
                  <a:srgbClr val="0070C0"/>
                </a:solidFill>
                <a:latin typeface="Arial" panose="020B0604020202020204" pitchFamily="34" charset="0"/>
                <a:cs typeface="Arial" panose="020B0604020202020204" pitchFamily="34" charset="0"/>
              </a:rPr>
              <a:t>of the impact of early identification of health or developmental concerns. There are good points raised which are relevant and focused within the</a:t>
            </a:r>
            <a:r>
              <a:rPr lang="en-GB" sz="1600" i="1" dirty="0">
                <a:solidFill>
                  <a:srgbClr val="0070C0"/>
                </a:solidFill>
                <a:latin typeface="Arial" panose="020B0604020202020204" pitchFamily="34" charset="0"/>
                <a:cs typeface="Arial" panose="020B0604020202020204" pitchFamily="34" charset="0"/>
              </a:rPr>
              <a:t> response such as the importance of acting quickly to identify any concerns, having screening tests and a r</a:t>
            </a:r>
            <a:r>
              <a:rPr lang="en-GB" sz="160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eliable diagnosis </a:t>
            </a:r>
            <a:r>
              <a:rPr lang="en-GB" sz="1600" dirty="0">
                <a:solidFill>
                  <a:srgbClr val="0070C0"/>
                </a:solidFill>
                <a:latin typeface="Arial" panose="020B0604020202020204" pitchFamily="34" charset="0"/>
                <a:ea typeface="Times New Roman" panose="02020603050405020304" pitchFamily="18" charset="0"/>
                <a:cs typeface="Arial" panose="020B0604020202020204" pitchFamily="34" charset="0"/>
              </a:rPr>
              <a:t>through varied tests which c</a:t>
            </a:r>
            <a:r>
              <a:rPr lang="en-GB" sz="160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an be documented via a treatment plan to support appropriate professionals in supporting health </a:t>
            </a:r>
            <a:r>
              <a:rPr lang="en-GB" sz="1600" dirty="0">
                <a:solidFill>
                  <a:srgbClr val="0070C0"/>
                </a:solidFill>
                <a:latin typeface="Arial" panose="020B0604020202020204" pitchFamily="34" charset="0"/>
                <a:ea typeface="Times New Roman" panose="02020603050405020304" pitchFamily="18" charset="0"/>
                <a:cs typeface="Arial" panose="020B0604020202020204" pitchFamily="34" charset="0"/>
              </a:rPr>
              <a:t>an</a:t>
            </a:r>
            <a:r>
              <a:rPr lang="en-GB" sz="160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d well-being.</a:t>
            </a:r>
            <a:endParaRPr lang="en-GB" sz="1600" i="1" dirty="0">
              <a:solidFill>
                <a:srgbClr val="0070C0"/>
              </a:solidFill>
              <a:cs typeface="Arial"/>
            </a:endParaRPr>
          </a:p>
          <a:p>
            <a:r>
              <a:rPr lang="en-US" sz="1600" b="1" i="1" dirty="0">
                <a:solidFill>
                  <a:srgbClr val="0070C0"/>
                </a:solidFill>
              </a:rPr>
              <a:t>Exam preparation tip</a:t>
            </a:r>
          </a:p>
          <a:p>
            <a:r>
              <a:rPr lang="en-US" sz="1600" i="1" dirty="0">
                <a:solidFill>
                  <a:srgbClr val="0070C0"/>
                </a:solidFill>
              </a:rPr>
              <a:t>Further information provided of each area discussed could have enhanced the marks awarded. Overall, a very good response providing sound knowledge.</a:t>
            </a:r>
          </a:p>
          <a:p>
            <a:r>
              <a:rPr lang="en-GB" sz="1600" b="1" i="1" dirty="0">
                <a:solidFill>
                  <a:srgbClr val="0070C0"/>
                </a:solidFill>
              </a:rPr>
              <a:t>Marks awarded   6/8</a:t>
            </a:r>
          </a:p>
        </p:txBody>
      </p:sp>
    </p:spTree>
    <p:extLst>
      <p:ext uri="{BB962C8B-B14F-4D97-AF65-F5344CB8AC3E}">
        <p14:creationId xmlns:p14="http://schemas.microsoft.com/office/powerpoint/2010/main" val="1567561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6 and mark scheme </a:t>
            </a:r>
          </a:p>
        </p:txBody>
      </p:sp>
      <p:pic>
        <p:nvPicPr>
          <p:cNvPr id="4" name="Picture 3">
            <a:extLst>
              <a:ext uri="{FF2B5EF4-FFF2-40B4-BE49-F238E27FC236}">
                <a16:creationId xmlns:a16="http://schemas.microsoft.com/office/drawing/2014/main" id="{D528EA9A-6C3B-E749-47C2-E5913A059497}"/>
              </a:ext>
            </a:extLst>
          </p:cNvPr>
          <p:cNvPicPr>
            <a:picLocks noChangeAspect="1"/>
          </p:cNvPicPr>
          <p:nvPr/>
        </p:nvPicPr>
        <p:blipFill rotWithShape="1">
          <a:blip r:embed="rId2"/>
          <a:srcRect b="39631"/>
          <a:stretch/>
        </p:blipFill>
        <p:spPr>
          <a:xfrm>
            <a:off x="282011" y="1249491"/>
            <a:ext cx="5204911" cy="2631490"/>
          </a:xfrm>
          <a:prstGeom prst="rect">
            <a:avLst/>
          </a:prstGeom>
        </p:spPr>
      </p:pic>
      <p:sp>
        <p:nvSpPr>
          <p:cNvPr id="7" name="TextBox 6">
            <a:extLst>
              <a:ext uri="{FF2B5EF4-FFF2-40B4-BE49-F238E27FC236}">
                <a16:creationId xmlns:a16="http://schemas.microsoft.com/office/drawing/2014/main" id="{7843820B-983D-14E8-D215-FD8135E7DCBA}"/>
              </a:ext>
            </a:extLst>
          </p:cNvPr>
          <p:cNvSpPr txBox="1"/>
          <p:nvPr/>
        </p:nvSpPr>
        <p:spPr>
          <a:xfrm>
            <a:off x="6602444" y="1249491"/>
            <a:ext cx="5023858" cy="5755422"/>
          </a:xfrm>
          <a:prstGeom prst="rect">
            <a:avLst/>
          </a:prstGeom>
          <a:noFill/>
        </p:spPr>
        <p:txBody>
          <a:bodyPr wrap="square">
            <a:spAutoFit/>
          </a:bodyPr>
          <a:lstStyle/>
          <a:p>
            <a:r>
              <a:rPr lang="en-GB" sz="1100" dirty="0">
                <a:effectLst/>
                <a:latin typeface="Arial" panose="020B0604020202020204" pitchFamily="34" charset="0"/>
                <a:ea typeface="Times New Roman" panose="02020603050405020304" pitchFamily="18" charset="0"/>
              </a:rPr>
              <a:t>Award up to </a:t>
            </a:r>
            <a:r>
              <a:rPr lang="en-GB" sz="1100" b="1" dirty="0">
                <a:effectLst/>
                <a:latin typeface="Arial" panose="020B0604020202020204" pitchFamily="34" charset="0"/>
                <a:ea typeface="Times New Roman" panose="02020603050405020304" pitchFamily="18" charset="0"/>
              </a:rPr>
              <a:t>9 marks.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0 marks </a:t>
            </a:r>
            <a:r>
              <a:rPr lang="en-GB" sz="1100" dirty="0">
                <a:effectLst/>
                <a:latin typeface="Arial" panose="020B0604020202020204" pitchFamily="34" charset="0"/>
                <a:ea typeface="Times New Roman" panose="02020603050405020304" pitchFamily="18" charset="0"/>
              </a:rPr>
              <a:t>for an examination that is not creditworthy.</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1-2 marks</a:t>
            </a:r>
            <a:r>
              <a:rPr lang="en-GB" sz="1100" dirty="0">
                <a:effectLst/>
                <a:latin typeface="Arial" panose="020B0604020202020204" pitchFamily="34" charset="0"/>
                <a:ea typeface="Times New Roman" panose="02020603050405020304" pitchFamily="18" charset="0"/>
              </a:rPr>
              <a:t> for a limited examination which shows limited knowledge and understanding of the role of the school nurse in promoting child health throughout childhood.</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3-4 marks </a:t>
            </a:r>
            <a:r>
              <a:rPr lang="en-GB" sz="1100" dirty="0">
                <a:effectLst/>
                <a:latin typeface="Arial" panose="020B0604020202020204" pitchFamily="34" charset="0"/>
                <a:ea typeface="Times New Roman" panose="02020603050405020304" pitchFamily="18" charset="0"/>
              </a:rPr>
              <a:t>for a good examination which shows some knowledge and understanding of the role of the school nurse in promoting child health throughout childhood.</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5-6 marks </a:t>
            </a:r>
            <a:r>
              <a:rPr lang="en-GB" sz="1100" dirty="0">
                <a:effectLst/>
                <a:latin typeface="Arial" panose="020B0604020202020204" pitchFamily="34" charset="0"/>
                <a:ea typeface="Times New Roman" panose="02020603050405020304" pitchFamily="18" charset="0"/>
              </a:rPr>
              <a:t>for a very good examination which shows sound knowledge and understanding of the role of the school nurse in promoting child health throughout childhood.</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7-9 marks </a:t>
            </a:r>
            <a:r>
              <a:rPr lang="en-GB" sz="1100" dirty="0">
                <a:effectLst/>
                <a:latin typeface="Arial" panose="020B0604020202020204" pitchFamily="34" charset="0"/>
                <a:ea typeface="Times New Roman" panose="02020603050405020304" pitchFamily="18" charset="0"/>
              </a:rPr>
              <a:t>for an excellent examination which shows detailed knowledge and understanding of the role of the school nurse in promoting child health throughout childhood.</a:t>
            </a:r>
          </a:p>
          <a:p>
            <a:endParaRPr lang="en-GB" sz="1100" dirty="0">
              <a:latin typeface="Arial" panose="020B0604020202020204" pitchFamily="34" charset="0"/>
              <a:ea typeface="Times New Roman" panose="02020603050405020304" pitchFamily="18" charset="0"/>
            </a:endParaRPr>
          </a:p>
          <a:p>
            <a:endParaRPr lang="en-GB" sz="1100" dirty="0">
              <a:latin typeface="Arial" panose="020B0604020202020204" pitchFamily="34"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Response may refer to: </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solidFill>
                  <a:srgbClr val="333333"/>
                </a:solidFill>
                <a:effectLst/>
                <a:highlight>
                  <a:srgbClr val="FFFFFF"/>
                </a:highlight>
                <a:latin typeface="Arial" panose="020B0604020202020204" pitchFamily="34" charset="0"/>
                <a:ea typeface="Times New Roman" panose="02020603050405020304" pitchFamily="18" charset="0"/>
              </a:rPr>
              <a:t>Carry out health assessments / </a:t>
            </a:r>
            <a:r>
              <a:rPr lang="en-GB" sz="1100" dirty="0">
                <a:solidFill>
                  <a:srgbClr val="000000"/>
                </a:solidFill>
                <a:effectLst/>
                <a:highlight>
                  <a:srgbClr val="FFFFFF"/>
                </a:highlight>
                <a:latin typeface="Arial" panose="020B0604020202020204" pitchFamily="34" charset="0"/>
                <a:ea typeface="Times New Roman" panose="02020603050405020304" pitchFamily="18" charset="0"/>
              </a:rPr>
              <a:t>national screening / surveillance / immunisation programmes in the school setting</a:t>
            </a:r>
            <a:endParaRPr lang="en-GB" sz="1100" dirty="0">
              <a:effectLst/>
              <a:highlight>
                <a:srgbClr val="FFFFFF"/>
              </a:highligh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solidFill>
                  <a:srgbClr val="333333"/>
                </a:solidFill>
                <a:effectLst/>
                <a:latin typeface="Arial" panose="020B0604020202020204" pitchFamily="34" charset="0"/>
                <a:ea typeface="Times New Roman" panose="02020603050405020304" pitchFamily="18" charset="0"/>
              </a:rPr>
              <a:t>Carry out the Child Measurement Programme </a:t>
            </a:r>
            <a:endParaRPr lang="en-GB" sz="1100" dirty="0">
              <a:effectLst/>
              <a:latin typeface="Times New Roman" panose="02020603050405020304" pitchFamily="18" charset="0"/>
              <a:ea typeface="Times New Roman" panose="02020603050405020304" pitchFamily="18" charset="0"/>
            </a:endParaRPr>
          </a:p>
          <a:p>
            <a:pPr marL="342900" lvl="0" indent="-342900" fontAlgn="base">
              <a:buSzPts val="1000"/>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Times New Roman" panose="02020603050405020304" pitchFamily="18" charset="0"/>
              </a:rPr>
              <a:t>Monitor healthy growth and development</a:t>
            </a:r>
            <a:endParaRPr lang="en-GB" sz="1100" dirty="0">
              <a:effectLst/>
              <a:latin typeface="Times New Roman" panose="02020603050405020304" pitchFamily="18" charset="0"/>
              <a:ea typeface="Times New Roman" panose="02020603050405020304" pitchFamily="18" charset="0"/>
            </a:endParaRPr>
          </a:p>
          <a:p>
            <a:pPr marL="342900" lvl="0" indent="-342900" fontAlgn="base">
              <a:buSzPts val="1000"/>
              <a:buFont typeface="Symbol" panose="05050102010706020507" pitchFamily="18" charset="2"/>
              <a:buChar char=""/>
              <a:tabLst>
                <a:tab pos="457200" algn="l"/>
              </a:tabLst>
            </a:pPr>
            <a:r>
              <a:rPr lang="en-GB" sz="1100" dirty="0">
                <a:solidFill>
                  <a:srgbClr val="333333"/>
                </a:solidFill>
                <a:effectLst/>
                <a:latin typeface="Arial" panose="020B0604020202020204" pitchFamily="34" charset="0"/>
                <a:ea typeface="Times New Roman" panose="02020603050405020304" pitchFamily="18" charset="0"/>
              </a:rPr>
              <a:t>Provide home visits to families in need</a:t>
            </a:r>
            <a:endParaRPr lang="en-GB" sz="1100" dirty="0">
              <a:effectLst/>
              <a:latin typeface="Times New Roman" panose="02020603050405020304" pitchFamily="18" charset="0"/>
              <a:ea typeface="Times New Roman" panose="02020603050405020304" pitchFamily="18" charset="0"/>
            </a:endParaRPr>
          </a:p>
          <a:p>
            <a:endParaRPr lang="en-GB" sz="1100" dirty="0">
              <a:effectLst/>
              <a:latin typeface="Times New Roman" panose="02020603050405020304" pitchFamily="18" charset="0"/>
              <a:ea typeface="Times New Roman" panose="02020603050405020304" pitchFamily="18" charset="0"/>
            </a:endParaRPr>
          </a:p>
          <a:p>
            <a:endParaRPr lang="en-GB" sz="1100" dirty="0">
              <a:latin typeface="Times New Roman" panose="02020603050405020304" pitchFamily="18" charset="0"/>
              <a:ea typeface="Times New Roman" panose="02020603050405020304" pitchFamily="18" charset="0"/>
            </a:endParaRPr>
          </a:p>
          <a:p>
            <a:endParaRPr lang="en-GB" sz="1100" dirty="0">
              <a:effectLst/>
              <a:latin typeface="Times New Roman" panose="02020603050405020304" pitchFamily="18" charset="0"/>
              <a:ea typeface="Times New Roman" panose="02020603050405020304" pitchFamily="18" charset="0"/>
            </a:endParaRPr>
          </a:p>
          <a:p>
            <a:pPr algn="r"/>
            <a:r>
              <a:rPr lang="en-US" sz="1100" dirty="0">
                <a:solidFill>
                  <a:srgbClr val="0070C0"/>
                </a:solidFill>
                <a:effectLst/>
                <a:latin typeface="Arial" panose="020B0604020202020204" pitchFamily="34" charset="0"/>
                <a:ea typeface="Times New Roman" panose="02020603050405020304" pitchFamily="18" charset="0"/>
              </a:rPr>
              <a:t>Continued over</a:t>
            </a:r>
          </a:p>
          <a:p>
            <a:endParaRPr lang="en-GB" sz="1100" dirty="0">
              <a:effectLst/>
              <a:latin typeface="Times New Roman" panose="02020603050405020304" pitchFamily="18" charset="0"/>
              <a:ea typeface="Times New Roman" panose="02020603050405020304" pitchFamily="18" charset="0"/>
            </a:endParaRPr>
          </a:p>
        </p:txBody>
      </p:sp>
      <p:sp>
        <p:nvSpPr>
          <p:cNvPr id="12" name="TextBox 11">
            <a:extLst>
              <a:ext uri="{FF2B5EF4-FFF2-40B4-BE49-F238E27FC236}">
                <a16:creationId xmlns:a16="http://schemas.microsoft.com/office/drawing/2014/main" id="{57C5CF01-D855-78EF-1F99-BA309E9720BA}"/>
              </a:ext>
            </a:extLst>
          </p:cNvPr>
          <p:cNvSpPr txBox="1"/>
          <p:nvPr/>
        </p:nvSpPr>
        <p:spPr>
          <a:xfrm>
            <a:off x="6531139" y="117344"/>
            <a:ext cx="2419350" cy="738664"/>
          </a:xfrm>
          <a:prstGeom prst="rect">
            <a:avLst/>
          </a:prstGeom>
          <a:noFill/>
        </p:spPr>
        <p:txBody>
          <a:bodyPr wrap="square">
            <a:spAutoFit/>
          </a:bodyPr>
          <a:lstStyle/>
          <a:p>
            <a:r>
              <a:rPr lang="en-GB" sz="1400" dirty="0">
                <a:solidFill>
                  <a:srgbClr val="0070C0"/>
                </a:solidFill>
              </a:rPr>
              <a:t>Command Verb: </a:t>
            </a:r>
            <a:r>
              <a:rPr lang="en-US" sz="1400" b="1" i="1" dirty="0">
                <a:solidFill>
                  <a:srgbClr val="0070C0"/>
                </a:solidFill>
              </a:rPr>
              <a:t>Examine</a:t>
            </a:r>
          </a:p>
          <a:p>
            <a:r>
              <a:rPr lang="en-US" sz="1400" dirty="0">
                <a:solidFill>
                  <a:srgbClr val="0070C0"/>
                </a:solidFill>
              </a:rPr>
              <a:t>Inspect thoroughly, in detail and draw a conclusion</a:t>
            </a:r>
            <a:endParaRPr lang="en-GB" sz="1400" dirty="0">
              <a:solidFill>
                <a:srgbClr val="0070C0"/>
              </a:solidFill>
            </a:endParaRPr>
          </a:p>
        </p:txBody>
      </p:sp>
      <p:cxnSp>
        <p:nvCxnSpPr>
          <p:cNvPr id="2" name="Straight Connector 1">
            <a:extLst>
              <a:ext uri="{FF2B5EF4-FFF2-40B4-BE49-F238E27FC236}">
                <a16:creationId xmlns:a16="http://schemas.microsoft.com/office/drawing/2014/main" id="{22DEA4E0-C3C2-A098-11F3-F273049451C5}"/>
              </a:ext>
            </a:extLst>
          </p:cNvPr>
          <p:cNvCxnSpPr/>
          <p:nvPr/>
        </p:nvCxnSpPr>
        <p:spPr>
          <a:xfrm>
            <a:off x="185176" y="872359"/>
            <a:ext cx="11786107" cy="0"/>
          </a:xfrm>
          <a:prstGeom prst="line">
            <a:avLst/>
          </a:prstGeom>
          <a:ln>
            <a:solidFill>
              <a:srgbClr val="6699FF"/>
            </a:solidFill>
          </a:ln>
        </p:spPr>
        <p:style>
          <a:lnRef idx="1">
            <a:schemeClr val="accent1"/>
          </a:lnRef>
          <a:fillRef idx="0">
            <a:schemeClr val="accent1"/>
          </a:fillRef>
          <a:effectRef idx="0">
            <a:schemeClr val="accent1"/>
          </a:effectRef>
          <a:fontRef idx="minor">
            <a:schemeClr val="tx1"/>
          </a:fontRef>
        </p:style>
      </p:cxnSp>
      <p:pic>
        <p:nvPicPr>
          <p:cNvPr id="3" name="Picture 2" descr="A logo with blue text&#10;&#10;Description automatically generated">
            <a:extLst>
              <a:ext uri="{FF2B5EF4-FFF2-40B4-BE49-F238E27FC236}">
                <a16:creationId xmlns:a16="http://schemas.microsoft.com/office/drawing/2014/main" id="{C1D1776D-6654-9AC3-5857-B9BEBF4D56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07388" y="96889"/>
            <a:ext cx="663895" cy="663895"/>
          </a:xfrm>
          <a:prstGeom prst="rect">
            <a:avLst/>
          </a:prstGeom>
        </p:spPr>
      </p:pic>
    </p:spTree>
    <p:extLst>
      <p:ext uri="{BB962C8B-B14F-4D97-AF65-F5344CB8AC3E}">
        <p14:creationId xmlns:p14="http://schemas.microsoft.com/office/powerpoint/2010/main" val="16448198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6 mark scheme continued </a:t>
            </a:r>
          </a:p>
        </p:txBody>
      </p:sp>
      <p:sp>
        <p:nvSpPr>
          <p:cNvPr id="11" name="TextBox 10">
            <a:extLst>
              <a:ext uri="{FF2B5EF4-FFF2-40B4-BE49-F238E27FC236}">
                <a16:creationId xmlns:a16="http://schemas.microsoft.com/office/drawing/2014/main" id="{FE32A6A3-C787-F7F8-9595-6B27113F1732}"/>
              </a:ext>
            </a:extLst>
          </p:cNvPr>
          <p:cNvSpPr txBox="1"/>
          <p:nvPr/>
        </p:nvSpPr>
        <p:spPr>
          <a:xfrm>
            <a:off x="282012" y="1077881"/>
            <a:ext cx="5177280" cy="4870564"/>
          </a:xfrm>
          <a:prstGeom prst="rect">
            <a:avLst/>
          </a:prstGeom>
          <a:noFill/>
        </p:spPr>
        <p:txBody>
          <a:bodyPr wrap="square">
            <a:spAutoFit/>
          </a:bodyPr>
          <a:lstStyle/>
          <a:p>
            <a:pPr marL="342900" lvl="0" indent="-342900" fontAlgn="base">
              <a:buSzPts val="1000"/>
              <a:buFont typeface="Symbol" panose="05050102010706020507" pitchFamily="18" charset="2"/>
              <a:buChar char=""/>
              <a:tabLst>
                <a:tab pos="457200" algn="l"/>
              </a:tabLst>
            </a:pPr>
            <a:r>
              <a:rPr lang="en-GB" sz="1150" dirty="0">
                <a:solidFill>
                  <a:srgbClr val="333333"/>
                </a:solidFill>
                <a:effectLst/>
                <a:latin typeface="Arial" panose="020B0604020202020204" pitchFamily="34" charset="0"/>
                <a:ea typeface="Times New Roman" panose="02020603050405020304" pitchFamily="18" charset="0"/>
              </a:rPr>
              <a:t>Provide health education</a:t>
            </a:r>
            <a:endParaRPr lang="en-GB" sz="1150" dirty="0">
              <a:effectLst/>
              <a:latin typeface="Times New Roman" panose="02020603050405020304" pitchFamily="18" charset="0"/>
              <a:ea typeface="Times New Roman" panose="02020603050405020304" pitchFamily="18" charset="0"/>
            </a:endParaRPr>
          </a:p>
          <a:p>
            <a:pPr marL="342900" lvl="0" indent="-342900" fontAlgn="base">
              <a:buSzPts val="1000"/>
              <a:buFont typeface="Symbol" panose="05050102010706020507" pitchFamily="18" charset="2"/>
              <a:buChar char=""/>
              <a:tabLst>
                <a:tab pos="457200" algn="l"/>
              </a:tabLst>
            </a:pPr>
            <a:r>
              <a:rPr lang="en-GB" sz="1150" dirty="0">
                <a:solidFill>
                  <a:srgbClr val="333333"/>
                </a:solidFill>
                <a:effectLst/>
                <a:latin typeface="Arial" panose="020B0604020202020204" pitchFamily="34" charset="0"/>
                <a:ea typeface="Times New Roman" panose="02020603050405020304" pitchFamily="18" charset="0"/>
              </a:rPr>
              <a:t>Signpost to other sources of information / </a:t>
            </a:r>
            <a:r>
              <a:rPr lang="en-GB" sz="1150" dirty="0">
                <a:solidFill>
                  <a:srgbClr val="000000"/>
                </a:solidFill>
                <a:effectLst/>
                <a:latin typeface="Arial" panose="020B0604020202020204" pitchFamily="34" charset="0"/>
                <a:ea typeface="Times New Roman" panose="02020603050405020304" pitchFamily="18" charset="0"/>
              </a:rPr>
              <a:t>additional support / local or specialist services for children and young people who are identified as having additional needs</a:t>
            </a:r>
            <a:endParaRPr lang="en-GB" sz="1150" dirty="0">
              <a:effectLst/>
              <a:latin typeface="Times New Roman" panose="02020603050405020304" pitchFamily="18" charset="0"/>
              <a:ea typeface="Times New Roman" panose="02020603050405020304" pitchFamily="18" charset="0"/>
            </a:endParaRPr>
          </a:p>
          <a:p>
            <a:pPr marL="342900" lvl="0" indent="-342900" fontAlgn="base">
              <a:buSzPts val="1000"/>
              <a:buFont typeface="Symbol" panose="05050102010706020507" pitchFamily="18" charset="2"/>
              <a:buChar char=""/>
              <a:tabLst>
                <a:tab pos="457200" algn="l"/>
              </a:tabLst>
            </a:pPr>
            <a:r>
              <a:rPr lang="en-GB" sz="1150" dirty="0">
                <a:solidFill>
                  <a:srgbClr val="333333"/>
                </a:solidFill>
                <a:effectLst/>
                <a:latin typeface="Arial" panose="020B0604020202020204" pitchFamily="34" charset="0"/>
                <a:ea typeface="Times New Roman" panose="02020603050405020304" pitchFamily="18" charset="0"/>
              </a:rPr>
              <a:t>Provide / deliver immunisation clinics</a:t>
            </a:r>
            <a:endParaRPr lang="en-GB" sz="11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50" dirty="0">
                <a:solidFill>
                  <a:srgbClr val="333333"/>
                </a:solidFill>
                <a:effectLst/>
                <a:latin typeface="Arial" panose="020B0604020202020204" pitchFamily="34" charset="0"/>
                <a:ea typeface="Times New Roman" panose="02020603050405020304" pitchFamily="18" charset="0"/>
              </a:rPr>
              <a:t>Advise and support schools with their public health programmes e.g. healthy eating advice / stop smoking </a:t>
            </a:r>
            <a:r>
              <a:rPr lang="en-GB" sz="1150" dirty="0">
                <a:solidFill>
                  <a:srgbClr val="000000"/>
                </a:solidFill>
                <a:effectLst/>
                <a:latin typeface="Arial" panose="020B0604020202020204" pitchFamily="34" charset="0"/>
                <a:ea typeface="Times New Roman" panose="02020603050405020304" pitchFamily="18" charset="0"/>
              </a:rPr>
              <a:t>programmes</a:t>
            </a:r>
            <a:endParaRPr lang="en-GB" sz="11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50" dirty="0">
                <a:solidFill>
                  <a:srgbClr val="000000"/>
                </a:solidFill>
                <a:effectLst/>
                <a:latin typeface="Arial" panose="020B0604020202020204" pitchFamily="34" charset="0"/>
                <a:ea typeface="Times New Roman" panose="02020603050405020304" pitchFamily="18" charset="0"/>
              </a:rPr>
              <a:t>Provide safeguarding and service coordination</a:t>
            </a:r>
            <a:endParaRPr lang="en-GB" sz="11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50" dirty="0">
                <a:solidFill>
                  <a:srgbClr val="000000"/>
                </a:solidFill>
                <a:effectLst/>
                <a:latin typeface="Arial" panose="020B0604020202020204" pitchFamily="34" charset="0"/>
                <a:ea typeface="Times New Roman" panose="02020603050405020304" pitchFamily="18" charset="0"/>
              </a:rPr>
              <a:t>Advise on common childhood conditions e.g. asthma / diabetes / eczema</a:t>
            </a:r>
            <a:endParaRPr lang="en-GB" sz="11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50" dirty="0">
                <a:solidFill>
                  <a:srgbClr val="000000"/>
                </a:solidFill>
                <a:effectLst/>
                <a:latin typeface="Arial" panose="020B0604020202020204" pitchFamily="34" charset="0"/>
                <a:ea typeface="Times New Roman" panose="02020603050405020304" pitchFamily="18" charset="0"/>
              </a:rPr>
              <a:t>Promote healthy lifestyles</a:t>
            </a:r>
            <a:endParaRPr lang="en-GB" sz="11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50" dirty="0">
                <a:solidFill>
                  <a:srgbClr val="000000"/>
                </a:solidFill>
                <a:effectLst/>
                <a:latin typeface="Arial" panose="020B0604020202020204" pitchFamily="34" charset="0"/>
                <a:ea typeface="Times New Roman" panose="02020603050405020304" pitchFamily="18" charset="0"/>
              </a:rPr>
              <a:t>Support health and emotional needs </a:t>
            </a:r>
            <a:endParaRPr lang="en-GB" sz="11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50" dirty="0">
                <a:solidFill>
                  <a:srgbClr val="000000"/>
                </a:solidFill>
                <a:effectLst/>
                <a:latin typeface="Arial" panose="020B0604020202020204" pitchFamily="34" charset="0"/>
                <a:ea typeface="Times New Roman" panose="02020603050405020304" pitchFamily="18" charset="0"/>
              </a:rPr>
              <a:t>Improve health through early intervention</a:t>
            </a:r>
            <a:endParaRPr lang="en-GB" sz="1150" dirty="0">
              <a:effectLst/>
              <a:latin typeface="Times New Roman" panose="02020603050405020304" pitchFamily="18" charset="0"/>
              <a:ea typeface="Times New Roman" panose="02020603050405020304" pitchFamily="18" charset="0"/>
            </a:endParaRPr>
          </a:p>
          <a:p>
            <a:pPr marL="342900" lvl="0" indent="-342900" fontAlgn="base">
              <a:buSzPts val="1000"/>
              <a:buFont typeface="Symbol" panose="05050102010706020507" pitchFamily="18" charset="2"/>
              <a:buChar char=""/>
              <a:tabLst>
                <a:tab pos="457200" algn="l"/>
              </a:tabLst>
            </a:pPr>
            <a:r>
              <a:rPr lang="en-GB" sz="1150" dirty="0">
                <a:solidFill>
                  <a:srgbClr val="000000"/>
                </a:solidFill>
                <a:effectLst/>
                <a:latin typeface="Arial" panose="020B0604020202020204" pitchFamily="34" charset="0"/>
                <a:ea typeface="Times New Roman" panose="02020603050405020304" pitchFamily="18" charset="0"/>
              </a:rPr>
              <a:t>Provide general advice about health conditions </a:t>
            </a:r>
            <a:endParaRPr lang="en-GB" sz="11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50" dirty="0">
                <a:solidFill>
                  <a:srgbClr val="000000"/>
                </a:solidFill>
                <a:effectLst/>
                <a:latin typeface="Arial" panose="020B0604020202020204" pitchFamily="34" charset="0"/>
                <a:ea typeface="Times New Roman" panose="02020603050405020304" pitchFamily="18" charset="0"/>
              </a:rPr>
              <a:t>Provide support for parents/carers e.g. support with toileting issues / bedwetting / constipation</a:t>
            </a:r>
            <a:r>
              <a:rPr lang="en-GB" sz="1150" dirty="0">
                <a:solidFill>
                  <a:srgbClr val="000000"/>
                </a:solidFill>
                <a:effectLst/>
                <a:highlight>
                  <a:srgbClr val="FFFFFF"/>
                </a:highlight>
                <a:latin typeface="Arial" panose="020B0604020202020204" pitchFamily="34" charset="0"/>
                <a:ea typeface="Times New Roman" panose="02020603050405020304" pitchFamily="18" charset="0"/>
              </a:rPr>
              <a:t> </a:t>
            </a:r>
            <a:endParaRPr lang="en-GB" sz="11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50" dirty="0">
                <a:solidFill>
                  <a:srgbClr val="000000"/>
                </a:solidFill>
                <a:effectLst/>
                <a:highlight>
                  <a:srgbClr val="FFFFFF"/>
                </a:highlight>
                <a:latin typeface="Arial" panose="020B0604020202020204" pitchFamily="34" charset="0"/>
                <a:ea typeface="Times New Roman" panose="02020603050405020304" pitchFamily="18" charset="0"/>
              </a:rPr>
              <a:t>School nurses see all children with their parents during their first year of schooling for a health assessment </a:t>
            </a:r>
            <a:endParaRPr lang="en-GB" sz="11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50" dirty="0">
                <a:solidFill>
                  <a:srgbClr val="000000"/>
                </a:solidFill>
                <a:effectLst/>
                <a:highlight>
                  <a:srgbClr val="FFFFFF"/>
                </a:highlight>
                <a:latin typeface="Arial" panose="020B0604020202020204" pitchFamily="34" charset="0"/>
                <a:ea typeface="Times New Roman" panose="02020603050405020304" pitchFamily="18" charset="0"/>
              </a:rPr>
              <a:t>Provide a vision and hearing test</a:t>
            </a:r>
            <a:endParaRPr lang="en-GB" sz="11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50" dirty="0">
                <a:solidFill>
                  <a:srgbClr val="000000"/>
                </a:solidFill>
                <a:effectLst/>
                <a:latin typeface="Arial" panose="020B0604020202020204" pitchFamily="34" charset="0"/>
                <a:ea typeface="Times New Roman" panose="02020603050405020304" pitchFamily="18" charset="0"/>
              </a:rPr>
              <a:t>H</a:t>
            </a:r>
            <a:r>
              <a:rPr lang="en-GB" sz="1150" dirty="0">
                <a:solidFill>
                  <a:srgbClr val="000000"/>
                </a:solidFill>
                <a:effectLst/>
                <a:highlight>
                  <a:srgbClr val="FFFFFF"/>
                </a:highlight>
                <a:latin typeface="Arial" panose="020B0604020202020204" pitchFamily="34" charset="0"/>
                <a:ea typeface="Times New Roman" panose="02020603050405020304" pitchFamily="18" charset="0"/>
              </a:rPr>
              <a:t>elp children and families gain additional help and support when required</a:t>
            </a:r>
            <a:endParaRPr lang="en-GB" sz="11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50" dirty="0">
                <a:solidFill>
                  <a:srgbClr val="000000"/>
                </a:solidFill>
                <a:effectLst/>
                <a:highlight>
                  <a:srgbClr val="FFFFFF"/>
                </a:highlight>
                <a:latin typeface="Arial" panose="020B0604020202020204" pitchFamily="34" charset="0"/>
                <a:ea typeface="Times New Roman" panose="02020603050405020304" pitchFamily="18" charset="0"/>
              </a:rPr>
              <a:t>Provide and coordinate additional services for vulnerable children</a:t>
            </a:r>
            <a:endParaRPr lang="en-GB" sz="11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50" dirty="0">
                <a:solidFill>
                  <a:srgbClr val="000000"/>
                </a:solidFill>
                <a:effectLst/>
                <a:highlight>
                  <a:srgbClr val="FFFFFF"/>
                </a:highlight>
                <a:latin typeface="Arial" panose="020B0604020202020204" pitchFamily="34" charset="0"/>
                <a:ea typeface="Times New Roman" panose="02020603050405020304" pitchFamily="18" charset="0"/>
              </a:rPr>
              <a:t>Physical health (education on obesity, smoking, alcohol and drug related harm)</a:t>
            </a:r>
            <a:endParaRPr lang="en-GB" sz="1150" dirty="0">
              <a:effectLst/>
              <a:highlight>
                <a:srgbClr val="FFFFFF"/>
              </a:highligh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50" dirty="0">
                <a:solidFill>
                  <a:srgbClr val="000000"/>
                </a:solidFill>
                <a:effectLst/>
                <a:highlight>
                  <a:srgbClr val="FFFFFF"/>
                </a:highlight>
                <a:latin typeface="Arial" panose="020B0604020202020204" pitchFamily="34" charset="0"/>
                <a:ea typeface="Times New Roman" panose="02020603050405020304" pitchFamily="18" charset="0"/>
              </a:rPr>
              <a:t>Promotion of emotional wellbeing and supporting the mental health needs of school age children</a:t>
            </a:r>
            <a:endParaRPr lang="en-GB" sz="1150" dirty="0">
              <a:effectLst/>
              <a:highlight>
                <a:srgbClr val="FFFFFF"/>
              </a:highligh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50" dirty="0">
                <a:solidFill>
                  <a:srgbClr val="000000"/>
                </a:solidFill>
                <a:effectLst/>
                <a:highlight>
                  <a:srgbClr val="FFFFFF"/>
                </a:highlight>
                <a:latin typeface="Arial" panose="020B0604020202020204" pitchFamily="34" charset="0"/>
                <a:ea typeface="Times New Roman" panose="02020603050405020304" pitchFamily="18" charset="0"/>
              </a:rPr>
              <a:t>Early identification and assessment of pupils’ needs</a:t>
            </a:r>
            <a:endParaRPr lang="en-GB" sz="1150" dirty="0">
              <a:effectLst/>
              <a:highlight>
                <a:srgbClr val="FFFFFF"/>
              </a:highlight>
              <a:latin typeface="Times New Roman" panose="02020603050405020304" pitchFamily="18" charset="0"/>
              <a:ea typeface="Times New Roman" panose="02020603050405020304" pitchFamily="18" charset="0"/>
            </a:endParaRPr>
          </a:p>
        </p:txBody>
      </p:sp>
      <p:sp>
        <p:nvSpPr>
          <p:cNvPr id="3" name="TextBox 2">
            <a:extLst>
              <a:ext uri="{FF2B5EF4-FFF2-40B4-BE49-F238E27FC236}">
                <a16:creationId xmlns:a16="http://schemas.microsoft.com/office/drawing/2014/main" id="{31280028-872D-D269-7E5A-3D0C24CFF717}"/>
              </a:ext>
            </a:extLst>
          </p:cNvPr>
          <p:cNvSpPr txBox="1"/>
          <p:nvPr/>
        </p:nvSpPr>
        <p:spPr>
          <a:xfrm>
            <a:off x="6521695" y="1077881"/>
            <a:ext cx="4936880" cy="5224507"/>
          </a:xfrm>
          <a:prstGeom prst="rect">
            <a:avLst/>
          </a:prstGeom>
          <a:noFill/>
        </p:spPr>
        <p:txBody>
          <a:bodyPr wrap="square">
            <a:spAutoFit/>
          </a:bodyPr>
          <a:lstStyle/>
          <a:p>
            <a:pPr marL="342900" lvl="0" indent="-342900">
              <a:buSzPts val="1000"/>
              <a:buFont typeface="Symbol" panose="05050102010706020507" pitchFamily="18" charset="2"/>
              <a:buChar char=""/>
              <a:tabLst>
                <a:tab pos="457200" algn="l"/>
              </a:tabLst>
            </a:pPr>
            <a:r>
              <a:rPr lang="en-GB" sz="1150" dirty="0">
                <a:solidFill>
                  <a:srgbClr val="000000"/>
                </a:solidFill>
                <a:effectLst/>
                <a:highlight>
                  <a:srgbClr val="FFFFFF"/>
                </a:highlight>
                <a:latin typeface="Arial" panose="020B0604020202020204" pitchFamily="34" charset="0"/>
                <a:ea typeface="Times New Roman" panose="02020603050405020304" pitchFamily="18" charset="0"/>
              </a:rPr>
              <a:t>Promote healthy lifestyles and help to prevent illness with school age students</a:t>
            </a:r>
            <a:endParaRPr lang="en-GB" sz="1150" dirty="0">
              <a:effectLst/>
              <a:highlight>
                <a:srgbClr val="FFFFFF"/>
              </a:highligh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50" dirty="0">
                <a:solidFill>
                  <a:srgbClr val="000000"/>
                </a:solidFill>
                <a:effectLst/>
                <a:highlight>
                  <a:srgbClr val="FFFFFF"/>
                </a:highlight>
                <a:latin typeface="Arial" panose="020B0604020202020204" pitchFamily="34" charset="0"/>
                <a:ea typeface="Times New Roman" panose="02020603050405020304" pitchFamily="18" charset="0"/>
              </a:rPr>
              <a:t>School nurses work across education and health / usually linked to a school or group of schools</a:t>
            </a:r>
            <a:endParaRPr lang="en-GB" sz="1150" dirty="0">
              <a:effectLst/>
              <a:highlight>
                <a:srgbClr val="FFFFFF"/>
              </a:highligh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50" dirty="0">
                <a:solidFill>
                  <a:srgbClr val="000000"/>
                </a:solidFill>
                <a:effectLst/>
                <a:highlight>
                  <a:srgbClr val="FFFFFF"/>
                </a:highlight>
                <a:latin typeface="Arial" panose="020B0604020202020204" pitchFamily="34" charset="0"/>
                <a:ea typeface="Times New Roman" panose="02020603050405020304" pitchFamily="18" charset="0"/>
              </a:rPr>
              <a:t>Provide a link between school, home and the community</a:t>
            </a:r>
            <a:endParaRPr lang="en-GB" sz="1150" dirty="0">
              <a:effectLst/>
              <a:highlight>
                <a:srgbClr val="FFFFFF"/>
              </a:highligh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50" dirty="0">
                <a:solidFill>
                  <a:srgbClr val="000000"/>
                </a:solidFill>
                <a:effectLst/>
                <a:highlight>
                  <a:srgbClr val="FFFFFF"/>
                </a:highlight>
                <a:latin typeface="Arial" panose="020B0604020202020204" pitchFamily="34" charset="0"/>
                <a:ea typeface="Times New Roman" panose="02020603050405020304" pitchFamily="18" charset="0"/>
              </a:rPr>
              <a:t>Improve the health and wellbeing of children and young people</a:t>
            </a:r>
            <a:endParaRPr lang="en-GB" sz="1150" dirty="0">
              <a:effectLst/>
              <a:highlight>
                <a:srgbClr val="FFFFFF"/>
              </a:highligh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50" dirty="0">
                <a:solidFill>
                  <a:srgbClr val="000000"/>
                </a:solidFill>
                <a:effectLst/>
                <a:highlight>
                  <a:srgbClr val="FFFFFF"/>
                </a:highlight>
                <a:latin typeface="Arial" panose="020B0604020202020204" pitchFamily="34" charset="0"/>
                <a:ea typeface="Times New Roman" panose="02020603050405020304" pitchFamily="18" charset="0"/>
              </a:rPr>
              <a:t>Work with families and young people from five to nineteen </a:t>
            </a:r>
            <a:endParaRPr lang="en-GB" sz="1150" dirty="0">
              <a:effectLst/>
              <a:highlight>
                <a:srgbClr val="FFFFFF"/>
              </a:highlight>
              <a:latin typeface="Times New Roman" panose="02020603050405020304" pitchFamily="18" charset="0"/>
              <a:ea typeface="Times New Roman" panose="02020603050405020304" pitchFamily="18" charset="0"/>
            </a:endParaRPr>
          </a:p>
          <a:p>
            <a:pPr marL="342900" lvl="0" indent="-342900" fontAlgn="base">
              <a:buSzPts val="1000"/>
              <a:buFont typeface="Symbol" panose="05050102010706020507" pitchFamily="18" charset="2"/>
              <a:buChar char=""/>
              <a:tabLst>
                <a:tab pos="457200" algn="l"/>
              </a:tabLst>
            </a:pPr>
            <a:r>
              <a:rPr lang="en-US" sz="1150" dirty="0">
                <a:solidFill>
                  <a:srgbClr val="000000"/>
                </a:solidFill>
                <a:effectLst/>
                <a:latin typeface="Arial" panose="020B0604020202020204" pitchFamily="34" charset="0"/>
                <a:ea typeface="Times New Roman" panose="02020603050405020304" pitchFamily="18" charset="0"/>
              </a:rPr>
              <a:t>General advice about health conditions​ throughout childhood / puberty / periods / period pains / </a:t>
            </a:r>
            <a:endParaRPr lang="en-GB" sz="1150" dirty="0">
              <a:effectLst/>
              <a:latin typeface="Times New Roman" panose="02020603050405020304" pitchFamily="18" charset="0"/>
              <a:ea typeface="Times New Roman" panose="02020603050405020304" pitchFamily="18" charset="0"/>
            </a:endParaRPr>
          </a:p>
          <a:p>
            <a:pPr marL="342900" lvl="0" indent="-342900" fontAlgn="base">
              <a:buSzPts val="1000"/>
              <a:buFont typeface="Symbol" panose="05050102010706020507" pitchFamily="18" charset="2"/>
              <a:buChar char=""/>
              <a:tabLst>
                <a:tab pos="457200" algn="l"/>
              </a:tabLst>
            </a:pPr>
            <a:r>
              <a:rPr lang="en-GB" sz="1150" dirty="0">
                <a:solidFill>
                  <a:srgbClr val="000000"/>
                </a:solidFill>
                <a:effectLst/>
                <a:latin typeface="Arial" panose="020B0604020202020204" pitchFamily="34" charset="0"/>
                <a:ea typeface="Times New Roman" panose="02020603050405020304" pitchFamily="18" charset="0"/>
              </a:rPr>
              <a:t>Safeguarding and child protection </a:t>
            </a:r>
            <a:endParaRPr lang="en-GB" sz="1150" dirty="0">
              <a:effectLst/>
              <a:latin typeface="Times New Roman" panose="02020603050405020304" pitchFamily="18" charset="0"/>
              <a:ea typeface="Times New Roman" panose="02020603050405020304" pitchFamily="18" charset="0"/>
            </a:endParaRPr>
          </a:p>
          <a:p>
            <a:pPr marL="342900" lvl="0" indent="-342900" fontAlgn="base">
              <a:buSzPts val="1000"/>
              <a:buFont typeface="Symbol" panose="05050102010706020507" pitchFamily="18" charset="2"/>
              <a:buChar char=""/>
              <a:tabLst>
                <a:tab pos="457200" algn="l"/>
              </a:tabLst>
            </a:pPr>
            <a:r>
              <a:rPr lang="en-US" sz="1150" dirty="0">
                <a:solidFill>
                  <a:srgbClr val="000000"/>
                </a:solidFill>
                <a:effectLst/>
                <a:latin typeface="Arial" panose="020B0604020202020204" pitchFamily="34" charset="0"/>
                <a:ea typeface="Times New Roman" panose="02020603050405020304" pitchFamily="18" charset="0"/>
              </a:rPr>
              <a:t>Measure height and weight​ / advising on changes </a:t>
            </a:r>
            <a:endParaRPr lang="en-GB" sz="1150" dirty="0">
              <a:effectLst/>
              <a:latin typeface="Times New Roman" panose="02020603050405020304" pitchFamily="18" charset="0"/>
              <a:ea typeface="Times New Roman" panose="02020603050405020304" pitchFamily="18" charset="0"/>
            </a:endParaRPr>
          </a:p>
          <a:p>
            <a:pPr marL="342900" lvl="0" indent="-342900" fontAlgn="base">
              <a:buSzPts val="1000"/>
              <a:buFont typeface="Symbol" panose="05050102010706020507" pitchFamily="18" charset="2"/>
              <a:buChar char=""/>
              <a:tabLst>
                <a:tab pos="457200" algn="l"/>
              </a:tabLst>
            </a:pPr>
            <a:r>
              <a:rPr lang="en-US" sz="1150" dirty="0">
                <a:solidFill>
                  <a:srgbClr val="000000"/>
                </a:solidFill>
                <a:effectLst/>
                <a:latin typeface="Arial" panose="020B0604020202020204" pitchFamily="34" charset="0"/>
                <a:ea typeface="Times New Roman" panose="02020603050405020304" pitchFamily="18" charset="0"/>
              </a:rPr>
              <a:t>Emotional resilience and adolescent mental health </a:t>
            </a:r>
            <a:endParaRPr lang="en-GB" sz="1150" dirty="0">
              <a:effectLst/>
              <a:latin typeface="Times New Roman" panose="02020603050405020304" pitchFamily="18" charset="0"/>
              <a:ea typeface="Times New Roman" panose="02020603050405020304" pitchFamily="18" charset="0"/>
            </a:endParaRPr>
          </a:p>
          <a:p>
            <a:pPr marL="342900" lvl="0" indent="-342900" fontAlgn="base">
              <a:buSzPts val="1000"/>
              <a:buFont typeface="Symbol" panose="05050102010706020507" pitchFamily="18" charset="2"/>
              <a:buChar char=""/>
              <a:tabLst>
                <a:tab pos="457200" algn="l"/>
              </a:tabLst>
            </a:pPr>
            <a:r>
              <a:rPr lang="en-US" sz="1150" dirty="0">
                <a:solidFill>
                  <a:srgbClr val="000000"/>
                </a:solidFill>
                <a:effectLst/>
                <a:latin typeface="Arial" panose="020B0604020202020204" pitchFamily="34" charset="0"/>
                <a:ea typeface="Times New Roman" panose="02020603050405020304" pitchFamily="18" charset="0"/>
              </a:rPr>
              <a:t>Provides health education </a:t>
            </a:r>
            <a:endParaRPr lang="en-GB" sz="1150" dirty="0">
              <a:effectLst/>
              <a:latin typeface="Times New Roman" panose="02020603050405020304" pitchFamily="18" charset="0"/>
              <a:ea typeface="Times New Roman" panose="02020603050405020304" pitchFamily="18" charset="0"/>
            </a:endParaRPr>
          </a:p>
          <a:p>
            <a:pPr marL="342900" lvl="0" indent="-342900" fontAlgn="base">
              <a:buSzPts val="1000"/>
              <a:buFont typeface="Symbol" panose="05050102010706020507" pitchFamily="18" charset="2"/>
              <a:buChar char=""/>
              <a:tabLst>
                <a:tab pos="457200" algn="l"/>
              </a:tabLst>
            </a:pPr>
            <a:r>
              <a:rPr lang="en-US" sz="1150" dirty="0">
                <a:solidFill>
                  <a:srgbClr val="000000"/>
                </a:solidFill>
                <a:effectLst/>
                <a:latin typeface="Arial" panose="020B0604020202020204" pitchFamily="34" charset="0"/>
                <a:ea typeface="Times New Roman" panose="02020603050405020304" pitchFamily="18" charset="0"/>
              </a:rPr>
              <a:t>Promote </a:t>
            </a:r>
            <a:r>
              <a:rPr lang="en-US" sz="1150" dirty="0" err="1">
                <a:solidFill>
                  <a:srgbClr val="000000"/>
                </a:solidFill>
                <a:effectLst/>
                <a:latin typeface="Arial" panose="020B0604020202020204" pitchFamily="34" charset="0"/>
                <a:ea typeface="Times New Roman" panose="02020603050405020304" pitchFamily="18" charset="0"/>
              </a:rPr>
              <a:t>immunisation</a:t>
            </a:r>
            <a:r>
              <a:rPr lang="en-US" sz="1150" dirty="0">
                <a:solidFill>
                  <a:srgbClr val="000000"/>
                </a:solidFill>
                <a:effectLst/>
                <a:latin typeface="Arial" panose="020B0604020202020204" pitchFamily="34" charset="0"/>
                <a:ea typeface="Times New Roman" panose="02020603050405020304" pitchFamily="18" charset="0"/>
              </a:rPr>
              <a:t> in the school / co-ordinate / work with families </a:t>
            </a:r>
            <a:endParaRPr lang="en-GB" sz="1150" dirty="0">
              <a:effectLst/>
              <a:latin typeface="Times New Roman" panose="02020603050405020304" pitchFamily="18" charset="0"/>
              <a:ea typeface="Times New Roman" panose="02020603050405020304" pitchFamily="18" charset="0"/>
            </a:endParaRPr>
          </a:p>
          <a:p>
            <a:pPr marL="342900" lvl="0" indent="-342900" fontAlgn="base">
              <a:buSzPts val="1000"/>
              <a:buFont typeface="Symbol" panose="05050102010706020507" pitchFamily="18" charset="2"/>
              <a:buChar char=""/>
              <a:tabLst>
                <a:tab pos="457200" algn="l"/>
              </a:tabLst>
            </a:pPr>
            <a:r>
              <a:rPr lang="en-US" sz="1150" dirty="0">
                <a:solidFill>
                  <a:srgbClr val="000000"/>
                </a:solidFill>
                <a:effectLst/>
                <a:latin typeface="Arial" panose="020B0604020202020204" pitchFamily="34" charset="0"/>
                <a:ea typeface="Times New Roman" panose="02020603050405020304" pitchFamily="18" charset="0"/>
              </a:rPr>
              <a:t>Check vision and hearing​</a:t>
            </a:r>
            <a:endParaRPr lang="en-GB" sz="1150" dirty="0">
              <a:effectLst/>
              <a:latin typeface="Times New Roman" panose="02020603050405020304" pitchFamily="18" charset="0"/>
              <a:ea typeface="Times New Roman" panose="02020603050405020304" pitchFamily="18" charset="0"/>
            </a:endParaRPr>
          </a:p>
          <a:p>
            <a:pPr marL="342900" lvl="0" indent="-342900" fontAlgn="base">
              <a:buSzPts val="1000"/>
              <a:buFont typeface="Symbol" panose="05050102010706020507" pitchFamily="18" charset="2"/>
              <a:buChar char=""/>
              <a:tabLst>
                <a:tab pos="457200" algn="l"/>
              </a:tabLst>
            </a:pPr>
            <a:r>
              <a:rPr lang="en-US" sz="1150" dirty="0">
                <a:solidFill>
                  <a:srgbClr val="262626"/>
                </a:solidFill>
                <a:effectLst/>
                <a:latin typeface="Arial" panose="020B0604020202020204" pitchFamily="34" charset="0"/>
                <a:ea typeface="Times New Roman" panose="02020603050405020304" pitchFamily="18" charset="0"/>
              </a:rPr>
              <a:t>Delivering routine </a:t>
            </a:r>
            <a:r>
              <a:rPr lang="en-US" sz="1150" dirty="0" err="1">
                <a:solidFill>
                  <a:srgbClr val="262626"/>
                </a:solidFill>
                <a:effectLst/>
                <a:latin typeface="Arial" panose="020B0604020202020204" pitchFamily="34" charset="0"/>
                <a:ea typeface="Times New Roman" panose="02020603050405020304" pitchFamily="18" charset="0"/>
              </a:rPr>
              <a:t>immunisations</a:t>
            </a:r>
            <a:r>
              <a:rPr lang="en-US" sz="1150" dirty="0">
                <a:effectLst/>
                <a:latin typeface="Arial" panose="020B0604020202020204" pitchFamily="34" charset="0"/>
                <a:ea typeface="Times New Roman" panose="02020603050405020304" pitchFamily="18" charset="0"/>
              </a:rPr>
              <a:t>​</a:t>
            </a:r>
            <a:endParaRPr lang="en-GB" sz="1150" dirty="0">
              <a:effectLst/>
              <a:latin typeface="Times New Roman" panose="02020603050405020304" pitchFamily="18" charset="0"/>
              <a:ea typeface="Times New Roman" panose="02020603050405020304" pitchFamily="18" charset="0"/>
            </a:endParaRPr>
          </a:p>
          <a:p>
            <a:pPr marL="342900" lvl="0" indent="-342900" fontAlgn="base">
              <a:buSzPts val="1000"/>
              <a:buFont typeface="Symbol" panose="05050102010706020507" pitchFamily="18" charset="2"/>
              <a:buChar char=""/>
              <a:tabLst>
                <a:tab pos="457200" algn="l"/>
              </a:tabLst>
            </a:pPr>
            <a:r>
              <a:rPr lang="en-US" sz="1150" dirty="0">
                <a:solidFill>
                  <a:srgbClr val="262626"/>
                </a:solidFill>
                <a:effectLst/>
                <a:latin typeface="Arial" panose="020B0604020202020204" pitchFamily="34" charset="0"/>
                <a:ea typeface="Times New Roman" panose="02020603050405020304" pitchFamily="18" charset="0"/>
              </a:rPr>
              <a:t>Monitor healthy growth and development</a:t>
            </a:r>
            <a:r>
              <a:rPr lang="en-US" sz="1150" dirty="0">
                <a:effectLst/>
                <a:latin typeface="Arial" panose="020B0604020202020204" pitchFamily="34" charset="0"/>
                <a:ea typeface="Times New Roman" panose="02020603050405020304" pitchFamily="18" charset="0"/>
              </a:rPr>
              <a:t>​</a:t>
            </a:r>
            <a:endParaRPr lang="en-GB" sz="1150" dirty="0">
              <a:effectLst/>
              <a:latin typeface="Times New Roman" panose="02020603050405020304" pitchFamily="18" charset="0"/>
              <a:ea typeface="Times New Roman" panose="02020603050405020304" pitchFamily="18" charset="0"/>
            </a:endParaRPr>
          </a:p>
          <a:p>
            <a:pPr marL="342900" lvl="0" indent="-342900" fontAlgn="base">
              <a:buSzPts val="1000"/>
              <a:buFont typeface="Symbol" panose="05050102010706020507" pitchFamily="18" charset="2"/>
              <a:buChar char=""/>
              <a:tabLst>
                <a:tab pos="457200" algn="l"/>
              </a:tabLst>
            </a:pPr>
            <a:r>
              <a:rPr lang="en-US" sz="1150" dirty="0">
                <a:solidFill>
                  <a:srgbClr val="262626"/>
                </a:solidFill>
                <a:effectLst/>
                <a:latin typeface="Arial" panose="020B0604020202020204" pitchFamily="34" charset="0"/>
                <a:ea typeface="Times New Roman" panose="02020603050405020304" pitchFamily="18" charset="0"/>
              </a:rPr>
              <a:t>Support for parents/carers e.g. support with toileting issues, bedwetting, constipation</a:t>
            </a:r>
            <a:r>
              <a:rPr lang="en-US" sz="1150" dirty="0">
                <a:effectLst/>
                <a:latin typeface="Arial" panose="020B0604020202020204" pitchFamily="34" charset="0"/>
                <a:ea typeface="Times New Roman" panose="02020603050405020304" pitchFamily="18" charset="0"/>
              </a:rPr>
              <a:t>​</a:t>
            </a:r>
            <a:endParaRPr lang="en-GB" sz="1150" dirty="0">
              <a:effectLst/>
              <a:latin typeface="Times New Roman" panose="02020603050405020304" pitchFamily="18" charset="0"/>
              <a:ea typeface="Times New Roman" panose="02020603050405020304" pitchFamily="18" charset="0"/>
            </a:endParaRPr>
          </a:p>
          <a:p>
            <a:pPr marL="342900" lvl="0" indent="-342900" fontAlgn="base">
              <a:buSzPts val="1000"/>
              <a:buFont typeface="Symbol" panose="05050102010706020507" pitchFamily="18" charset="2"/>
              <a:buChar char=""/>
              <a:tabLst>
                <a:tab pos="457200" algn="l"/>
              </a:tabLst>
            </a:pPr>
            <a:r>
              <a:rPr lang="en-US" sz="1150" dirty="0">
                <a:solidFill>
                  <a:srgbClr val="262626"/>
                </a:solidFill>
                <a:effectLst/>
                <a:latin typeface="Arial" panose="020B0604020202020204" pitchFamily="34" charset="0"/>
                <a:ea typeface="Times New Roman" panose="02020603050405020304" pitchFamily="18" charset="0"/>
              </a:rPr>
              <a:t>Supporting education colleagues by delivering sex and relationship education</a:t>
            </a:r>
            <a:r>
              <a:rPr lang="en-US" sz="1150" dirty="0">
                <a:effectLst/>
                <a:latin typeface="Arial" panose="020B0604020202020204" pitchFamily="34" charset="0"/>
                <a:ea typeface="Times New Roman" panose="02020603050405020304" pitchFamily="18" charset="0"/>
              </a:rPr>
              <a:t>​</a:t>
            </a:r>
            <a:endParaRPr lang="en-GB" sz="1150" dirty="0">
              <a:effectLst/>
              <a:latin typeface="Times New Roman" panose="02020603050405020304" pitchFamily="18" charset="0"/>
              <a:ea typeface="Times New Roman" panose="02020603050405020304" pitchFamily="18" charset="0"/>
            </a:endParaRPr>
          </a:p>
          <a:p>
            <a:pPr marL="342900" lvl="0" indent="-342900" fontAlgn="base">
              <a:buSzPts val="1000"/>
              <a:buFont typeface="Symbol" panose="05050102010706020507" pitchFamily="18" charset="2"/>
              <a:buChar char=""/>
              <a:tabLst>
                <a:tab pos="457200" algn="l"/>
              </a:tabLst>
            </a:pPr>
            <a:r>
              <a:rPr lang="en-US" sz="1150" dirty="0">
                <a:solidFill>
                  <a:srgbClr val="262626"/>
                </a:solidFill>
                <a:effectLst/>
                <a:latin typeface="Arial" panose="020B0604020202020204" pitchFamily="34" charset="0"/>
                <a:ea typeface="Times New Roman" panose="02020603050405020304" pitchFamily="18" charset="0"/>
              </a:rPr>
              <a:t>Providing health promotion and health education e.g. handwashing, healthy eating and hygiene</a:t>
            </a:r>
            <a:r>
              <a:rPr lang="en-US" sz="1150" dirty="0">
                <a:effectLst/>
                <a:latin typeface="Arial" panose="020B0604020202020204" pitchFamily="34" charset="0"/>
                <a:ea typeface="Times New Roman" panose="02020603050405020304" pitchFamily="18" charset="0"/>
              </a:rPr>
              <a:t>​</a:t>
            </a:r>
            <a:endParaRPr lang="en-GB" sz="1150" dirty="0">
              <a:effectLst/>
              <a:latin typeface="Times New Roman" panose="02020603050405020304" pitchFamily="18" charset="0"/>
              <a:ea typeface="Times New Roman" panose="02020603050405020304" pitchFamily="18" charset="0"/>
            </a:endParaRPr>
          </a:p>
          <a:p>
            <a:pPr marL="342900" lvl="0" indent="-342900" fontAlgn="base">
              <a:buSzPts val="1000"/>
              <a:buFont typeface="Symbol" panose="05050102010706020507" pitchFamily="18" charset="2"/>
              <a:buChar char=""/>
              <a:tabLst>
                <a:tab pos="457200" algn="l"/>
              </a:tabLst>
            </a:pPr>
            <a:r>
              <a:rPr lang="en-GB" sz="1150" dirty="0">
                <a:solidFill>
                  <a:srgbClr val="000000"/>
                </a:solidFill>
                <a:effectLst/>
                <a:highlight>
                  <a:srgbClr val="FFFFFF"/>
                </a:highlight>
                <a:latin typeface="Arial" panose="020B0604020202020204" pitchFamily="34" charset="0"/>
                <a:ea typeface="Times New Roman" panose="02020603050405020304" pitchFamily="18" charset="0"/>
              </a:rPr>
              <a:t>Advice on domestic abuse </a:t>
            </a:r>
            <a:endParaRPr lang="en-GB" sz="1150" dirty="0">
              <a:effectLst/>
              <a:highlight>
                <a:srgbClr val="FFFFFF"/>
              </a:highligh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50" dirty="0">
                <a:solidFill>
                  <a:srgbClr val="000000"/>
                </a:solidFill>
                <a:effectLst/>
                <a:highlight>
                  <a:srgbClr val="FFFFFF"/>
                </a:highlight>
                <a:latin typeface="Arial" panose="020B0604020202020204" pitchFamily="34" charset="0"/>
                <a:ea typeface="Times New Roman" panose="02020603050405020304" pitchFamily="18" charset="0"/>
              </a:rPr>
              <a:t>Provide first aid care </a:t>
            </a:r>
            <a:endParaRPr lang="en-GB" sz="1150" dirty="0">
              <a:effectLst/>
              <a:highlight>
                <a:srgbClr val="FFFFFF"/>
              </a:highlight>
              <a:latin typeface="Times New Roman" panose="02020603050405020304" pitchFamily="18" charset="0"/>
              <a:ea typeface="Times New Roman" panose="02020603050405020304" pitchFamily="18" charset="0"/>
            </a:endParaRPr>
          </a:p>
          <a:p>
            <a:r>
              <a:rPr lang="en-GB" sz="1150" dirty="0">
                <a:solidFill>
                  <a:srgbClr val="000000"/>
                </a:solidFill>
                <a:effectLst/>
                <a:highlight>
                  <a:srgbClr val="FFFFFF"/>
                </a:highlight>
                <a:latin typeface="Arial" panose="020B0604020202020204" pitchFamily="34" charset="0"/>
                <a:ea typeface="Times New Roman" panose="02020603050405020304" pitchFamily="18" charset="0"/>
              </a:rPr>
              <a:t> </a:t>
            </a:r>
            <a:endParaRPr lang="en-GB" sz="1150" dirty="0">
              <a:effectLst/>
              <a:highlight>
                <a:srgbClr val="FFFFFF"/>
              </a:highlight>
              <a:latin typeface="Times New Roman" panose="02020603050405020304" pitchFamily="18" charset="0"/>
              <a:ea typeface="Times New Roman" panose="02020603050405020304" pitchFamily="18" charset="0"/>
            </a:endParaRPr>
          </a:p>
          <a:p>
            <a:r>
              <a:rPr lang="en-GB" sz="1150" dirty="0">
                <a:solidFill>
                  <a:srgbClr val="000000"/>
                </a:solidFill>
                <a:effectLst/>
                <a:latin typeface="Arial" panose="020B0604020202020204" pitchFamily="34" charset="0"/>
                <a:ea typeface="Times New Roman" panose="02020603050405020304" pitchFamily="18" charset="0"/>
              </a:rPr>
              <a:t>This list is not exhaustive. </a:t>
            </a:r>
            <a:endParaRPr lang="en-GB" sz="1150" dirty="0">
              <a:effectLst/>
              <a:latin typeface="Times New Roman" panose="02020603050405020304" pitchFamily="18" charset="0"/>
              <a:ea typeface="Times New Roman" panose="02020603050405020304" pitchFamily="18" charset="0"/>
            </a:endParaRPr>
          </a:p>
          <a:p>
            <a:r>
              <a:rPr lang="en-GB" sz="1150" dirty="0">
                <a:solidFill>
                  <a:srgbClr val="000000"/>
                </a:solidFill>
                <a:effectLst/>
                <a:latin typeface="Arial" panose="020B0604020202020204" pitchFamily="34" charset="0"/>
                <a:ea typeface="Times New Roman" panose="02020603050405020304" pitchFamily="18" charset="0"/>
              </a:rPr>
              <a:t>Credit any other relevant response.</a:t>
            </a:r>
            <a:endParaRPr lang="en-GB" sz="1150" dirty="0">
              <a:effectLst/>
              <a:latin typeface="Times New Roman" panose="02020603050405020304" pitchFamily="18" charset="0"/>
              <a:ea typeface="Times New Roman" panose="02020603050405020304" pitchFamily="18" charset="0"/>
            </a:endParaRPr>
          </a:p>
        </p:txBody>
      </p:sp>
      <p:cxnSp>
        <p:nvCxnSpPr>
          <p:cNvPr id="2" name="Straight Connector 1">
            <a:extLst>
              <a:ext uri="{FF2B5EF4-FFF2-40B4-BE49-F238E27FC236}">
                <a16:creationId xmlns:a16="http://schemas.microsoft.com/office/drawing/2014/main" id="{3268D558-22D2-CCAE-A963-0AA576E62DD8}"/>
              </a:ext>
            </a:extLst>
          </p:cNvPr>
          <p:cNvCxnSpPr/>
          <p:nvPr/>
        </p:nvCxnSpPr>
        <p:spPr>
          <a:xfrm>
            <a:off x="185176" y="872359"/>
            <a:ext cx="11786107" cy="0"/>
          </a:xfrm>
          <a:prstGeom prst="line">
            <a:avLst/>
          </a:prstGeom>
          <a:ln>
            <a:solidFill>
              <a:srgbClr val="6699FF"/>
            </a:solidFill>
          </a:ln>
        </p:spPr>
        <p:style>
          <a:lnRef idx="1">
            <a:schemeClr val="accent1"/>
          </a:lnRef>
          <a:fillRef idx="0">
            <a:schemeClr val="accent1"/>
          </a:fillRef>
          <a:effectRef idx="0">
            <a:schemeClr val="accent1"/>
          </a:effectRef>
          <a:fontRef idx="minor">
            <a:schemeClr val="tx1"/>
          </a:fontRef>
        </p:style>
      </p:cxnSp>
      <p:pic>
        <p:nvPicPr>
          <p:cNvPr id="4" name="Picture 3" descr="A logo with blue text&#10;&#10;Description automatically generated">
            <a:extLst>
              <a:ext uri="{FF2B5EF4-FFF2-40B4-BE49-F238E27FC236}">
                <a16:creationId xmlns:a16="http://schemas.microsoft.com/office/drawing/2014/main" id="{9F294D8D-ECF3-37E4-A6C6-07C9C1DC1E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07388" y="96889"/>
            <a:ext cx="663895" cy="663895"/>
          </a:xfrm>
          <a:prstGeom prst="rect">
            <a:avLst/>
          </a:prstGeom>
        </p:spPr>
      </p:pic>
    </p:spTree>
    <p:extLst>
      <p:ext uri="{BB962C8B-B14F-4D97-AF65-F5344CB8AC3E}">
        <p14:creationId xmlns:p14="http://schemas.microsoft.com/office/powerpoint/2010/main" val="32748474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6 Candidate’s answer with Examiner’s comments</a:t>
            </a:r>
          </a:p>
        </p:txBody>
      </p:sp>
      <p:sp>
        <p:nvSpPr>
          <p:cNvPr id="4" name="TextBox 3">
            <a:extLst>
              <a:ext uri="{FF2B5EF4-FFF2-40B4-BE49-F238E27FC236}">
                <a16:creationId xmlns:a16="http://schemas.microsoft.com/office/drawing/2014/main" id="{BFBFFB35-8218-6CD7-762D-ED8DCC13FF38}"/>
              </a:ext>
            </a:extLst>
          </p:cNvPr>
          <p:cNvSpPr txBox="1"/>
          <p:nvPr/>
        </p:nvSpPr>
        <p:spPr>
          <a:xfrm>
            <a:off x="282011" y="1086596"/>
            <a:ext cx="5269703" cy="3970318"/>
          </a:xfrm>
          <a:prstGeom prst="rect">
            <a:avLst/>
          </a:prstGeom>
          <a:noFill/>
        </p:spPr>
        <p:txBody>
          <a:bodyPr wrap="square">
            <a:spAutoFit/>
          </a:bodyPr>
          <a:lstStyle/>
          <a:p>
            <a:r>
              <a:rPr lang="en-US" sz="1400" dirty="0"/>
              <a:t>The school nurse has lots of roles and has lots of things to do to help children, The role of the school nurse is to provide vaccines and </a:t>
            </a:r>
            <a:r>
              <a:rPr lang="en-US" sz="1400" dirty="0" err="1"/>
              <a:t>immunisations</a:t>
            </a:r>
            <a:r>
              <a:rPr lang="en-US" sz="1400" dirty="0"/>
              <a:t> such as </a:t>
            </a:r>
            <a:r>
              <a:rPr lang="en-US" sz="1400" dirty="0" err="1"/>
              <a:t>hpv</a:t>
            </a:r>
            <a:r>
              <a:rPr lang="en-US" sz="1400" dirty="0"/>
              <a:t> or flu injections or anti-nasal for the children and others. The role is to also educate children on sex health and to inform children from a young age so they know </a:t>
            </a:r>
            <a:r>
              <a:rPr lang="en-US" sz="1400" dirty="0" err="1"/>
              <a:t>whats</a:t>
            </a:r>
            <a:r>
              <a:rPr lang="en-US" sz="1400" dirty="0"/>
              <a:t> going on and </a:t>
            </a:r>
            <a:r>
              <a:rPr lang="en-US" sz="1400" dirty="0" err="1"/>
              <a:t>whats</a:t>
            </a:r>
            <a:r>
              <a:rPr lang="en-US" sz="1400" dirty="0"/>
              <a:t> happening, they are also to inform children </a:t>
            </a:r>
            <a:r>
              <a:rPr lang="en-US" sz="1400" dirty="0" err="1"/>
              <a:t>whats</a:t>
            </a:r>
            <a:r>
              <a:rPr lang="en-US" sz="1400" dirty="0"/>
              <a:t> </a:t>
            </a:r>
            <a:r>
              <a:rPr lang="en-US" sz="1400" dirty="0" err="1"/>
              <a:t>inapropriate</a:t>
            </a:r>
            <a:r>
              <a:rPr lang="en-US" sz="1400" dirty="0"/>
              <a:t> and </a:t>
            </a:r>
            <a:r>
              <a:rPr lang="en-US" sz="1400" dirty="0" err="1"/>
              <a:t>whats</a:t>
            </a:r>
            <a:r>
              <a:rPr lang="en-US" sz="1400" dirty="0"/>
              <a:t> not and to let children know all of the options and that it is not mandatory, They allow children to speak up if something has </a:t>
            </a:r>
            <a:r>
              <a:rPr lang="en-US" sz="1400" dirty="0" err="1"/>
              <a:t>happend</a:t>
            </a:r>
            <a:r>
              <a:rPr lang="en-US" sz="1400" dirty="0"/>
              <a:t> that they </a:t>
            </a:r>
            <a:r>
              <a:rPr lang="en-US" sz="1400" dirty="0" err="1"/>
              <a:t>dont</a:t>
            </a:r>
            <a:r>
              <a:rPr lang="en-US" sz="1400" dirty="0"/>
              <a:t> feel was right and want to talk about it. They promote a </a:t>
            </a:r>
            <a:r>
              <a:rPr lang="en-US" sz="1400" dirty="0" err="1"/>
              <a:t>childs</a:t>
            </a:r>
            <a:r>
              <a:rPr lang="en-US" sz="1400" dirty="0"/>
              <a:t> health by encouraging them to eat well from the </a:t>
            </a:r>
            <a:r>
              <a:rPr lang="en-US" sz="1400" dirty="0" err="1"/>
              <a:t>eatwell</a:t>
            </a:r>
            <a:r>
              <a:rPr lang="en-US" sz="1400" dirty="0"/>
              <a:t> guide online and how important different nutrients are, They also educate children on illnesses and how to prevent them and the importance of getting better, Throughout childhood the school nurse will support children and keep tabs on them, they will support in various settings and will always be there for a child if they need it and will keep it private and confidential unless their is a safe guarding issue .</a:t>
            </a:r>
            <a:endParaRPr lang="en-GB" sz="1400" dirty="0"/>
          </a:p>
        </p:txBody>
      </p:sp>
      <p:cxnSp>
        <p:nvCxnSpPr>
          <p:cNvPr id="2" name="Straight Connector 1">
            <a:extLst>
              <a:ext uri="{FF2B5EF4-FFF2-40B4-BE49-F238E27FC236}">
                <a16:creationId xmlns:a16="http://schemas.microsoft.com/office/drawing/2014/main" id="{94FF9BB1-72AB-7538-FE75-3D98D1FB309B}"/>
              </a:ext>
            </a:extLst>
          </p:cNvPr>
          <p:cNvCxnSpPr/>
          <p:nvPr/>
        </p:nvCxnSpPr>
        <p:spPr>
          <a:xfrm>
            <a:off x="185176" y="872359"/>
            <a:ext cx="11786107" cy="0"/>
          </a:xfrm>
          <a:prstGeom prst="line">
            <a:avLst/>
          </a:prstGeom>
          <a:ln>
            <a:solidFill>
              <a:srgbClr val="6699FF"/>
            </a:solidFill>
          </a:ln>
        </p:spPr>
        <p:style>
          <a:lnRef idx="1">
            <a:schemeClr val="accent1"/>
          </a:lnRef>
          <a:fillRef idx="0">
            <a:schemeClr val="accent1"/>
          </a:fillRef>
          <a:effectRef idx="0">
            <a:schemeClr val="accent1"/>
          </a:effectRef>
          <a:fontRef idx="minor">
            <a:schemeClr val="tx1"/>
          </a:fontRef>
        </p:style>
      </p:cxnSp>
      <p:pic>
        <p:nvPicPr>
          <p:cNvPr id="3" name="Picture 2" descr="A logo with blue text&#10;&#10;Description automatically generated">
            <a:extLst>
              <a:ext uri="{FF2B5EF4-FFF2-40B4-BE49-F238E27FC236}">
                <a16:creationId xmlns:a16="http://schemas.microsoft.com/office/drawing/2014/main" id="{F58CEDF6-E4BB-3082-7025-93B96DAB7C7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07388" y="96889"/>
            <a:ext cx="663895" cy="663895"/>
          </a:xfrm>
          <a:prstGeom prst="rect">
            <a:avLst/>
          </a:prstGeom>
        </p:spPr>
      </p:pic>
      <p:sp>
        <p:nvSpPr>
          <p:cNvPr id="7" name="Speech Bubble: Rectangle with Corners Rounded 6">
            <a:extLst>
              <a:ext uri="{FF2B5EF4-FFF2-40B4-BE49-F238E27FC236}">
                <a16:creationId xmlns:a16="http://schemas.microsoft.com/office/drawing/2014/main" id="{BF5A0069-4B2D-F741-FA49-5E301C10B683}"/>
              </a:ext>
            </a:extLst>
          </p:cNvPr>
          <p:cNvSpPr/>
          <p:nvPr/>
        </p:nvSpPr>
        <p:spPr>
          <a:xfrm>
            <a:off x="6546244" y="1114437"/>
            <a:ext cx="5269703" cy="5128102"/>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0" name="TextBox 9">
            <a:extLst>
              <a:ext uri="{FF2B5EF4-FFF2-40B4-BE49-F238E27FC236}">
                <a16:creationId xmlns:a16="http://schemas.microsoft.com/office/drawing/2014/main" id="{C383A925-6D7F-6BC3-A75C-7A41CCA08750}"/>
              </a:ext>
            </a:extLst>
          </p:cNvPr>
          <p:cNvSpPr txBox="1"/>
          <p:nvPr/>
        </p:nvSpPr>
        <p:spPr>
          <a:xfrm>
            <a:off x="6806961" y="1246908"/>
            <a:ext cx="4901563" cy="4770537"/>
          </a:xfrm>
          <a:prstGeom prst="rect">
            <a:avLst/>
          </a:prstGeom>
          <a:noFill/>
        </p:spPr>
        <p:txBody>
          <a:bodyPr wrap="square">
            <a:spAutoFit/>
          </a:bodyPr>
          <a:lstStyle/>
          <a:p>
            <a:r>
              <a:rPr lang="en-GB" sz="1600" b="1" i="1" dirty="0">
                <a:solidFill>
                  <a:srgbClr val="0070C0"/>
                </a:solidFill>
              </a:rPr>
              <a:t>Principal examiner feedback</a:t>
            </a:r>
            <a:r>
              <a:rPr lang="en-US" sz="1600" b="1" i="1" dirty="0">
                <a:solidFill>
                  <a:srgbClr val="0070C0"/>
                </a:solidFill>
              </a:rPr>
              <a:t>​</a:t>
            </a:r>
          </a:p>
          <a:p>
            <a:endParaRPr lang="en-US" sz="1600" b="1" i="1" dirty="0">
              <a:solidFill>
                <a:srgbClr val="0070C0"/>
              </a:solidFill>
            </a:endParaRPr>
          </a:p>
          <a:p>
            <a:pPr lvl="0" fontAlgn="base">
              <a:buSzPts val="1000"/>
              <a:tabLst>
                <a:tab pos="457200" algn="l"/>
              </a:tabLst>
            </a:pPr>
            <a:r>
              <a:rPr lang="en-US" sz="1600" dirty="0">
                <a:solidFill>
                  <a:srgbClr val="0070C0"/>
                </a:solidFill>
                <a:effectLst/>
                <a:latin typeface="Arial" panose="020B0604020202020204" pitchFamily="34" charset="0"/>
                <a:ea typeface="Times New Roman" panose="02020603050405020304" pitchFamily="18" charset="0"/>
              </a:rPr>
              <a:t>This </a:t>
            </a:r>
            <a:r>
              <a:rPr lang="en-US" sz="1600" dirty="0">
                <a:solidFill>
                  <a:srgbClr val="0070C0"/>
                </a:solidFill>
                <a:latin typeface="Arial" panose="020B0604020202020204" pitchFamily="34" charset="0"/>
                <a:ea typeface="Times New Roman" panose="02020603050405020304" pitchFamily="18" charset="0"/>
              </a:rPr>
              <a:t>response provided an excellent examination of the role of the school nurse in providing child health throughout childhood. The candidate has discussed the significance of the school nurse role in providing vaccines and </a:t>
            </a:r>
            <a:r>
              <a:rPr lang="en-GB" sz="1600" dirty="0">
                <a:solidFill>
                  <a:srgbClr val="0070C0"/>
                </a:solidFill>
                <a:latin typeface="Arial" panose="020B0604020202020204" pitchFamily="34" charset="0"/>
                <a:ea typeface="Times New Roman" panose="02020603050405020304" pitchFamily="18" charset="0"/>
              </a:rPr>
              <a:t>immunisations</a:t>
            </a:r>
            <a:r>
              <a:rPr lang="en-US" sz="1600" dirty="0">
                <a:solidFill>
                  <a:srgbClr val="0070C0"/>
                </a:solidFill>
                <a:latin typeface="Arial" panose="020B0604020202020204" pitchFamily="34" charset="0"/>
                <a:ea typeface="Times New Roman" panose="02020603050405020304" pitchFamily="18" charset="0"/>
              </a:rPr>
              <a:t> and has provided details within this discussion of different types. There is also some examination of the role to support child health through educating on nutrients within the diet. </a:t>
            </a:r>
            <a:endParaRPr lang="en-US" sz="1600" b="1" i="1" dirty="0">
              <a:solidFill>
                <a:srgbClr val="0070C0"/>
              </a:solidFill>
            </a:endParaRPr>
          </a:p>
          <a:p>
            <a:r>
              <a:rPr lang="en-US" sz="1600" b="1" i="1" dirty="0">
                <a:solidFill>
                  <a:srgbClr val="0070C0"/>
                </a:solidFill>
              </a:rPr>
              <a:t>Exam preparation tip </a:t>
            </a:r>
          </a:p>
          <a:p>
            <a:r>
              <a:rPr lang="en-US" sz="1600" i="1" dirty="0">
                <a:solidFill>
                  <a:srgbClr val="0070C0"/>
                </a:solidFill>
              </a:rPr>
              <a:t>Some areas are a little vague and could have provided a more focused response. Avoiding broad comments such as ‘lots of things to do’ or ‘various settings’ could have benefited the response and provided from a more focused and specific </a:t>
            </a:r>
            <a:r>
              <a:rPr lang="en-US" sz="1600" i="1" dirty="0" err="1">
                <a:solidFill>
                  <a:srgbClr val="0070C0"/>
                </a:solidFill>
              </a:rPr>
              <a:t>explaination</a:t>
            </a:r>
            <a:r>
              <a:rPr lang="en-US" sz="1600" i="1" dirty="0">
                <a:solidFill>
                  <a:srgbClr val="0070C0"/>
                </a:solidFill>
              </a:rPr>
              <a:t>. </a:t>
            </a:r>
            <a:endParaRPr lang="en-GB" sz="1600" i="1" dirty="0">
              <a:solidFill>
                <a:srgbClr val="0070C0"/>
              </a:solidFill>
            </a:endParaRPr>
          </a:p>
          <a:p>
            <a:r>
              <a:rPr lang="en-GB" sz="1600" b="1" i="1" dirty="0">
                <a:solidFill>
                  <a:srgbClr val="0070C0"/>
                </a:solidFill>
              </a:rPr>
              <a:t>Marks awarded   7/9</a:t>
            </a:r>
          </a:p>
        </p:txBody>
      </p:sp>
    </p:spTree>
    <p:extLst>
      <p:ext uri="{BB962C8B-B14F-4D97-AF65-F5344CB8AC3E}">
        <p14:creationId xmlns:p14="http://schemas.microsoft.com/office/powerpoint/2010/main" val="10144116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6 Candidate’s answer with Examiner’s comments</a:t>
            </a:r>
          </a:p>
        </p:txBody>
      </p:sp>
      <p:sp>
        <p:nvSpPr>
          <p:cNvPr id="3" name="TextBox 2">
            <a:extLst>
              <a:ext uri="{FF2B5EF4-FFF2-40B4-BE49-F238E27FC236}">
                <a16:creationId xmlns:a16="http://schemas.microsoft.com/office/drawing/2014/main" id="{0839AE33-184A-DDBC-A706-E200A1526601}"/>
              </a:ext>
            </a:extLst>
          </p:cNvPr>
          <p:cNvSpPr txBox="1"/>
          <p:nvPr/>
        </p:nvSpPr>
        <p:spPr>
          <a:xfrm>
            <a:off x="282011" y="1024851"/>
            <a:ext cx="5139075" cy="4401205"/>
          </a:xfrm>
          <a:prstGeom prst="rect">
            <a:avLst/>
          </a:prstGeom>
          <a:noFill/>
        </p:spPr>
        <p:txBody>
          <a:bodyPr wrap="square">
            <a:spAutoFit/>
          </a:bodyPr>
          <a:lstStyle/>
          <a:p>
            <a:r>
              <a:rPr lang="en-US" sz="1400" dirty="0"/>
              <a:t>school nurses can help to promote children's health by giving healthy lifestyle advice, promoting healthy eating and exercise and carrying out </a:t>
            </a:r>
            <a:r>
              <a:rPr lang="en-US" sz="1400" dirty="0" err="1"/>
              <a:t>nessecery</a:t>
            </a:r>
            <a:r>
              <a:rPr lang="en-US" sz="1400" dirty="0"/>
              <a:t> </a:t>
            </a:r>
            <a:r>
              <a:rPr lang="en-US" sz="1400" dirty="0" err="1"/>
              <a:t>immunisations</a:t>
            </a:r>
            <a:r>
              <a:rPr lang="en-US" sz="1400" dirty="0"/>
              <a:t> that are for the child's age range. it is important for the school nurse to carry out these </a:t>
            </a:r>
            <a:r>
              <a:rPr lang="en-US" sz="1400" dirty="0" err="1"/>
              <a:t>immunisations</a:t>
            </a:r>
            <a:r>
              <a:rPr lang="en-US" sz="1400" dirty="0"/>
              <a:t> as it helps to protect children from harmful diseases and prevent the spread of </a:t>
            </a:r>
            <a:r>
              <a:rPr lang="en-US" sz="1400" dirty="0" err="1"/>
              <a:t>harful</a:t>
            </a:r>
            <a:r>
              <a:rPr lang="en-US" sz="1400" dirty="0"/>
              <a:t> diseases. school nurse will also be able to administer the child's personal medication to ensure the child is getting the medication they need at the correct dosage. the school nurse will also be able to identify any health or wellbeing concerns early and refer the child to the correct help. in emergencies the school nurse will be able to administer first aid to those that need it. the school nurse can promote health throughout childhood by talking to the children about the importance of hydration and nutrition. the school nurse will also be able to inform the children about transitions such as puberty and how they can be supported. school nurses can provide </a:t>
            </a:r>
            <a:r>
              <a:rPr lang="en-US" sz="1400" dirty="0" err="1"/>
              <a:t>provisons</a:t>
            </a:r>
            <a:r>
              <a:rPr lang="en-US" sz="1400" dirty="0"/>
              <a:t> such as pads for girls that are having their period. the school nurse will </a:t>
            </a:r>
            <a:r>
              <a:rPr lang="en-US" sz="1400" dirty="0" err="1"/>
              <a:t>alos</a:t>
            </a:r>
            <a:r>
              <a:rPr lang="en-US" sz="1400" dirty="0"/>
              <a:t> inform the children about the dangers of substance abuse and unprotected sex.</a:t>
            </a:r>
            <a:endParaRPr lang="en-GB" sz="1400" dirty="0"/>
          </a:p>
        </p:txBody>
      </p:sp>
      <p:cxnSp>
        <p:nvCxnSpPr>
          <p:cNvPr id="2" name="Straight Connector 1">
            <a:extLst>
              <a:ext uri="{FF2B5EF4-FFF2-40B4-BE49-F238E27FC236}">
                <a16:creationId xmlns:a16="http://schemas.microsoft.com/office/drawing/2014/main" id="{49788353-2D59-DABA-7C54-4E7F54F24068}"/>
              </a:ext>
            </a:extLst>
          </p:cNvPr>
          <p:cNvCxnSpPr/>
          <p:nvPr/>
        </p:nvCxnSpPr>
        <p:spPr>
          <a:xfrm>
            <a:off x="185176" y="872359"/>
            <a:ext cx="11786107" cy="0"/>
          </a:xfrm>
          <a:prstGeom prst="line">
            <a:avLst/>
          </a:prstGeom>
          <a:ln>
            <a:solidFill>
              <a:srgbClr val="6699FF"/>
            </a:solidFill>
          </a:ln>
        </p:spPr>
        <p:style>
          <a:lnRef idx="1">
            <a:schemeClr val="accent1"/>
          </a:lnRef>
          <a:fillRef idx="0">
            <a:schemeClr val="accent1"/>
          </a:fillRef>
          <a:effectRef idx="0">
            <a:schemeClr val="accent1"/>
          </a:effectRef>
          <a:fontRef idx="minor">
            <a:schemeClr val="tx1"/>
          </a:fontRef>
        </p:style>
      </p:cxnSp>
      <p:pic>
        <p:nvPicPr>
          <p:cNvPr id="4" name="Picture 3" descr="A logo with blue text&#10;&#10;Description automatically generated">
            <a:extLst>
              <a:ext uri="{FF2B5EF4-FFF2-40B4-BE49-F238E27FC236}">
                <a16:creationId xmlns:a16="http://schemas.microsoft.com/office/drawing/2014/main" id="{421955EB-EB4C-5A18-FE28-7365210E31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07388" y="96889"/>
            <a:ext cx="663895" cy="663895"/>
          </a:xfrm>
          <a:prstGeom prst="rect">
            <a:avLst/>
          </a:prstGeom>
        </p:spPr>
      </p:pic>
      <p:sp>
        <p:nvSpPr>
          <p:cNvPr id="5" name="Speech Bubble: Rectangle with Corners Rounded 4">
            <a:extLst>
              <a:ext uri="{FF2B5EF4-FFF2-40B4-BE49-F238E27FC236}">
                <a16:creationId xmlns:a16="http://schemas.microsoft.com/office/drawing/2014/main" id="{478E953E-2043-D6E0-E8EF-58F7C6191AF8}"/>
              </a:ext>
            </a:extLst>
          </p:cNvPr>
          <p:cNvSpPr/>
          <p:nvPr/>
        </p:nvSpPr>
        <p:spPr>
          <a:xfrm>
            <a:off x="6365632" y="1114436"/>
            <a:ext cx="5450316" cy="4871205"/>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6" name="TextBox 5">
            <a:extLst>
              <a:ext uri="{FF2B5EF4-FFF2-40B4-BE49-F238E27FC236}">
                <a16:creationId xmlns:a16="http://schemas.microsoft.com/office/drawing/2014/main" id="{CA1E3F23-C501-8C2C-A72C-A98272D12303}"/>
              </a:ext>
            </a:extLst>
          </p:cNvPr>
          <p:cNvSpPr txBox="1"/>
          <p:nvPr/>
        </p:nvSpPr>
        <p:spPr>
          <a:xfrm>
            <a:off x="6638965" y="1246908"/>
            <a:ext cx="5069559" cy="4524315"/>
          </a:xfrm>
          <a:prstGeom prst="rect">
            <a:avLst/>
          </a:prstGeom>
          <a:noFill/>
        </p:spPr>
        <p:txBody>
          <a:bodyPr wrap="square">
            <a:spAutoFit/>
          </a:bodyPr>
          <a:lstStyle/>
          <a:p>
            <a:r>
              <a:rPr lang="en-GB" sz="1600" b="1" i="1" dirty="0">
                <a:solidFill>
                  <a:srgbClr val="0070C0"/>
                </a:solidFill>
              </a:rPr>
              <a:t>Principal examiner feedback</a:t>
            </a:r>
            <a:r>
              <a:rPr lang="en-US" sz="1600" b="1" i="1" dirty="0">
                <a:solidFill>
                  <a:srgbClr val="0070C0"/>
                </a:solidFill>
              </a:rPr>
              <a:t>​</a:t>
            </a:r>
          </a:p>
          <a:p>
            <a:endParaRPr lang="en-US" sz="1600" b="1" i="1" dirty="0">
              <a:solidFill>
                <a:srgbClr val="0070C0"/>
              </a:solidFill>
            </a:endParaRPr>
          </a:p>
          <a:p>
            <a:r>
              <a:rPr lang="en-US" sz="1600" i="1" dirty="0">
                <a:solidFill>
                  <a:srgbClr val="0070C0"/>
                </a:solidFill>
              </a:rPr>
              <a:t>This response provided a clear and focused examination </a:t>
            </a:r>
            <a:r>
              <a:rPr lang="en-US" sz="1600" dirty="0">
                <a:solidFill>
                  <a:srgbClr val="0070C0"/>
                </a:solidFill>
                <a:latin typeface="Arial" panose="020B0604020202020204" pitchFamily="34" charset="0"/>
                <a:ea typeface="Times New Roman" panose="02020603050405020304" pitchFamily="18" charset="0"/>
              </a:rPr>
              <a:t>of the role of the school nurse in providing child health throughout childhood. There was a wide range of areas discussed which show a clear and knowledgeable understanding of the role of the school nurse. Some key areas examined included providing </a:t>
            </a:r>
            <a:r>
              <a:rPr lang="en-GB" sz="1600" dirty="0">
                <a:solidFill>
                  <a:srgbClr val="0070C0"/>
                </a:solidFill>
                <a:latin typeface="Arial" panose="020B0604020202020204" pitchFamily="34" charset="0"/>
                <a:ea typeface="Times New Roman" panose="02020603050405020304" pitchFamily="18" charset="0"/>
              </a:rPr>
              <a:t>immunisations</a:t>
            </a:r>
            <a:r>
              <a:rPr lang="en-US" sz="1600" dirty="0">
                <a:solidFill>
                  <a:srgbClr val="0070C0"/>
                </a:solidFill>
                <a:latin typeface="Arial" panose="020B0604020202020204" pitchFamily="34" charset="0"/>
                <a:ea typeface="Times New Roman" panose="02020603050405020304" pitchFamily="18" charset="0"/>
              </a:rPr>
              <a:t> to protect children from diseases, administering medication, promoting healthy eating and hydration, administering first aid, and supporting children through the transition of puberty, sex education and periods. </a:t>
            </a:r>
          </a:p>
          <a:p>
            <a:r>
              <a:rPr lang="en-US" sz="1600" b="1" i="1" dirty="0">
                <a:solidFill>
                  <a:srgbClr val="0070C0"/>
                </a:solidFill>
              </a:rPr>
              <a:t>Exam preparation tip</a:t>
            </a:r>
          </a:p>
          <a:p>
            <a:r>
              <a:rPr lang="en-GB" sz="1600" i="1" dirty="0">
                <a:solidFill>
                  <a:srgbClr val="0070C0"/>
                </a:solidFill>
              </a:rPr>
              <a:t>An excellent written response. Wide ranging areas of the mark scheme have been identified and discussed showing detailed knowledge and understanding. </a:t>
            </a:r>
          </a:p>
          <a:p>
            <a:r>
              <a:rPr lang="en-GB" sz="1600" b="1" i="1" dirty="0">
                <a:solidFill>
                  <a:srgbClr val="0070C0"/>
                </a:solidFill>
              </a:rPr>
              <a:t>Marks awarded   9/9</a:t>
            </a:r>
          </a:p>
        </p:txBody>
      </p:sp>
    </p:spTree>
    <p:extLst>
      <p:ext uri="{BB962C8B-B14F-4D97-AF65-F5344CB8AC3E}">
        <p14:creationId xmlns:p14="http://schemas.microsoft.com/office/powerpoint/2010/main" val="14342896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7 and mark scheme </a:t>
            </a:r>
          </a:p>
        </p:txBody>
      </p:sp>
      <p:sp>
        <p:nvSpPr>
          <p:cNvPr id="25" name="TextBox 24">
            <a:extLst>
              <a:ext uri="{FF2B5EF4-FFF2-40B4-BE49-F238E27FC236}">
                <a16:creationId xmlns:a16="http://schemas.microsoft.com/office/drawing/2014/main" id="{0E46DCE2-3062-37C1-AB9B-D8791BEB24D8}"/>
              </a:ext>
            </a:extLst>
          </p:cNvPr>
          <p:cNvSpPr txBox="1"/>
          <p:nvPr/>
        </p:nvSpPr>
        <p:spPr>
          <a:xfrm>
            <a:off x="5853196" y="117343"/>
            <a:ext cx="2781300" cy="738664"/>
          </a:xfrm>
          <a:prstGeom prst="rect">
            <a:avLst/>
          </a:prstGeom>
          <a:noFill/>
        </p:spPr>
        <p:txBody>
          <a:bodyPr wrap="square">
            <a:spAutoFit/>
          </a:bodyPr>
          <a:lstStyle/>
          <a:p>
            <a:r>
              <a:rPr lang="en-GB" sz="1400" dirty="0">
                <a:solidFill>
                  <a:srgbClr val="0070C0"/>
                </a:solidFill>
              </a:rPr>
              <a:t>Command Verb: </a:t>
            </a:r>
            <a:r>
              <a:rPr lang="en-US" sz="1400" b="1" i="1" dirty="0">
                <a:solidFill>
                  <a:srgbClr val="0070C0"/>
                </a:solidFill>
              </a:rPr>
              <a:t>Describe</a:t>
            </a:r>
          </a:p>
          <a:p>
            <a:r>
              <a:rPr lang="en-US" sz="1400" dirty="0">
                <a:solidFill>
                  <a:srgbClr val="0070C0"/>
                </a:solidFill>
              </a:rPr>
              <a:t>Provide characteristics/main features or a brief account</a:t>
            </a:r>
            <a:endParaRPr lang="en-GB" sz="1400" dirty="0">
              <a:solidFill>
                <a:srgbClr val="0070C0"/>
              </a:solidFill>
              <a:highlight>
                <a:srgbClr val="FFFF00"/>
              </a:highlight>
            </a:endParaRPr>
          </a:p>
        </p:txBody>
      </p:sp>
      <p:pic>
        <p:nvPicPr>
          <p:cNvPr id="4" name="Picture 3">
            <a:extLst>
              <a:ext uri="{FF2B5EF4-FFF2-40B4-BE49-F238E27FC236}">
                <a16:creationId xmlns:a16="http://schemas.microsoft.com/office/drawing/2014/main" id="{CE696448-F1E0-01A0-8D99-A3830999538A}"/>
              </a:ext>
            </a:extLst>
          </p:cNvPr>
          <p:cNvPicPr>
            <a:picLocks noChangeAspect="1"/>
          </p:cNvPicPr>
          <p:nvPr/>
        </p:nvPicPr>
        <p:blipFill rotWithShape="1">
          <a:blip r:embed="rId2"/>
          <a:srcRect t="-1" b="54808"/>
          <a:stretch/>
        </p:blipFill>
        <p:spPr>
          <a:xfrm>
            <a:off x="282011" y="1234250"/>
            <a:ext cx="5220152" cy="1983735"/>
          </a:xfrm>
          <a:prstGeom prst="rect">
            <a:avLst/>
          </a:prstGeom>
        </p:spPr>
      </p:pic>
      <p:sp>
        <p:nvSpPr>
          <p:cNvPr id="7" name="TextBox 6">
            <a:extLst>
              <a:ext uri="{FF2B5EF4-FFF2-40B4-BE49-F238E27FC236}">
                <a16:creationId xmlns:a16="http://schemas.microsoft.com/office/drawing/2014/main" id="{1717FD96-B7ED-39A6-8E05-BD9C0E62F7B3}"/>
              </a:ext>
            </a:extLst>
          </p:cNvPr>
          <p:cNvSpPr txBox="1"/>
          <p:nvPr/>
        </p:nvSpPr>
        <p:spPr>
          <a:xfrm>
            <a:off x="282335" y="3481360"/>
            <a:ext cx="5219828" cy="3308598"/>
          </a:xfrm>
          <a:prstGeom prst="rect">
            <a:avLst/>
          </a:prstGeom>
          <a:noFill/>
        </p:spPr>
        <p:txBody>
          <a:bodyPr wrap="square">
            <a:spAutoFit/>
          </a:bodyPr>
          <a:lstStyle/>
          <a:p>
            <a:r>
              <a:rPr lang="en-GB" sz="1100" dirty="0">
                <a:solidFill>
                  <a:srgbClr val="000000"/>
                </a:solidFill>
                <a:effectLst/>
                <a:latin typeface="Arial" panose="020B0604020202020204" pitchFamily="34" charset="0"/>
                <a:ea typeface="Times New Roman" panose="02020603050405020304" pitchFamily="18" charset="0"/>
              </a:rPr>
              <a:t>Award up to </a:t>
            </a:r>
            <a:r>
              <a:rPr lang="en-GB" sz="1100" b="1" dirty="0">
                <a:solidFill>
                  <a:srgbClr val="000000"/>
                </a:solidFill>
                <a:effectLst/>
                <a:latin typeface="Arial" panose="020B0604020202020204" pitchFamily="34" charset="0"/>
                <a:ea typeface="Times New Roman" panose="02020603050405020304" pitchFamily="18" charset="0"/>
              </a:rPr>
              <a:t>9 marks. </a:t>
            </a:r>
            <a:endParaRPr lang="en-GB" sz="1100" dirty="0">
              <a:effectLst/>
              <a:latin typeface="Times New Roman" panose="02020603050405020304" pitchFamily="18" charset="0"/>
              <a:ea typeface="Times New Roman" panose="02020603050405020304" pitchFamily="18" charset="0"/>
            </a:endParaRPr>
          </a:p>
          <a:p>
            <a:r>
              <a:rPr lang="en-GB" sz="1100" b="1" dirty="0">
                <a:solidFill>
                  <a:srgbClr val="000000"/>
                </a:solidFill>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solidFill>
                  <a:srgbClr val="000000"/>
                </a:solidFill>
                <a:effectLst/>
                <a:latin typeface="Arial" panose="020B0604020202020204" pitchFamily="34" charset="0"/>
                <a:ea typeface="Times New Roman" panose="02020603050405020304" pitchFamily="18" charset="0"/>
              </a:rPr>
              <a:t>Award 0 marks </a:t>
            </a:r>
            <a:r>
              <a:rPr lang="en-GB" sz="1100" dirty="0">
                <a:solidFill>
                  <a:srgbClr val="000000"/>
                </a:solidFill>
                <a:effectLst/>
                <a:latin typeface="Arial" panose="020B0604020202020204" pitchFamily="34" charset="0"/>
                <a:ea typeface="Times New Roman" panose="02020603050405020304" pitchFamily="18" charset="0"/>
              </a:rPr>
              <a:t>for a description that is not creditworthy.</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solidFill>
                  <a:srgbClr val="000000"/>
                </a:solidFill>
                <a:effectLst/>
                <a:latin typeface="Arial" panose="020B0604020202020204" pitchFamily="34" charset="0"/>
                <a:ea typeface="Times New Roman" panose="02020603050405020304" pitchFamily="18" charset="0"/>
              </a:rPr>
              <a:t>Award 1-2 marks</a:t>
            </a:r>
            <a:r>
              <a:rPr lang="en-GB" sz="1100" dirty="0">
                <a:solidFill>
                  <a:srgbClr val="000000"/>
                </a:solidFill>
                <a:effectLst/>
                <a:latin typeface="Arial" panose="020B0604020202020204" pitchFamily="34" charset="0"/>
                <a:ea typeface="Times New Roman" panose="02020603050405020304" pitchFamily="18" charset="0"/>
              </a:rPr>
              <a:t> for a limited description which shows limited knowledge and understanding of the role of the Additional Needs Coordinator (</a:t>
            </a:r>
            <a:r>
              <a:rPr lang="en-GB" sz="1100" dirty="0" err="1">
                <a:solidFill>
                  <a:srgbClr val="000000"/>
                </a:solidFill>
                <a:effectLst/>
                <a:latin typeface="Arial" panose="020B0604020202020204" pitchFamily="34" charset="0"/>
                <a:ea typeface="Times New Roman" panose="02020603050405020304" pitchFamily="18" charset="0"/>
              </a:rPr>
              <a:t>ANCo</a:t>
            </a:r>
            <a:r>
              <a:rPr lang="en-GB" sz="1100" dirty="0">
                <a:solidFill>
                  <a:srgbClr val="000000"/>
                </a:solidFill>
                <a:effectLst/>
                <a:latin typeface="Arial" panose="020B0604020202020204" pitchFamily="34" charset="0"/>
                <a:ea typeface="Times New Roman" panose="02020603050405020304" pitchFamily="18" charset="0"/>
              </a:rPr>
              <a:t>/ALNCo) in supporting children’s learning and holistic development.</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solidFill>
                  <a:srgbClr val="000000"/>
                </a:solidFill>
                <a:effectLst/>
                <a:latin typeface="Arial" panose="020B0604020202020204" pitchFamily="34" charset="0"/>
                <a:ea typeface="Times New Roman" panose="02020603050405020304" pitchFamily="18" charset="0"/>
              </a:rPr>
              <a:t>Award 3-4 marks </a:t>
            </a:r>
            <a:r>
              <a:rPr lang="en-GB" sz="1100" dirty="0">
                <a:solidFill>
                  <a:srgbClr val="000000"/>
                </a:solidFill>
                <a:effectLst/>
                <a:latin typeface="Arial" panose="020B0604020202020204" pitchFamily="34" charset="0"/>
                <a:ea typeface="Times New Roman" panose="02020603050405020304" pitchFamily="18" charset="0"/>
              </a:rPr>
              <a:t>for a good description which shows some knowledge and understanding of the role of the Additional Needs Coordinator (</a:t>
            </a:r>
            <a:r>
              <a:rPr lang="en-GB" sz="1100" dirty="0" err="1">
                <a:solidFill>
                  <a:srgbClr val="000000"/>
                </a:solidFill>
                <a:effectLst/>
                <a:latin typeface="Arial" panose="020B0604020202020204" pitchFamily="34" charset="0"/>
                <a:ea typeface="Times New Roman" panose="02020603050405020304" pitchFamily="18" charset="0"/>
              </a:rPr>
              <a:t>ANCo</a:t>
            </a:r>
            <a:r>
              <a:rPr lang="en-GB" sz="1100" dirty="0">
                <a:solidFill>
                  <a:srgbClr val="000000"/>
                </a:solidFill>
                <a:effectLst/>
                <a:latin typeface="Arial" panose="020B0604020202020204" pitchFamily="34" charset="0"/>
                <a:ea typeface="Times New Roman" panose="02020603050405020304" pitchFamily="18" charset="0"/>
              </a:rPr>
              <a:t>/ALNCo) in supporting children’s learning and holistic development.</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solidFill>
                  <a:srgbClr val="000000"/>
                </a:solidFill>
                <a:effectLst/>
                <a:latin typeface="Arial" panose="020B0604020202020204" pitchFamily="34" charset="0"/>
                <a:ea typeface="Times New Roman" panose="02020603050405020304" pitchFamily="18" charset="0"/>
              </a:rPr>
              <a:t>Award 5-7 marks </a:t>
            </a:r>
            <a:r>
              <a:rPr lang="en-GB" sz="1100" dirty="0">
                <a:solidFill>
                  <a:srgbClr val="000000"/>
                </a:solidFill>
                <a:effectLst/>
                <a:latin typeface="Arial" panose="020B0604020202020204" pitchFamily="34" charset="0"/>
                <a:ea typeface="Times New Roman" panose="02020603050405020304" pitchFamily="18" charset="0"/>
              </a:rPr>
              <a:t>for a very good description which shows sound knowledge and understanding of the role of the Additional Needs Coordinator (</a:t>
            </a:r>
            <a:r>
              <a:rPr lang="en-GB" sz="1100" dirty="0" err="1">
                <a:solidFill>
                  <a:srgbClr val="000000"/>
                </a:solidFill>
                <a:effectLst/>
                <a:latin typeface="Arial" panose="020B0604020202020204" pitchFamily="34" charset="0"/>
                <a:ea typeface="Times New Roman" panose="02020603050405020304" pitchFamily="18" charset="0"/>
              </a:rPr>
              <a:t>ANCo</a:t>
            </a:r>
            <a:r>
              <a:rPr lang="en-GB" sz="1100" dirty="0">
                <a:solidFill>
                  <a:srgbClr val="000000"/>
                </a:solidFill>
                <a:effectLst/>
                <a:latin typeface="Arial" panose="020B0604020202020204" pitchFamily="34" charset="0"/>
                <a:ea typeface="Times New Roman" panose="02020603050405020304" pitchFamily="18" charset="0"/>
              </a:rPr>
              <a:t>/ALNCo) in supporting children’s learning and holistic development.</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solidFill>
                  <a:srgbClr val="000000"/>
                </a:solidFill>
                <a:effectLst/>
                <a:latin typeface="Arial" panose="020B0604020202020204" pitchFamily="34" charset="0"/>
                <a:ea typeface="Times New Roman" panose="02020603050405020304" pitchFamily="18" charset="0"/>
              </a:rPr>
              <a:t>Award 8-9 marks </a:t>
            </a:r>
            <a:r>
              <a:rPr lang="en-GB" sz="1100" dirty="0">
                <a:solidFill>
                  <a:srgbClr val="000000"/>
                </a:solidFill>
                <a:effectLst/>
                <a:latin typeface="Arial" panose="020B0604020202020204" pitchFamily="34" charset="0"/>
                <a:ea typeface="Times New Roman" panose="02020603050405020304" pitchFamily="18" charset="0"/>
              </a:rPr>
              <a:t>for an excellent description which shows detailed knowledge and understanding of the role of the Additional Needs Coordinator (</a:t>
            </a:r>
            <a:r>
              <a:rPr lang="en-GB" sz="1100" dirty="0" err="1">
                <a:solidFill>
                  <a:srgbClr val="000000"/>
                </a:solidFill>
                <a:effectLst/>
                <a:latin typeface="Arial" panose="020B0604020202020204" pitchFamily="34" charset="0"/>
                <a:ea typeface="Times New Roman" panose="02020603050405020304" pitchFamily="18" charset="0"/>
              </a:rPr>
              <a:t>ANCo</a:t>
            </a:r>
            <a:r>
              <a:rPr lang="en-GB" sz="1100" dirty="0">
                <a:solidFill>
                  <a:srgbClr val="000000"/>
                </a:solidFill>
                <a:effectLst/>
                <a:latin typeface="Arial" panose="020B0604020202020204" pitchFamily="34" charset="0"/>
                <a:ea typeface="Times New Roman" panose="02020603050405020304" pitchFamily="18" charset="0"/>
              </a:rPr>
              <a:t>/ALNCo) in supporting children’s learning and holistic development.</a:t>
            </a:r>
            <a:endParaRPr lang="en-GB" sz="1100" dirty="0">
              <a:effectLst/>
              <a:latin typeface="Times New Roman" panose="02020603050405020304" pitchFamily="18" charset="0"/>
              <a:ea typeface="Times New Roman" panose="02020603050405020304" pitchFamily="18" charset="0"/>
            </a:endParaRPr>
          </a:p>
        </p:txBody>
      </p:sp>
      <p:sp>
        <p:nvSpPr>
          <p:cNvPr id="11" name="TextBox 10">
            <a:extLst>
              <a:ext uri="{FF2B5EF4-FFF2-40B4-BE49-F238E27FC236}">
                <a16:creationId xmlns:a16="http://schemas.microsoft.com/office/drawing/2014/main" id="{C7B55ADD-CB92-CF6E-6375-E85DC14ACD7A}"/>
              </a:ext>
            </a:extLst>
          </p:cNvPr>
          <p:cNvSpPr txBox="1"/>
          <p:nvPr/>
        </p:nvSpPr>
        <p:spPr>
          <a:xfrm>
            <a:off x="5837471" y="950986"/>
            <a:ext cx="6354529" cy="6070893"/>
          </a:xfrm>
          <a:prstGeom prst="rect">
            <a:avLst/>
          </a:prstGeom>
          <a:noFill/>
        </p:spPr>
        <p:txBody>
          <a:bodyPr wrap="square">
            <a:spAutoFit/>
          </a:bodyPr>
          <a:lstStyle/>
          <a:p>
            <a:r>
              <a:rPr lang="en-GB" sz="1050" dirty="0">
                <a:solidFill>
                  <a:srgbClr val="000000"/>
                </a:solidFill>
                <a:effectLst/>
                <a:latin typeface="Arial" panose="020B0604020202020204" pitchFamily="34" charset="0"/>
                <a:ea typeface="Times New Roman" panose="02020603050405020304" pitchFamily="18" charset="0"/>
              </a:rPr>
              <a:t>Response may refer to: </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Providing professional support to staff </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Enabling early identification</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Enabling assessment </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Planning for learners with ALN</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Managing target setting </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IDP’s development</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IDP reviews</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Implement the </a:t>
            </a:r>
            <a:r>
              <a:rPr lang="en-GB" sz="1050" dirty="0">
                <a:solidFill>
                  <a:srgbClr val="000000"/>
                </a:solidFill>
                <a:effectLst/>
                <a:highlight>
                  <a:srgbClr val="FFFFFF"/>
                </a:highlight>
                <a:latin typeface="Arial" panose="020B0604020202020204" pitchFamily="34" charset="0"/>
                <a:ea typeface="Times New Roman" panose="02020603050405020304" pitchFamily="18" charset="0"/>
              </a:rPr>
              <a:t>changes brought about through The Additional Learning Needs and Education Tribunal (Wales) Act 2018</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highlight>
                  <a:srgbClr val="FFFFFF"/>
                </a:highlight>
                <a:latin typeface="Arial" panose="020B0604020202020204" pitchFamily="34" charset="0"/>
                <a:ea typeface="Times New Roman" panose="02020603050405020304" pitchFamily="18" charset="0"/>
              </a:rPr>
              <a:t>Aim to create a unified legislative framework </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highlight>
                  <a:srgbClr val="FFFFFF"/>
                </a:highlight>
                <a:latin typeface="Arial" panose="020B0604020202020204" pitchFamily="34" charset="0"/>
                <a:ea typeface="Times New Roman" panose="02020603050405020304" pitchFamily="18" charset="0"/>
              </a:rPr>
              <a:t>Support all children of compulsory school age or below with additional learning needs (ALN) </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highlight>
                  <a:srgbClr val="FFFFFF"/>
                </a:highlight>
                <a:latin typeface="Arial" panose="020B0604020202020204" pitchFamily="34" charset="0"/>
                <a:ea typeface="Times New Roman" panose="02020603050405020304" pitchFamily="18" charset="0"/>
              </a:rPr>
              <a:t>Support young people with ALN</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Implement the changes brought about through the </a:t>
            </a:r>
            <a:r>
              <a:rPr lang="en-GB" sz="1050" dirty="0">
                <a:solidFill>
                  <a:srgbClr val="000000"/>
                </a:solidFill>
                <a:effectLst/>
                <a:highlight>
                  <a:srgbClr val="FFFFFF"/>
                </a:highlight>
                <a:latin typeface="Arial" panose="020B0604020202020204" pitchFamily="34" charset="0"/>
                <a:ea typeface="Times New Roman" panose="02020603050405020304" pitchFamily="18" charset="0"/>
              </a:rPr>
              <a:t>Equality Act 2010 </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highlight>
                  <a:srgbClr val="FFFFFF"/>
                </a:highlight>
                <a:latin typeface="Arial" panose="020B0604020202020204" pitchFamily="34" charset="0"/>
                <a:ea typeface="Times New Roman" panose="02020603050405020304" pitchFamily="18" charset="0"/>
              </a:rPr>
              <a:t>Ensure settings do not discriminate against disabled children</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highlight>
                  <a:srgbClr val="FFFFFF"/>
                </a:highlight>
                <a:latin typeface="Arial" panose="020B0604020202020204" pitchFamily="34" charset="0"/>
                <a:ea typeface="Times New Roman" panose="02020603050405020304" pitchFamily="18" charset="0"/>
              </a:rPr>
              <a:t>Support Inclusive practice which should be demonstrated throughout the setting</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highlight>
                  <a:srgbClr val="FFFFFF"/>
                </a:highlight>
                <a:latin typeface="Arial" panose="020B0604020202020204" pitchFamily="34" charset="0"/>
                <a:ea typeface="Times New Roman" panose="02020603050405020304" pitchFamily="18" charset="0"/>
              </a:rPr>
              <a:t>Ensure all children can access the same learning opportunities</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Ensure the needs of all learners with ALN within the education setting are met. </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Support the setting to plan / manage and deliver its duties </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Support the setting responsibilities in identifying and meeting the needs of children and young people with ALN. </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Provide co-ordination of ALN resources </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Be actively involved in decisions around budgets and resources </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Help plan appropriate provision</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Responsible for ensuring that all learners who have ALN across the education setting have an IDP </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Arrange for identifying the learners’ ALN and provide co-ordination to meet learners needs </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Responsible for preparing IDP</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Ensure records are kept of decisions about ALN</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Secure relevant services that will support the learner’s ALP </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Promote the learner’s inclusion </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Monitor the effectiveness of any ALP </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Advise teachers about differentiated teaching methods appropriate for individual pupils with ALN</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Supervise and arrange for the training of learning support workers / teachers </a:t>
            </a:r>
            <a:endParaRPr lang="en-GB" sz="1050" dirty="0">
              <a:effectLst/>
              <a:latin typeface="Times New Roman" panose="02020603050405020304" pitchFamily="18" charset="0"/>
              <a:ea typeface="Times New Roman" panose="02020603050405020304" pitchFamily="18" charset="0"/>
            </a:endParaRPr>
          </a:p>
          <a:p>
            <a:r>
              <a:rPr lang="en-GB" sz="1050" dirty="0">
                <a:solidFill>
                  <a:srgbClr val="000000"/>
                </a:solidFill>
                <a:effectLst/>
                <a:latin typeface="Arial" panose="020B0604020202020204" pitchFamily="34" charset="0"/>
                <a:ea typeface="Times New Roman" panose="02020603050405020304" pitchFamily="18" charset="0"/>
              </a:rPr>
              <a:t> </a:t>
            </a:r>
            <a:endParaRPr lang="en-GB" sz="1050" dirty="0">
              <a:effectLst/>
              <a:latin typeface="Times New Roman" panose="02020603050405020304" pitchFamily="18" charset="0"/>
              <a:ea typeface="Times New Roman" panose="02020603050405020304" pitchFamily="18" charset="0"/>
            </a:endParaRPr>
          </a:p>
          <a:p>
            <a:r>
              <a:rPr lang="en-GB" sz="1050" dirty="0">
                <a:solidFill>
                  <a:srgbClr val="000000"/>
                </a:solidFill>
                <a:effectLst/>
                <a:latin typeface="Arial" panose="020B0604020202020204" pitchFamily="34" charset="0"/>
                <a:ea typeface="Times New Roman" panose="02020603050405020304" pitchFamily="18" charset="0"/>
              </a:rPr>
              <a:t>This list is not exhaustive.  </a:t>
            </a:r>
          </a:p>
          <a:p>
            <a:r>
              <a:rPr lang="en-GB" sz="1050" dirty="0">
                <a:solidFill>
                  <a:srgbClr val="000000"/>
                </a:solidFill>
                <a:effectLst/>
                <a:latin typeface="Arial" panose="020B0604020202020204" pitchFamily="34" charset="0"/>
                <a:ea typeface="Times New Roman" panose="02020603050405020304" pitchFamily="18" charset="0"/>
              </a:rPr>
              <a:t>Credit any other relevant response.</a:t>
            </a:r>
            <a:endParaRPr lang="en-GB" sz="1050" dirty="0">
              <a:effectLst/>
              <a:latin typeface="Times New Roman" panose="02020603050405020304" pitchFamily="18" charset="0"/>
              <a:ea typeface="Times New Roman" panose="02020603050405020304" pitchFamily="18" charset="0"/>
            </a:endParaRPr>
          </a:p>
        </p:txBody>
      </p:sp>
      <p:cxnSp>
        <p:nvCxnSpPr>
          <p:cNvPr id="2" name="Straight Connector 1">
            <a:extLst>
              <a:ext uri="{FF2B5EF4-FFF2-40B4-BE49-F238E27FC236}">
                <a16:creationId xmlns:a16="http://schemas.microsoft.com/office/drawing/2014/main" id="{21F9B7C1-BE09-3D50-DCA1-C5B47679AF07}"/>
              </a:ext>
            </a:extLst>
          </p:cNvPr>
          <p:cNvCxnSpPr/>
          <p:nvPr/>
        </p:nvCxnSpPr>
        <p:spPr>
          <a:xfrm>
            <a:off x="185176" y="872359"/>
            <a:ext cx="11786107" cy="0"/>
          </a:xfrm>
          <a:prstGeom prst="line">
            <a:avLst/>
          </a:prstGeom>
          <a:ln>
            <a:solidFill>
              <a:srgbClr val="6699FF"/>
            </a:solidFill>
          </a:ln>
        </p:spPr>
        <p:style>
          <a:lnRef idx="1">
            <a:schemeClr val="accent1"/>
          </a:lnRef>
          <a:fillRef idx="0">
            <a:schemeClr val="accent1"/>
          </a:fillRef>
          <a:effectRef idx="0">
            <a:schemeClr val="accent1"/>
          </a:effectRef>
          <a:fontRef idx="minor">
            <a:schemeClr val="tx1"/>
          </a:fontRef>
        </p:style>
      </p:cxnSp>
      <p:pic>
        <p:nvPicPr>
          <p:cNvPr id="3" name="Picture 2" descr="A logo with blue text&#10;&#10;Description automatically generated">
            <a:extLst>
              <a:ext uri="{FF2B5EF4-FFF2-40B4-BE49-F238E27FC236}">
                <a16:creationId xmlns:a16="http://schemas.microsoft.com/office/drawing/2014/main" id="{BBE9B649-3079-E3AA-C20E-2069832F6F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07388" y="96889"/>
            <a:ext cx="663895" cy="663895"/>
          </a:xfrm>
          <a:prstGeom prst="rect">
            <a:avLst/>
          </a:prstGeom>
        </p:spPr>
      </p:pic>
    </p:spTree>
    <p:extLst>
      <p:ext uri="{BB962C8B-B14F-4D97-AF65-F5344CB8AC3E}">
        <p14:creationId xmlns:p14="http://schemas.microsoft.com/office/powerpoint/2010/main" val="21729365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7 Candidate’s answer with Examiner’s comments</a:t>
            </a:r>
          </a:p>
        </p:txBody>
      </p:sp>
      <p:sp>
        <p:nvSpPr>
          <p:cNvPr id="3" name="TextBox 2">
            <a:extLst>
              <a:ext uri="{FF2B5EF4-FFF2-40B4-BE49-F238E27FC236}">
                <a16:creationId xmlns:a16="http://schemas.microsoft.com/office/drawing/2014/main" id="{1EBF1DD1-2C64-C239-7F8D-0F31FC456BB0}"/>
              </a:ext>
            </a:extLst>
          </p:cNvPr>
          <p:cNvSpPr txBox="1"/>
          <p:nvPr/>
        </p:nvSpPr>
        <p:spPr>
          <a:xfrm>
            <a:off x="198036" y="1032150"/>
            <a:ext cx="5456316" cy="4832092"/>
          </a:xfrm>
          <a:prstGeom prst="rect">
            <a:avLst/>
          </a:prstGeom>
          <a:noFill/>
        </p:spPr>
        <p:txBody>
          <a:bodyPr wrap="square">
            <a:spAutoFit/>
          </a:bodyPr>
          <a:lstStyle/>
          <a:p>
            <a:r>
              <a:rPr lang="en-US" sz="1400" dirty="0"/>
              <a:t>The additional needs learning coordinator is someone who helps and supports somebody with an </a:t>
            </a:r>
            <a:r>
              <a:rPr lang="en-US" sz="1400" dirty="0" err="1"/>
              <a:t>addiional</a:t>
            </a:r>
            <a:r>
              <a:rPr lang="en-US" sz="1400" dirty="0"/>
              <a:t> learning need difficulty, you will find them in different settings like schools , primary and secondary. Their role is to give one to on support with additional needs in whatever way they need. They support a </a:t>
            </a:r>
            <a:r>
              <a:rPr lang="en-US" sz="1400" dirty="0" err="1"/>
              <a:t>childs</a:t>
            </a:r>
            <a:r>
              <a:rPr lang="en-US" sz="1400" dirty="0"/>
              <a:t> learning and help them achieve the best of their </a:t>
            </a:r>
            <a:r>
              <a:rPr lang="en-US" sz="1400" dirty="0" err="1"/>
              <a:t>abilitys</a:t>
            </a:r>
            <a:r>
              <a:rPr lang="en-US" sz="1400" dirty="0"/>
              <a:t>, They look after them holistically because they </a:t>
            </a:r>
            <a:r>
              <a:rPr lang="en-US" sz="1400" dirty="0" err="1"/>
              <a:t>dont</a:t>
            </a:r>
            <a:r>
              <a:rPr lang="en-US" sz="1400" dirty="0"/>
              <a:t> just look after them for one of </a:t>
            </a:r>
            <a:r>
              <a:rPr lang="en-US" sz="1400" dirty="0" err="1"/>
              <a:t>physcially</a:t>
            </a:r>
            <a:r>
              <a:rPr lang="en-US" sz="1400" dirty="0"/>
              <a:t>, emotionally, socially or intellectually but they look after all of them as well as spiritually and morally, its somebody whop fully cares for </a:t>
            </a:r>
            <a:r>
              <a:rPr lang="en-US" sz="1400" dirty="0" err="1"/>
              <a:t>additonal</a:t>
            </a:r>
            <a:r>
              <a:rPr lang="en-US" sz="1400" dirty="0"/>
              <a:t> </a:t>
            </a:r>
            <a:r>
              <a:rPr lang="en-US" sz="1400" dirty="0" err="1"/>
              <a:t>learnig</a:t>
            </a:r>
            <a:r>
              <a:rPr lang="en-US" sz="1400" dirty="0"/>
              <a:t> needs and loos after </a:t>
            </a:r>
            <a:r>
              <a:rPr lang="en-US" sz="1400" dirty="0" err="1"/>
              <a:t>ther</a:t>
            </a:r>
            <a:r>
              <a:rPr lang="en-US" sz="1400" dirty="0"/>
              <a:t> person as a whole during certain hours </a:t>
            </a:r>
            <a:r>
              <a:rPr lang="en-US" sz="1400" dirty="0" err="1"/>
              <a:t>e.g</a:t>
            </a:r>
            <a:r>
              <a:rPr lang="en-US" sz="1400" dirty="0"/>
              <a:t> school hours. They support by being with them during lessons and always being </a:t>
            </a:r>
            <a:r>
              <a:rPr lang="en-US" sz="1400" dirty="0" err="1"/>
              <a:t>avaliable</a:t>
            </a:r>
            <a:r>
              <a:rPr lang="en-US" sz="1400" dirty="0"/>
              <a:t> to talk to, they can make care plans/ goal plans that they hope the child can achieve, they also include the child in making </a:t>
            </a:r>
            <a:r>
              <a:rPr lang="en-US" sz="1400" dirty="0" err="1"/>
              <a:t>deciosons</a:t>
            </a:r>
            <a:r>
              <a:rPr lang="en-US" sz="1400" dirty="0"/>
              <a:t> about goals about themselves, they can set the child targets and help them reach their goals, they can have meetings with parents to </a:t>
            </a:r>
            <a:r>
              <a:rPr lang="en-US" sz="1400" dirty="0" err="1"/>
              <a:t>dicuss</a:t>
            </a:r>
            <a:r>
              <a:rPr lang="en-US" sz="1400" dirty="0"/>
              <a:t> what they are going to do and in what way they are going to help. An ALNCo will </a:t>
            </a:r>
            <a:r>
              <a:rPr lang="en-US" sz="1400" dirty="0" err="1"/>
              <a:t>supportthe</a:t>
            </a:r>
            <a:r>
              <a:rPr lang="en-US" sz="1400" dirty="0"/>
              <a:t> child in every way they can but also in a way so children can learn, they wont </a:t>
            </a:r>
            <a:r>
              <a:rPr lang="en-US" sz="1400" dirty="0" err="1"/>
              <a:t>overhlp</a:t>
            </a:r>
            <a:r>
              <a:rPr lang="en-US" sz="1400" dirty="0"/>
              <a:t> and will encourage and motivate the child to work individually but are there for </a:t>
            </a:r>
            <a:r>
              <a:rPr lang="en-US" sz="1400" dirty="0" err="1"/>
              <a:t>guidenae</a:t>
            </a:r>
            <a:r>
              <a:rPr lang="en-US" sz="1400" dirty="0"/>
              <a:t> and help if they need. They also help the child stay on top of their work and stop them from getting distracted.</a:t>
            </a:r>
            <a:endParaRPr lang="en-GB" sz="1400" dirty="0"/>
          </a:p>
        </p:txBody>
      </p:sp>
      <p:cxnSp>
        <p:nvCxnSpPr>
          <p:cNvPr id="2" name="Straight Connector 1">
            <a:extLst>
              <a:ext uri="{FF2B5EF4-FFF2-40B4-BE49-F238E27FC236}">
                <a16:creationId xmlns:a16="http://schemas.microsoft.com/office/drawing/2014/main" id="{3C67D458-4006-932B-4C27-245AA8EA08AD}"/>
              </a:ext>
            </a:extLst>
          </p:cNvPr>
          <p:cNvCxnSpPr/>
          <p:nvPr/>
        </p:nvCxnSpPr>
        <p:spPr>
          <a:xfrm>
            <a:off x="185176" y="872359"/>
            <a:ext cx="11786107" cy="0"/>
          </a:xfrm>
          <a:prstGeom prst="line">
            <a:avLst/>
          </a:prstGeom>
          <a:ln>
            <a:solidFill>
              <a:srgbClr val="6699FF"/>
            </a:solidFill>
          </a:ln>
        </p:spPr>
        <p:style>
          <a:lnRef idx="1">
            <a:schemeClr val="accent1"/>
          </a:lnRef>
          <a:fillRef idx="0">
            <a:schemeClr val="accent1"/>
          </a:fillRef>
          <a:effectRef idx="0">
            <a:schemeClr val="accent1"/>
          </a:effectRef>
          <a:fontRef idx="minor">
            <a:schemeClr val="tx1"/>
          </a:fontRef>
        </p:style>
      </p:cxnSp>
      <p:pic>
        <p:nvPicPr>
          <p:cNvPr id="4" name="Picture 3" descr="A logo with blue text&#10;&#10;Description automatically generated">
            <a:extLst>
              <a:ext uri="{FF2B5EF4-FFF2-40B4-BE49-F238E27FC236}">
                <a16:creationId xmlns:a16="http://schemas.microsoft.com/office/drawing/2014/main" id="{785BC139-70BB-652F-4368-7A54ABA7C5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07388" y="96889"/>
            <a:ext cx="663895" cy="663895"/>
          </a:xfrm>
          <a:prstGeom prst="rect">
            <a:avLst/>
          </a:prstGeom>
        </p:spPr>
      </p:pic>
      <p:sp>
        <p:nvSpPr>
          <p:cNvPr id="5" name="Speech Bubble: Rectangle with Corners Rounded 4">
            <a:extLst>
              <a:ext uri="{FF2B5EF4-FFF2-40B4-BE49-F238E27FC236}">
                <a16:creationId xmlns:a16="http://schemas.microsoft.com/office/drawing/2014/main" id="{852575CA-5353-4935-7909-797F668A0B8D}"/>
              </a:ext>
            </a:extLst>
          </p:cNvPr>
          <p:cNvSpPr/>
          <p:nvPr/>
        </p:nvSpPr>
        <p:spPr>
          <a:xfrm>
            <a:off x="6621074" y="1114436"/>
            <a:ext cx="5185339" cy="507615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6" name="TextBox 5">
            <a:extLst>
              <a:ext uri="{FF2B5EF4-FFF2-40B4-BE49-F238E27FC236}">
                <a16:creationId xmlns:a16="http://schemas.microsoft.com/office/drawing/2014/main" id="{97D4499E-86C8-68A0-EC73-AFE7EB09CD4B}"/>
              </a:ext>
            </a:extLst>
          </p:cNvPr>
          <p:cNvSpPr txBox="1"/>
          <p:nvPr/>
        </p:nvSpPr>
        <p:spPr>
          <a:xfrm>
            <a:off x="7020910" y="1270660"/>
            <a:ext cx="4614042" cy="4770537"/>
          </a:xfrm>
          <a:prstGeom prst="rect">
            <a:avLst/>
          </a:prstGeom>
          <a:noFill/>
        </p:spPr>
        <p:txBody>
          <a:bodyPr wrap="square">
            <a:spAutoFit/>
          </a:bodyPr>
          <a:lstStyle/>
          <a:p>
            <a:r>
              <a:rPr lang="en-GB" sz="1600" b="1" i="1" dirty="0">
                <a:solidFill>
                  <a:srgbClr val="0070C0"/>
                </a:solidFill>
              </a:rPr>
              <a:t>Principal examiner feedback</a:t>
            </a:r>
            <a:r>
              <a:rPr lang="en-US" sz="1600" b="1" i="1" dirty="0">
                <a:solidFill>
                  <a:srgbClr val="0070C0"/>
                </a:solidFill>
              </a:rPr>
              <a:t>​</a:t>
            </a:r>
          </a:p>
          <a:p>
            <a:r>
              <a:rPr lang="en-GB" sz="1600" i="1" dirty="0">
                <a:solidFill>
                  <a:srgbClr val="0070C0"/>
                </a:solidFill>
              </a:rPr>
              <a:t>​</a:t>
            </a:r>
            <a:endParaRPr lang="en-GB" sz="1600" i="1" dirty="0">
              <a:solidFill>
                <a:srgbClr val="0070C0"/>
              </a:solidFill>
              <a:cs typeface="Arial"/>
            </a:endParaRPr>
          </a:p>
          <a:p>
            <a:r>
              <a:rPr lang="en-US" sz="1600" i="1" dirty="0">
                <a:solidFill>
                  <a:srgbClr val="0070C0"/>
                </a:solidFill>
              </a:rPr>
              <a:t>This response provides a clear description of the the role of the Additional Needs Coordinator (</a:t>
            </a:r>
            <a:r>
              <a:rPr lang="en-US" sz="1600" i="1" dirty="0" err="1">
                <a:solidFill>
                  <a:srgbClr val="0070C0"/>
                </a:solidFill>
              </a:rPr>
              <a:t>ANCo</a:t>
            </a:r>
            <a:r>
              <a:rPr lang="en-US" sz="1600" i="1" dirty="0">
                <a:solidFill>
                  <a:srgbClr val="0070C0"/>
                </a:solidFill>
              </a:rPr>
              <a:t>/ALNCo) in supporting children’s learning and holistic development. There are focused areas identified within the response that indicates firm knowledge and understanding of the ALN coordinator role, such as supporting a child with ALN in their learning, considering all aspects of their holistic needs, meeting with parents and making plans to support the child in reaching their specific targets.</a:t>
            </a:r>
          </a:p>
          <a:p>
            <a:r>
              <a:rPr lang="en-US" sz="1600" b="1" i="1" dirty="0">
                <a:solidFill>
                  <a:srgbClr val="0070C0"/>
                </a:solidFill>
              </a:rPr>
              <a:t>Exam preparation tip</a:t>
            </a:r>
          </a:p>
          <a:p>
            <a:r>
              <a:rPr lang="en-US" sz="1600" i="1" dirty="0">
                <a:solidFill>
                  <a:srgbClr val="0070C0"/>
                </a:solidFill>
              </a:rPr>
              <a:t>This response is an excellent example of a descriptive technique. Each area described provides detail and high-level knowledge base of the main features of an ALNCo role.</a:t>
            </a:r>
          </a:p>
          <a:p>
            <a:r>
              <a:rPr lang="en-GB" sz="1600" b="1" i="1" dirty="0">
                <a:solidFill>
                  <a:srgbClr val="0070C0"/>
                </a:solidFill>
              </a:rPr>
              <a:t>Marks awarded   8/9</a:t>
            </a:r>
          </a:p>
        </p:txBody>
      </p:sp>
    </p:spTree>
    <p:extLst>
      <p:ext uri="{BB962C8B-B14F-4D97-AF65-F5344CB8AC3E}">
        <p14:creationId xmlns:p14="http://schemas.microsoft.com/office/powerpoint/2010/main" val="23629949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7 Candidate’s answer with Examiner’s comments</a:t>
            </a:r>
          </a:p>
        </p:txBody>
      </p:sp>
      <p:sp>
        <p:nvSpPr>
          <p:cNvPr id="5" name="TextBox 4">
            <a:extLst>
              <a:ext uri="{FF2B5EF4-FFF2-40B4-BE49-F238E27FC236}">
                <a16:creationId xmlns:a16="http://schemas.microsoft.com/office/drawing/2014/main" id="{90FF51BA-FE48-F582-4BC6-5E23BEB86E03}"/>
              </a:ext>
            </a:extLst>
          </p:cNvPr>
          <p:cNvSpPr txBox="1"/>
          <p:nvPr/>
        </p:nvSpPr>
        <p:spPr>
          <a:xfrm>
            <a:off x="282011" y="948690"/>
            <a:ext cx="5400332" cy="3970318"/>
          </a:xfrm>
          <a:prstGeom prst="rect">
            <a:avLst/>
          </a:prstGeom>
          <a:noFill/>
        </p:spPr>
        <p:txBody>
          <a:bodyPr wrap="square">
            <a:spAutoFit/>
          </a:bodyPr>
          <a:lstStyle/>
          <a:p>
            <a:r>
              <a:rPr lang="en-US" sz="1400" dirty="0"/>
              <a:t>the role of the additional needs coordinator is to ensure that all areas and settings are </a:t>
            </a:r>
            <a:r>
              <a:rPr lang="en-US" sz="1400" dirty="0" err="1"/>
              <a:t>appropiate</a:t>
            </a:r>
            <a:r>
              <a:rPr lang="en-US" sz="1400" dirty="0"/>
              <a:t> for the children and caters to their needs. by having resources such as wheelchair ramps can ensure that all exits and areas are </a:t>
            </a:r>
            <a:r>
              <a:rPr lang="en-US" sz="1400" dirty="0" err="1"/>
              <a:t>acsessable</a:t>
            </a:r>
            <a:r>
              <a:rPr lang="en-US" sz="1400" dirty="0"/>
              <a:t> to children with additional needs. additional needs coordinator also ensure that the children are provided with the appropriate bathrooms and are given the correct help to ensure the child can reach their full potential. by provided the child with help such as a one to one can help support the child's learning and development. additional needs coordinator will also monitor the child's progress to ensure all areas of their learning are being cared for and any concerns are dealt with accordingly. additional needs coordinator will also have </a:t>
            </a:r>
            <a:r>
              <a:rPr lang="en-US" sz="1400" dirty="0" err="1"/>
              <a:t>regual</a:t>
            </a:r>
            <a:r>
              <a:rPr lang="en-US" sz="1400" dirty="0"/>
              <a:t> meetings with the child's childcare workers, one to ones and parents to discuss the child's progression. this gives the professional to discuss any concerns and how they can resolve it. by creating a individual developmental plan for the child can help to identify what services/ agencies they should be </a:t>
            </a:r>
            <a:r>
              <a:rPr lang="en-US" sz="1400" dirty="0" err="1"/>
              <a:t>refered</a:t>
            </a:r>
            <a:r>
              <a:rPr lang="en-US" sz="1400" dirty="0"/>
              <a:t> to, to help cater for their needs.</a:t>
            </a:r>
            <a:endParaRPr lang="en-GB" sz="1400" dirty="0"/>
          </a:p>
        </p:txBody>
      </p:sp>
      <p:cxnSp>
        <p:nvCxnSpPr>
          <p:cNvPr id="2" name="Straight Connector 1">
            <a:extLst>
              <a:ext uri="{FF2B5EF4-FFF2-40B4-BE49-F238E27FC236}">
                <a16:creationId xmlns:a16="http://schemas.microsoft.com/office/drawing/2014/main" id="{F7A29D75-61D2-7725-3FCF-471D3792D48F}"/>
              </a:ext>
            </a:extLst>
          </p:cNvPr>
          <p:cNvCxnSpPr/>
          <p:nvPr/>
        </p:nvCxnSpPr>
        <p:spPr>
          <a:xfrm>
            <a:off x="185176" y="872359"/>
            <a:ext cx="11786107" cy="0"/>
          </a:xfrm>
          <a:prstGeom prst="line">
            <a:avLst/>
          </a:prstGeom>
          <a:ln>
            <a:solidFill>
              <a:srgbClr val="6699FF"/>
            </a:solidFill>
          </a:ln>
        </p:spPr>
        <p:style>
          <a:lnRef idx="1">
            <a:schemeClr val="accent1"/>
          </a:lnRef>
          <a:fillRef idx="0">
            <a:schemeClr val="accent1"/>
          </a:fillRef>
          <a:effectRef idx="0">
            <a:schemeClr val="accent1"/>
          </a:effectRef>
          <a:fontRef idx="minor">
            <a:schemeClr val="tx1"/>
          </a:fontRef>
        </p:style>
      </p:cxnSp>
      <p:pic>
        <p:nvPicPr>
          <p:cNvPr id="3" name="Picture 2" descr="A logo with blue text&#10;&#10;Description automatically generated">
            <a:extLst>
              <a:ext uri="{FF2B5EF4-FFF2-40B4-BE49-F238E27FC236}">
                <a16:creationId xmlns:a16="http://schemas.microsoft.com/office/drawing/2014/main" id="{ED715C64-ED5E-2A96-A8D3-E0DE0D6F51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07388" y="96889"/>
            <a:ext cx="663895" cy="663895"/>
          </a:xfrm>
          <a:prstGeom prst="rect">
            <a:avLst/>
          </a:prstGeom>
        </p:spPr>
      </p:pic>
      <p:sp>
        <p:nvSpPr>
          <p:cNvPr id="7" name="Speech Bubble: Rectangle with Corners Rounded 6">
            <a:extLst>
              <a:ext uri="{FF2B5EF4-FFF2-40B4-BE49-F238E27FC236}">
                <a16:creationId xmlns:a16="http://schemas.microsoft.com/office/drawing/2014/main" id="{747A8A12-D497-E49F-D0B7-861C68DD6AB1}"/>
              </a:ext>
            </a:extLst>
          </p:cNvPr>
          <p:cNvSpPr/>
          <p:nvPr/>
        </p:nvSpPr>
        <p:spPr>
          <a:xfrm>
            <a:off x="6509659" y="1066800"/>
            <a:ext cx="5296755" cy="5372100"/>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0" name="TextBox 9">
            <a:extLst>
              <a:ext uri="{FF2B5EF4-FFF2-40B4-BE49-F238E27FC236}">
                <a16:creationId xmlns:a16="http://schemas.microsoft.com/office/drawing/2014/main" id="{3E7CC068-285E-6017-8162-FEA83AC68A00}"/>
              </a:ext>
            </a:extLst>
          </p:cNvPr>
          <p:cNvSpPr txBox="1"/>
          <p:nvPr/>
        </p:nvSpPr>
        <p:spPr>
          <a:xfrm>
            <a:off x="6756399" y="1270660"/>
            <a:ext cx="5050013" cy="4770537"/>
          </a:xfrm>
          <a:prstGeom prst="rect">
            <a:avLst/>
          </a:prstGeom>
          <a:noFill/>
        </p:spPr>
        <p:txBody>
          <a:bodyPr wrap="square">
            <a:spAutoFit/>
          </a:bodyPr>
          <a:lstStyle/>
          <a:p>
            <a:r>
              <a:rPr lang="en-GB" sz="1600" b="1" i="1" dirty="0">
                <a:solidFill>
                  <a:srgbClr val="0070C0"/>
                </a:solidFill>
              </a:rPr>
              <a:t>Principal examiner feedback</a:t>
            </a:r>
            <a:r>
              <a:rPr lang="en-US" sz="1600" b="1" i="1" dirty="0">
                <a:solidFill>
                  <a:srgbClr val="0070C0"/>
                </a:solidFill>
              </a:rPr>
              <a:t>​</a:t>
            </a:r>
          </a:p>
          <a:p>
            <a:r>
              <a:rPr lang="en-GB" sz="1600" i="1" dirty="0">
                <a:solidFill>
                  <a:srgbClr val="0070C0"/>
                </a:solidFill>
              </a:rPr>
              <a:t>​</a:t>
            </a:r>
            <a:endParaRPr lang="en-GB" sz="1600" i="1" dirty="0">
              <a:solidFill>
                <a:srgbClr val="0070C0"/>
              </a:solidFill>
              <a:cs typeface="Arial"/>
            </a:endParaRPr>
          </a:p>
          <a:p>
            <a:r>
              <a:rPr lang="en-US" sz="1600" i="1" dirty="0">
                <a:solidFill>
                  <a:srgbClr val="0070C0"/>
                </a:solidFill>
              </a:rPr>
              <a:t>This response provides a clear description of the the role of the Additional Needs Coordinator (</a:t>
            </a:r>
            <a:r>
              <a:rPr lang="en-US" sz="1600" i="1" dirty="0" err="1">
                <a:solidFill>
                  <a:srgbClr val="0070C0"/>
                </a:solidFill>
              </a:rPr>
              <a:t>ANCo</a:t>
            </a:r>
            <a:r>
              <a:rPr lang="en-US" sz="1600" i="1" dirty="0">
                <a:solidFill>
                  <a:srgbClr val="0070C0"/>
                </a:solidFill>
              </a:rPr>
              <a:t>/ALNCo) addressing key areas such as accessibility needs and providing an enabling environment, providing additional support such as one-to-one and services and having regular meetings with the child’s parents for to support children’s learning and holistic development and to best cater for their needs. </a:t>
            </a:r>
          </a:p>
          <a:p>
            <a:r>
              <a:rPr lang="en-US" sz="1600" b="1" i="1" dirty="0">
                <a:solidFill>
                  <a:srgbClr val="0070C0"/>
                </a:solidFill>
              </a:rPr>
              <a:t>Exam preparation tip</a:t>
            </a:r>
          </a:p>
          <a:p>
            <a:r>
              <a:rPr lang="en-US" sz="1600" i="1" dirty="0">
                <a:solidFill>
                  <a:srgbClr val="0070C0"/>
                </a:solidFill>
              </a:rPr>
              <a:t>This response provides a detailed description of the role of ALNCo. There is a clear understanding of the ALNCo role in this example and the candidate is able to relate well to the question set and apply their knowledge to respond with ease that identifies the main features and responsibilities.</a:t>
            </a:r>
            <a:endParaRPr lang="en-US" sz="1600" b="1" i="1" dirty="0">
              <a:solidFill>
                <a:srgbClr val="0070C0"/>
              </a:solidFill>
            </a:endParaRPr>
          </a:p>
          <a:p>
            <a:r>
              <a:rPr lang="en-GB" sz="1600" b="1" i="1" dirty="0">
                <a:solidFill>
                  <a:srgbClr val="0070C0"/>
                </a:solidFill>
              </a:rPr>
              <a:t>Marks awarded   8/9</a:t>
            </a:r>
          </a:p>
        </p:txBody>
      </p:sp>
    </p:spTree>
    <p:extLst>
      <p:ext uri="{BB962C8B-B14F-4D97-AF65-F5344CB8AC3E}">
        <p14:creationId xmlns:p14="http://schemas.microsoft.com/office/powerpoint/2010/main" val="1540469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3342FF-394E-4350-88FD-6ECC14CFA39F}"/>
              </a:ext>
            </a:extLst>
          </p:cNvPr>
          <p:cNvSpPr/>
          <p:nvPr/>
        </p:nvSpPr>
        <p:spPr>
          <a:xfrm>
            <a:off x="6096000" y="882869"/>
            <a:ext cx="6096000" cy="5975131"/>
          </a:xfrm>
          <a:prstGeom prst="rect">
            <a:avLst/>
          </a:prstGeom>
          <a:solidFill>
            <a:schemeClr val="accent3"/>
          </a:solidFill>
          <a:effectLst>
            <a:outerShdw blurRad="50800" dist="50800" dir="5400000" algn="ctr" rotWithShape="0">
              <a:schemeClr val="accent3"/>
            </a:outerShdw>
          </a:effectLst>
        </p:spPr>
        <p:txBody>
          <a:bodyPr wrap="none" lIns="0" tIns="0" rIns="0" bIns="0" rtlCol="0" anchor="ctr">
            <a:noAutofit/>
          </a:bodyPr>
          <a:lstStyle/>
          <a:p>
            <a:pPr algn="ctr"/>
            <a:endParaRPr lang="en-GB">
              <a:solidFill>
                <a:srgbClr val="000000"/>
              </a:solidFill>
            </a:endParaRPr>
          </a:p>
        </p:txBody>
      </p:sp>
      <p:sp>
        <p:nvSpPr>
          <p:cNvPr id="5" name="TextBox 4">
            <a:extLst>
              <a:ext uri="{FF2B5EF4-FFF2-40B4-BE49-F238E27FC236}">
                <a16:creationId xmlns:a16="http://schemas.microsoft.com/office/drawing/2014/main" id="{5FAB6B7A-91BB-4A9B-93B6-A84B2C07B852}"/>
              </a:ext>
            </a:extLst>
          </p:cNvPr>
          <p:cNvSpPr txBox="1"/>
          <p:nvPr/>
        </p:nvSpPr>
        <p:spPr>
          <a:xfrm>
            <a:off x="6663249" y="5615756"/>
            <a:ext cx="5489818" cy="461665"/>
          </a:xfrm>
          <a:prstGeom prst="rect">
            <a:avLst/>
          </a:prstGeom>
          <a:noFill/>
        </p:spPr>
        <p:txBody>
          <a:bodyPr wrap="square" rtlCol="0">
            <a:spAutoFit/>
          </a:bodyPr>
          <a:lstStyle/>
          <a:p>
            <a:r>
              <a:rPr lang="en-GB" sz="2400" b="1" dirty="0">
                <a:solidFill>
                  <a:schemeClr val="bg1"/>
                </a:solidFill>
              </a:rPr>
              <a:t>Online Examination Review (OER) </a:t>
            </a:r>
          </a:p>
        </p:txBody>
      </p:sp>
      <p:pic>
        <p:nvPicPr>
          <p:cNvPr id="6" name="Picture 5">
            <a:extLst>
              <a:ext uri="{FF2B5EF4-FFF2-40B4-BE49-F238E27FC236}">
                <a16:creationId xmlns:a16="http://schemas.microsoft.com/office/drawing/2014/main" id="{CB85E36B-1987-4759-A18C-97018CCD31A4}"/>
              </a:ext>
            </a:extLst>
          </p:cNvPr>
          <p:cNvPicPr>
            <a:picLocks noChangeAspect="1"/>
          </p:cNvPicPr>
          <p:nvPr/>
        </p:nvPicPr>
        <p:blipFill>
          <a:blip r:embed="rId2"/>
          <a:stretch>
            <a:fillRect/>
          </a:stretch>
        </p:blipFill>
        <p:spPr>
          <a:xfrm>
            <a:off x="7241830" y="1743310"/>
            <a:ext cx="3807976" cy="3371380"/>
          </a:xfrm>
          <a:prstGeom prst="rect">
            <a:avLst/>
          </a:prstGeom>
          <a:effectLst/>
        </p:spPr>
      </p:pic>
      <p:sp>
        <p:nvSpPr>
          <p:cNvPr id="7" name="Title 2">
            <a:extLst>
              <a:ext uri="{FF2B5EF4-FFF2-40B4-BE49-F238E27FC236}">
                <a16:creationId xmlns:a16="http://schemas.microsoft.com/office/drawing/2014/main" id="{5A158822-ED35-49C8-991A-402C16B61355}"/>
              </a:ext>
            </a:extLst>
          </p:cNvPr>
          <p:cNvSpPr txBox="1">
            <a:spLocks/>
          </p:cNvSpPr>
          <p:nvPr/>
        </p:nvSpPr>
        <p:spPr>
          <a:xfrm>
            <a:off x="271380" y="249478"/>
            <a:ext cx="8502506" cy="447261"/>
          </a:xfrm>
          <a:prstGeom prst="rect">
            <a:avLst/>
          </a:prstGeom>
        </p:spPr>
        <p:txBody>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US" sz="1800" dirty="0"/>
              <a:t>Unit 330: Principles and Theories that Influence Children’s Care, Play, Learning and Development in the 21st Century in Wales</a:t>
            </a:r>
          </a:p>
        </p:txBody>
      </p:sp>
      <p:pic>
        <p:nvPicPr>
          <p:cNvPr id="3" name="Picture 2">
            <a:extLst>
              <a:ext uri="{FF2B5EF4-FFF2-40B4-BE49-F238E27FC236}">
                <a16:creationId xmlns:a16="http://schemas.microsoft.com/office/drawing/2014/main" id="{FC1008DE-7B91-08CF-9956-5077B58ECDB2}"/>
              </a:ext>
            </a:extLst>
          </p:cNvPr>
          <p:cNvPicPr>
            <a:picLocks noChangeAspect="1"/>
          </p:cNvPicPr>
          <p:nvPr/>
        </p:nvPicPr>
        <p:blipFill>
          <a:blip r:embed="rId3"/>
          <a:stretch>
            <a:fillRect/>
          </a:stretch>
        </p:blipFill>
        <p:spPr>
          <a:xfrm>
            <a:off x="786481" y="1078633"/>
            <a:ext cx="4401340" cy="5529889"/>
          </a:xfrm>
          <a:prstGeom prst="rect">
            <a:avLst/>
          </a:prstGeom>
        </p:spPr>
      </p:pic>
      <p:cxnSp>
        <p:nvCxnSpPr>
          <p:cNvPr id="2" name="Straight Connector 1">
            <a:extLst>
              <a:ext uri="{FF2B5EF4-FFF2-40B4-BE49-F238E27FC236}">
                <a16:creationId xmlns:a16="http://schemas.microsoft.com/office/drawing/2014/main" id="{E5610EF7-6467-F778-3A32-AB3B96CDF6CD}"/>
              </a:ext>
            </a:extLst>
          </p:cNvPr>
          <p:cNvCxnSpPr/>
          <p:nvPr/>
        </p:nvCxnSpPr>
        <p:spPr>
          <a:xfrm>
            <a:off x="185176" y="882869"/>
            <a:ext cx="11786107" cy="0"/>
          </a:xfrm>
          <a:prstGeom prst="line">
            <a:avLst/>
          </a:prstGeom>
          <a:ln>
            <a:solidFill>
              <a:srgbClr val="6699FF"/>
            </a:solidFill>
          </a:ln>
        </p:spPr>
        <p:style>
          <a:lnRef idx="1">
            <a:schemeClr val="accent1"/>
          </a:lnRef>
          <a:fillRef idx="0">
            <a:schemeClr val="accent1"/>
          </a:fillRef>
          <a:effectRef idx="0">
            <a:schemeClr val="accent1"/>
          </a:effectRef>
          <a:fontRef idx="minor">
            <a:schemeClr val="tx1"/>
          </a:fontRef>
        </p:style>
      </p:cxnSp>
      <p:pic>
        <p:nvPicPr>
          <p:cNvPr id="8" name="Picture 7" descr="A logo with blue text&#10;&#10;Description automatically generated">
            <a:extLst>
              <a:ext uri="{FF2B5EF4-FFF2-40B4-BE49-F238E27FC236}">
                <a16:creationId xmlns:a16="http://schemas.microsoft.com/office/drawing/2014/main" id="{FA278FF2-3520-0A87-2096-962CC4E9B47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307388" y="107399"/>
            <a:ext cx="663895" cy="663895"/>
          </a:xfrm>
          <a:prstGeom prst="rect">
            <a:avLst/>
          </a:prstGeom>
        </p:spPr>
      </p:pic>
      <p:cxnSp>
        <p:nvCxnSpPr>
          <p:cNvPr id="9" name="Straight Connector 8">
            <a:extLst>
              <a:ext uri="{FF2B5EF4-FFF2-40B4-BE49-F238E27FC236}">
                <a16:creationId xmlns:a16="http://schemas.microsoft.com/office/drawing/2014/main" id="{7CB4BED3-0CFE-B3E3-F33B-7F37936C3733}"/>
              </a:ext>
            </a:extLst>
          </p:cNvPr>
          <p:cNvCxnSpPr/>
          <p:nvPr/>
        </p:nvCxnSpPr>
        <p:spPr>
          <a:xfrm>
            <a:off x="185176" y="872359"/>
            <a:ext cx="11786107" cy="0"/>
          </a:xfrm>
          <a:prstGeom prst="line">
            <a:avLst/>
          </a:prstGeom>
          <a:ln>
            <a:solidFill>
              <a:srgbClr val="6699FF"/>
            </a:solidFill>
          </a:ln>
        </p:spPr>
        <p:style>
          <a:lnRef idx="1">
            <a:schemeClr val="accent1"/>
          </a:lnRef>
          <a:fillRef idx="0">
            <a:schemeClr val="accent1"/>
          </a:fillRef>
          <a:effectRef idx="0">
            <a:schemeClr val="accent1"/>
          </a:effectRef>
          <a:fontRef idx="minor">
            <a:schemeClr val="tx1"/>
          </a:fontRef>
        </p:style>
      </p:cxnSp>
      <p:pic>
        <p:nvPicPr>
          <p:cNvPr id="10" name="Picture 9" descr="A logo with blue text&#10;&#10;Description automatically generated">
            <a:extLst>
              <a:ext uri="{FF2B5EF4-FFF2-40B4-BE49-F238E27FC236}">
                <a16:creationId xmlns:a16="http://schemas.microsoft.com/office/drawing/2014/main" id="{18A39BE1-34E4-BC30-B099-29C01460042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307388" y="96889"/>
            <a:ext cx="663895" cy="663895"/>
          </a:xfrm>
          <a:prstGeom prst="rect">
            <a:avLst/>
          </a:prstGeom>
        </p:spPr>
      </p:pic>
    </p:spTree>
    <p:extLst>
      <p:ext uri="{BB962C8B-B14F-4D97-AF65-F5344CB8AC3E}">
        <p14:creationId xmlns:p14="http://schemas.microsoft.com/office/powerpoint/2010/main" val="6158012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8 and mark scheme </a:t>
            </a:r>
          </a:p>
        </p:txBody>
      </p:sp>
      <p:sp>
        <p:nvSpPr>
          <p:cNvPr id="25" name="TextBox 24">
            <a:extLst>
              <a:ext uri="{FF2B5EF4-FFF2-40B4-BE49-F238E27FC236}">
                <a16:creationId xmlns:a16="http://schemas.microsoft.com/office/drawing/2014/main" id="{0E46DCE2-3062-37C1-AB9B-D8791BEB24D8}"/>
              </a:ext>
            </a:extLst>
          </p:cNvPr>
          <p:cNvSpPr txBox="1"/>
          <p:nvPr/>
        </p:nvSpPr>
        <p:spPr>
          <a:xfrm>
            <a:off x="6207968" y="117344"/>
            <a:ext cx="6138040" cy="523220"/>
          </a:xfrm>
          <a:prstGeom prst="rect">
            <a:avLst/>
          </a:prstGeom>
          <a:noFill/>
        </p:spPr>
        <p:txBody>
          <a:bodyPr wrap="square">
            <a:spAutoFit/>
          </a:bodyPr>
          <a:lstStyle/>
          <a:p>
            <a:r>
              <a:rPr lang="en-GB" sz="1400" dirty="0">
                <a:solidFill>
                  <a:srgbClr val="0070C0"/>
                </a:solidFill>
              </a:rPr>
              <a:t>Command Verb: </a:t>
            </a:r>
            <a:r>
              <a:rPr lang="en-US" sz="1400" b="1" i="1" dirty="0">
                <a:solidFill>
                  <a:srgbClr val="0070C0"/>
                </a:solidFill>
              </a:rPr>
              <a:t>Consider</a:t>
            </a:r>
            <a:r>
              <a:rPr lang="en-US" sz="1400" i="1" dirty="0">
                <a:solidFill>
                  <a:srgbClr val="0070C0"/>
                </a:solidFill>
              </a:rPr>
              <a:t> </a:t>
            </a:r>
          </a:p>
          <a:p>
            <a:r>
              <a:rPr lang="en-US" sz="1400" i="1" dirty="0">
                <a:solidFill>
                  <a:srgbClr val="0070C0"/>
                </a:solidFill>
              </a:rPr>
              <a:t>Review and respond to given information </a:t>
            </a:r>
            <a:endParaRPr lang="en-GB" sz="1400" i="1" dirty="0">
              <a:solidFill>
                <a:srgbClr val="0070C0"/>
              </a:solidFill>
              <a:highlight>
                <a:srgbClr val="FFFF00"/>
              </a:highlight>
            </a:endParaRPr>
          </a:p>
        </p:txBody>
      </p:sp>
      <p:pic>
        <p:nvPicPr>
          <p:cNvPr id="4" name="Picture 3">
            <a:extLst>
              <a:ext uri="{FF2B5EF4-FFF2-40B4-BE49-F238E27FC236}">
                <a16:creationId xmlns:a16="http://schemas.microsoft.com/office/drawing/2014/main" id="{AF071A02-29A2-D216-BFB3-339F76F18BB5}"/>
              </a:ext>
            </a:extLst>
          </p:cNvPr>
          <p:cNvPicPr>
            <a:picLocks noChangeAspect="1"/>
          </p:cNvPicPr>
          <p:nvPr/>
        </p:nvPicPr>
        <p:blipFill rotWithShape="1">
          <a:blip r:embed="rId2"/>
          <a:srcRect b="37291"/>
          <a:stretch/>
        </p:blipFill>
        <p:spPr>
          <a:xfrm>
            <a:off x="282011" y="1215198"/>
            <a:ext cx="5204911" cy="2776510"/>
          </a:xfrm>
          <a:prstGeom prst="rect">
            <a:avLst/>
          </a:prstGeom>
        </p:spPr>
      </p:pic>
      <p:sp>
        <p:nvSpPr>
          <p:cNvPr id="7" name="TextBox 6">
            <a:extLst>
              <a:ext uri="{FF2B5EF4-FFF2-40B4-BE49-F238E27FC236}">
                <a16:creationId xmlns:a16="http://schemas.microsoft.com/office/drawing/2014/main" id="{6BD13DF5-0D69-0791-00DC-51A2C9565726}"/>
              </a:ext>
            </a:extLst>
          </p:cNvPr>
          <p:cNvSpPr txBox="1"/>
          <p:nvPr/>
        </p:nvSpPr>
        <p:spPr>
          <a:xfrm>
            <a:off x="282011" y="4127591"/>
            <a:ext cx="5204911" cy="2631490"/>
          </a:xfrm>
          <a:prstGeom prst="rect">
            <a:avLst/>
          </a:prstGeom>
          <a:noFill/>
        </p:spPr>
        <p:txBody>
          <a:bodyPr wrap="square">
            <a:spAutoFit/>
          </a:bodyPr>
          <a:lstStyle/>
          <a:p>
            <a:r>
              <a:rPr lang="en-GB" sz="1100" dirty="0">
                <a:effectLst/>
                <a:latin typeface="Arial" panose="020B0604020202020204" pitchFamily="34" charset="0"/>
                <a:ea typeface="Times New Roman" panose="02020603050405020304" pitchFamily="18" charset="0"/>
              </a:rPr>
              <a:t>Award up to </a:t>
            </a:r>
            <a:r>
              <a:rPr lang="en-GB" sz="1100" b="1" dirty="0">
                <a:effectLst/>
                <a:latin typeface="Arial" panose="020B0604020202020204" pitchFamily="34" charset="0"/>
                <a:ea typeface="Times New Roman" panose="02020603050405020304" pitchFamily="18" charset="0"/>
              </a:rPr>
              <a:t>7 marks.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0 marks </a:t>
            </a:r>
            <a:r>
              <a:rPr lang="en-GB" sz="1100" dirty="0">
                <a:effectLst/>
                <a:latin typeface="Arial" panose="020B0604020202020204" pitchFamily="34" charset="0"/>
                <a:ea typeface="Times New Roman" panose="02020603050405020304" pitchFamily="18" charset="0"/>
              </a:rPr>
              <a:t>for a consideration that is not creditworthy.</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1-2 marks</a:t>
            </a:r>
            <a:r>
              <a:rPr lang="en-GB" sz="1100" dirty="0">
                <a:effectLst/>
                <a:latin typeface="Arial" panose="020B0604020202020204" pitchFamily="34" charset="0"/>
                <a:ea typeface="Times New Roman" panose="02020603050405020304" pitchFamily="18" charset="0"/>
              </a:rPr>
              <a:t> for a limited consideration which shows limited knowledge and understanding of the support that can be provided for Gabriella through the Allied Health Professionals (AHP)</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3-4 marks </a:t>
            </a:r>
            <a:r>
              <a:rPr lang="en-GB" sz="1100" dirty="0">
                <a:effectLst/>
                <a:latin typeface="Arial" panose="020B0604020202020204" pitchFamily="34" charset="0"/>
                <a:ea typeface="Times New Roman" panose="02020603050405020304" pitchFamily="18" charset="0"/>
              </a:rPr>
              <a:t>for a good consideration which shows some knowledge and understanding of the support that can be provided for Gabriella through the Allied Health Professionals (AHP)</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5-7 marks </a:t>
            </a:r>
            <a:r>
              <a:rPr lang="en-GB" sz="1100" dirty="0">
                <a:effectLst/>
                <a:latin typeface="Arial" panose="020B0604020202020204" pitchFamily="34" charset="0"/>
                <a:ea typeface="Times New Roman" panose="02020603050405020304" pitchFamily="18" charset="0"/>
              </a:rPr>
              <a:t>for a very good consideration which shows sound knowledge and understanding of the support that can be provided for Gabriella through the Allied Health Professionals (AHP)   </a:t>
            </a:r>
            <a:endParaRPr lang="en-GB" sz="1100" dirty="0">
              <a:effectLst/>
              <a:latin typeface="Times New Roman" panose="02020603050405020304" pitchFamily="18" charset="0"/>
              <a:ea typeface="Times New Roman" panose="02020603050405020304" pitchFamily="18" charset="0"/>
            </a:endParaRPr>
          </a:p>
        </p:txBody>
      </p:sp>
      <p:sp>
        <p:nvSpPr>
          <p:cNvPr id="10" name="TextBox 9">
            <a:extLst>
              <a:ext uri="{FF2B5EF4-FFF2-40B4-BE49-F238E27FC236}">
                <a16:creationId xmlns:a16="http://schemas.microsoft.com/office/drawing/2014/main" id="{6B7FE8D4-C04D-CC8B-A012-48D4C0BD9548}"/>
              </a:ext>
            </a:extLst>
          </p:cNvPr>
          <p:cNvSpPr txBox="1"/>
          <p:nvPr/>
        </p:nvSpPr>
        <p:spPr>
          <a:xfrm>
            <a:off x="6295292" y="983192"/>
            <a:ext cx="5750170" cy="6017032"/>
          </a:xfrm>
          <a:prstGeom prst="rect">
            <a:avLst/>
          </a:prstGeom>
          <a:noFill/>
        </p:spPr>
        <p:txBody>
          <a:bodyPr wrap="square">
            <a:spAutoFit/>
          </a:bodyPr>
          <a:lstStyle/>
          <a:p>
            <a:r>
              <a:rPr lang="en-GB" sz="1100" dirty="0">
                <a:effectLst/>
                <a:latin typeface="Arial" panose="020B0604020202020204" pitchFamily="34" charset="0"/>
                <a:ea typeface="Times New Roman" panose="02020603050405020304" pitchFamily="18" charset="0"/>
              </a:rPr>
              <a:t>Response may refer to: </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Specialist support provided through the Allied health Professionals (AHP) referral to Speech and language therapy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Develop screening assessments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Establish effective links with specialists (AHP)</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Establish effective links and interaction between the speech and language therapist school and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Assessing Gabriella’s needs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Strategies to became more fluent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Support Gabriella in her learning and establishing language development / reducing her stammer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Frequent strategies/techniques used in everyday routines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Provide specialist help / provision / resources / equipment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Use of visual prompts / pictures / symbols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Practical classroom-based strategies to support Gabriella’s language development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Supportive learning programmes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Set realistic and attainable targets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Developing confidence in speech and language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Support Gabriella’s speech development through play and learning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Improve fluency of speech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Create a treatment plan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Focusing on facial and body tensions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Providing advice and training to staff at Gabriella’s school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Support provided for Gabriella in school and at home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Support with emotional needs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Support provided through Gabriella’s school / ALNCo support provided / anti-bullying strategies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Reduction in stammering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Reduction in social stress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Support through positive feedback </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rPr>
              <a:t>This list is not exhaustive. </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rPr>
              <a:t>Credit any other relevant response.</a:t>
            </a:r>
            <a:endParaRPr lang="en-GB" sz="1100" dirty="0">
              <a:effectLst/>
              <a:latin typeface="Times New Roman" panose="02020603050405020304" pitchFamily="18" charset="0"/>
              <a:ea typeface="Times New Roman" panose="02020603050405020304" pitchFamily="18" charset="0"/>
            </a:endParaRPr>
          </a:p>
        </p:txBody>
      </p:sp>
      <p:cxnSp>
        <p:nvCxnSpPr>
          <p:cNvPr id="2" name="Straight Connector 1">
            <a:extLst>
              <a:ext uri="{FF2B5EF4-FFF2-40B4-BE49-F238E27FC236}">
                <a16:creationId xmlns:a16="http://schemas.microsoft.com/office/drawing/2014/main" id="{CDC29267-11F3-DB3C-3B94-4E32EBEA4F98}"/>
              </a:ext>
            </a:extLst>
          </p:cNvPr>
          <p:cNvCxnSpPr/>
          <p:nvPr/>
        </p:nvCxnSpPr>
        <p:spPr>
          <a:xfrm>
            <a:off x="185176" y="872359"/>
            <a:ext cx="11786107" cy="0"/>
          </a:xfrm>
          <a:prstGeom prst="line">
            <a:avLst/>
          </a:prstGeom>
          <a:ln>
            <a:solidFill>
              <a:srgbClr val="6699FF"/>
            </a:solidFill>
          </a:ln>
        </p:spPr>
        <p:style>
          <a:lnRef idx="1">
            <a:schemeClr val="accent1"/>
          </a:lnRef>
          <a:fillRef idx="0">
            <a:schemeClr val="accent1"/>
          </a:fillRef>
          <a:effectRef idx="0">
            <a:schemeClr val="accent1"/>
          </a:effectRef>
          <a:fontRef idx="minor">
            <a:schemeClr val="tx1"/>
          </a:fontRef>
        </p:style>
      </p:cxnSp>
      <p:pic>
        <p:nvPicPr>
          <p:cNvPr id="3" name="Picture 2" descr="A logo with blue text&#10;&#10;Description automatically generated">
            <a:extLst>
              <a:ext uri="{FF2B5EF4-FFF2-40B4-BE49-F238E27FC236}">
                <a16:creationId xmlns:a16="http://schemas.microsoft.com/office/drawing/2014/main" id="{CBEC5EB5-52C5-85AA-E7CB-505D89A143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07388" y="96889"/>
            <a:ext cx="663895" cy="663895"/>
          </a:xfrm>
          <a:prstGeom prst="rect">
            <a:avLst/>
          </a:prstGeom>
        </p:spPr>
      </p:pic>
    </p:spTree>
    <p:extLst>
      <p:ext uri="{BB962C8B-B14F-4D97-AF65-F5344CB8AC3E}">
        <p14:creationId xmlns:p14="http://schemas.microsoft.com/office/powerpoint/2010/main" val="24088978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8 Candidate’s answer with Examiner’s comments</a:t>
            </a:r>
          </a:p>
        </p:txBody>
      </p:sp>
      <p:sp>
        <p:nvSpPr>
          <p:cNvPr id="3" name="TextBox 2">
            <a:extLst>
              <a:ext uri="{FF2B5EF4-FFF2-40B4-BE49-F238E27FC236}">
                <a16:creationId xmlns:a16="http://schemas.microsoft.com/office/drawing/2014/main" id="{1D3EB3CA-9921-30DC-AC57-21865D90EDB8}"/>
              </a:ext>
            </a:extLst>
          </p:cNvPr>
          <p:cNvSpPr txBox="1"/>
          <p:nvPr/>
        </p:nvSpPr>
        <p:spPr>
          <a:xfrm>
            <a:off x="282011" y="971787"/>
            <a:ext cx="5232381" cy="4616648"/>
          </a:xfrm>
          <a:prstGeom prst="rect">
            <a:avLst/>
          </a:prstGeom>
          <a:noFill/>
        </p:spPr>
        <p:txBody>
          <a:bodyPr wrap="square">
            <a:spAutoFit/>
          </a:bodyPr>
          <a:lstStyle/>
          <a:p>
            <a:r>
              <a:rPr lang="en-US" sz="1400" dirty="0"/>
              <a:t>Gabriella could attend a nursery at her age which would help her speech by learning off of other children and this will also get her use to be surrounded by other children and could learn a little bit off them, and while being in a nursery the staff could work together and even get in contact with a speech and language development officer and also Gabriella's GP, they could use multi-agency working with all allied health </a:t>
            </a:r>
            <a:r>
              <a:rPr lang="en-US" sz="1400" dirty="0" err="1"/>
              <a:t>proffesionalsto</a:t>
            </a:r>
            <a:r>
              <a:rPr lang="en-US" sz="1400" dirty="0"/>
              <a:t> create an action plan for </a:t>
            </a:r>
            <a:r>
              <a:rPr lang="en-US" sz="1400" dirty="0" err="1"/>
              <a:t>gabriella</a:t>
            </a:r>
            <a:r>
              <a:rPr lang="en-US" sz="1400" dirty="0"/>
              <a:t> to see how they can help her and in what elements she </a:t>
            </a:r>
            <a:r>
              <a:rPr lang="en-US" sz="1400" dirty="0" err="1"/>
              <a:t>struglles</a:t>
            </a:r>
            <a:r>
              <a:rPr lang="en-US" sz="1400" dirty="0"/>
              <a:t> with the most, Some support could be going to one t one sessions with a TA in school hours and going to a room to practice </a:t>
            </a:r>
            <a:r>
              <a:rPr lang="en-US" sz="1400" dirty="0" err="1"/>
              <a:t>sopeech</a:t>
            </a:r>
            <a:r>
              <a:rPr lang="en-US" sz="1400" dirty="0"/>
              <a:t> there and she could also attend weekly to monthly appointments with her GP or speech and language therapist. Some support she could </a:t>
            </a:r>
            <a:r>
              <a:rPr lang="en-US" sz="1400" dirty="0" err="1"/>
              <a:t>recieve</a:t>
            </a:r>
            <a:r>
              <a:rPr lang="en-US" sz="1400" dirty="0"/>
              <a:t> could be new words to practice each week and new </a:t>
            </a:r>
            <a:r>
              <a:rPr lang="en-US" sz="1400" dirty="0" err="1"/>
              <a:t>sentenes</a:t>
            </a:r>
            <a:r>
              <a:rPr lang="en-US" sz="1400" dirty="0"/>
              <a:t> or how to practice letters. She could also be taught how to be more confident and going to </a:t>
            </a:r>
            <a:r>
              <a:rPr lang="en-US" sz="1400" dirty="0" err="1"/>
              <a:t>ativities</a:t>
            </a:r>
            <a:r>
              <a:rPr lang="en-US" sz="1400" dirty="0"/>
              <a:t> held by school would be good to build her confidence in speaking, Getting </a:t>
            </a:r>
            <a:r>
              <a:rPr lang="en-US" sz="1400" dirty="0" err="1"/>
              <a:t>gabriella</a:t>
            </a:r>
            <a:r>
              <a:rPr lang="en-US" sz="1400" dirty="0"/>
              <a:t> relaxed would be the best way to get her speaking as she will feel in a calm </a:t>
            </a:r>
            <a:r>
              <a:rPr lang="en-US" sz="1400" dirty="0" err="1"/>
              <a:t>envviroment</a:t>
            </a:r>
            <a:r>
              <a:rPr lang="en-US" sz="1400" dirty="0"/>
              <a:t> and not shy, then they can find out her weaknesses and her strengths and action can be put in place by the multi-agency working</a:t>
            </a:r>
            <a:endParaRPr lang="en-GB" sz="1400" dirty="0"/>
          </a:p>
        </p:txBody>
      </p:sp>
      <p:cxnSp>
        <p:nvCxnSpPr>
          <p:cNvPr id="2" name="Straight Connector 1">
            <a:extLst>
              <a:ext uri="{FF2B5EF4-FFF2-40B4-BE49-F238E27FC236}">
                <a16:creationId xmlns:a16="http://schemas.microsoft.com/office/drawing/2014/main" id="{91DC408D-208F-ACB3-F48E-366CD1C7C8AD}"/>
              </a:ext>
            </a:extLst>
          </p:cNvPr>
          <p:cNvCxnSpPr/>
          <p:nvPr/>
        </p:nvCxnSpPr>
        <p:spPr>
          <a:xfrm>
            <a:off x="185176" y="872359"/>
            <a:ext cx="11786107" cy="0"/>
          </a:xfrm>
          <a:prstGeom prst="line">
            <a:avLst/>
          </a:prstGeom>
          <a:ln>
            <a:solidFill>
              <a:srgbClr val="6699FF"/>
            </a:solidFill>
          </a:ln>
        </p:spPr>
        <p:style>
          <a:lnRef idx="1">
            <a:schemeClr val="accent1"/>
          </a:lnRef>
          <a:fillRef idx="0">
            <a:schemeClr val="accent1"/>
          </a:fillRef>
          <a:effectRef idx="0">
            <a:schemeClr val="accent1"/>
          </a:effectRef>
          <a:fontRef idx="minor">
            <a:schemeClr val="tx1"/>
          </a:fontRef>
        </p:style>
      </p:cxnSp>
      <p:pic>
        <p:nvPicPr>
          <p:cNvPr id="4" name="Picture 3" descr="A logo with blue text&#10;&#10;Description automatically generated">
            <a:extLst>
              <a:ext uri="{FF2B5EF4-FFF2-40B4-BE49-F238E27FC236}">
                <a16:creationId xmlns:a16="http://schemas.microsoft.com/office/drawing/2014/main" id="{C5D9C1C4-50AC-AC16-E172-D5F7FA6397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07388" y="96889"/>
            <a:ext cx="663895" cy="663895"/>
          </a:xfrm>
          <a:prstGeom prst="rect">
            <a:avLst/>
          </a:prstGeom>
        </p:spPr>
      </p:pic>
      <p:sp>
        <p:nvSpPr>
          <p:cNvPr id="5" name="Speech Bubble: Rectangle with Corners Rounded 4">
            <a:extLst>
              <a:ext uri="{FF2B5EF4-FFF2-40B4-BE49-F238E27FC236}">
                <a16:creationId xmlns:a16="http://schemas.microsoft.com/office/drawing/2014/main" id="{602EA7C8-432E-5F1E-4A10-A0F1DA412E1C}"/>
              </a:ext>
            </a:extLst>
          </p:cNvPr>
          <p:cNvSpPr/>
          <p:nvPr/>
        </p:nvSpPr>
        <p:spPr>
          <a:xfrm>
            <a:off x="6884276" y="1114436"/>
            <a:ext cx="4922137" cy="4981564"/>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6" name="TextBox 5">
            <a:extLst>
              <a:ext uri="{FF2B5EF4-FFF2-40B4-BE49-F238E27FC236}">
                <a16:creationId xmlns:a16="http://schemas.microsoft.com/office/drawing/2014/main" id="{DB4F07FB-A28B-E036-1AFE-F01CFA79477D}"/>
              </a:ext>
            </a:extLst>
          </p:cNvPr>
          <p:cNvSpPr txBox="1"/>
          <p:nvPr/>
        </p:nvSpPr>
        <p:spPr>
          <a:xfrm>
            <a:off x="7219379" y="1380929"/>
            <a:ext cx="4500748" cy="4524315"/>
          </a:xfrm>
          <a:prstGeom prst="rect">
            <a:avLst/>
          </a:prstGeom>
          <a:noFill/>
        </p:spPr>
        <p:txBody>
          <a:bodyPr wrap="square">
            <a:spAutoFit/>
          </a:bodyPr>
          <a:lstStyle/>
          <a:p>
            <a:r>
              <a:rPr lang="en-GB" sz="1600" b="1" i="1" dirty="0">
                <a:solidFill>
                  <a:srgbClr val="0070C0"/>
                </a:solidFill>
              </a:rPr>
              <a:t>Principal examiner feedback</a:t>
            </a:r>
          </a:p>
          <a:p>
            <a:r>
              <a:rPr lang="en-US" sz="1600" b="1" i="1" dirty="0">
                <a:solidFill>
                  <a:srgbClr val="0070C0"/>
                </a:solidFill>
              </a:rPr>
              <a:t>​</a:t>
            </a:r>
          </a:p>
          <a:p>
            <a:r>
              <a:rPr lang="en-GB" sz="1600" i="1" dirty="0">
                <a:solidFill>
                  <a:srgbClr val="0070C0"/>
                </a:solidFill>
              </a:rPr>
              <a:t>This response provides a ranges of supportive techniques to help and support Gabriella’s difficulty with her speech and her stammer. </a:t>
            </a:r>
            <a:r>
              <a:rPr lang="en-US" sz="1600" dirty="0">
                <a:solidFill>
                  <a:srgbClr val="0070C0"/>
                </a:solidFill>
              </a:rPr>
              <a:t>The key area discussed is the role of the speech and language therapist which would be gained through the support of the Allied Health professional (AHP) and provides a firm response to the question set. </a:t>
            </a:r>
            <a:endParaRPr lang="en-GB" sz="1600" i="1" dirty="0">
              <a:solidFill>
                <a:srgbClr val="0070C0"/>
              </a:solidFill>
            </a:endParaRPr>
          </a:p>
          <a:p>
            <a:r>
              <a:rPr lang="en-US" sz="1600" b="1" i="1" dirty="0">
                <a:solidFill>
                  <a:srgbClr val="0070C0"/>
                </a:solidFill>
              </a:rPr>
              <a:t>Exam preparation tip </a:t>
            </a:r>
          </a:p>
          <a:p>
            <a:r>
              <a:rPr lang="en-US" sz="1600" i="1" dirty="0">
                <a:solidFill>
                  <a:srgbClr val="0070C0"/>
                </a:solidFill>
              </a:rPr>
              <a:t>This response does what is required, there is consideration of a range of supportive elements through the Allied Health Professional (AHP) and the question set has been responded to appropriately. It is key to be aware of the command verb and the expectations. </a:t>
            </a:r>
          </a:p>
          <a:p>
            <a:r>
              <a:rPr lang="en-GB" sz="1600" b="1" i="1" dirty="0">
                <a:solidFill>
                  <a:srgbClr val="0070C0"/>
                </a:solidFill>
              </a:rPr>
              <a:t>Marks awarded   7/7</a:t>
            </a:r>
          </a:p>
        </p:txBody>
      </p:sp>
    </p:spTree>
    <p:extLst>
      <p:ext uri="{BB962C8B-B14F-4D97-AF65-F5344CB8AC3E}">
        <p14:creationId xmlns:p14="http://schemas.microsoft.com/office/powerpoint/2010/main" val="42616855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8 Candidate’s answer with Examiner’s comments</a:t>
            </a:r>
          </a:p>
        </p:txBody>
      </p:sp>
      <p:sp>
        <p:nvSpPr>
          <p:cNvPr id="3" name="TextBox 2">
            <a:extLst>
              <a:ext uri="{FF2B5EF4-FFF2-40B4-BE49-F238E27FC236}">
                <a16:creationId xmlns:a16="http://schemas.microsoft.com/office/drawing/2014/main" id="{7DB665D2-C5CA-C5A1-AD60-2AE23E513556}"/>
              </a:ext>
            </a:extLst>
          </p:cNvPr>
          <p:cNvSpPr txBox="1"/>
          <p:nvPr/>
        </p:nvSpPr>
        <p:spPr>
          <a:xfrm>
            <a:off x="282011" y="1034755"/>
            <a:ext cx="5418993" cy="2893100"/>
          </a:xfrm>
          <a:prstGeom prst="rect">
            <a:avLst/>
          </a:prstGeom>
          <a:noFill/>
        </p:spPr>
        <p:txBody>
          <a:bodyPr wrap="square">
            <a:spAutoFit/>
          </a:bodyPr>
          <a:lstStyle/>
          <a:p>
            <a:r>
              <a:rPr lang="en-US" sz="1400" dirty="0" err="1"/>
              <a:t>gabriella</a:t>
            </a:r>
            <a:r>
              <a:rPr lang="en-US" sz="1400" dirty="0"/>
              <a:t> can be provided with a speech and language </a:t>
            </a:r>
            <a:r>
              <a:rPr lang="en-US" sz="1400" dirty="0" err="1"/>
              <a:t>therepist</a:t>
            </a:r>
            <a:r>
              <a:rPr lang="en-US" sz="1400" dirty="0"/>
              <a:t> which will help both her and her caregivers to </a:t>
            </a:r>
            <a:r>
              <a:rPr lang="en-US" sz="1400" dirty="0" err="1"/>
              <a:t>disucuss</a:t>
            </a:r>
            <a:r>
              <a:rPr lang="en-US" sz="1400" dirty="0"/>
              <a:t> and </a:t>
            </a:r>
            <a:r>
              <a:rPr lang="en-US" sz="1400" dirty="0" err="1"/>
              <a:t>cary</a:t>
            </a:r>
            <a:r>
              <a:rPr lang="en-US" sz="1400" dirty="0"/>
              <a:t> out </a:t>
            </a:r>
            <a:r>
              <a:rPr lang="en-US" sz="1400" dirty="0" err="1"/>
              <a:t>stratgies</a:t>
            </a:r>
            <a:r>
              <a:rPr lang="en-US" sz="1400" dirty="0"/>
              <a:t> that can help improve her speech. speech and language </a:t>
            </a:r>
            <a:r>
              <a:rPr lang="en-US" sz="1400" dirty="0" err="1"/>
              <a:t>therepists</a:t>
            </a:r>
            <a:r>
              <a:rPr lang="en-US" sz="1400" dirty="0"/>
              <a:t> can be </a:t>
            </a:r>
            <a:r>
              <a:rPr lang="en-US" sz="1400" dirty="0" err="1"/>
              <a:t>refered</a:t>
            </a:r>
            <a:r>
              <a:rPr lang="en-US" sz="1400" dirty="0"/>
              <a:t> through health visitors which can also carry out home visits to monitor </a:t>
            </a:r>
            <a:r>
              <a:rPr lang="en-US" sz="1400" dirty="0" err="1"/>
              <a:t>gabriella's</a:t>
            </a:r>
            <a:r>
              <a:rPr lang="en-US" sz="1400" dirty="0"/>
              <a:t> progression. during these home visits the health visitor can carry out speech and language exercises with </a:t>
            </a:r>
            <a:r>
              <a:rPr lang="en-US" sz="1400" dirty="0" err="1"/>
              <a:t>gabriella</a:t>
            </a:r>
            <a:r>
              <a:rPr lang="en-US" sz="1400" dirty="0"/>
              <a:t> and discuss with </a:t>
            </a:r>
            <a:r>
              <a:rPr lang="en-US" sz="1400" dirty="0" err="1"/>
              <a:t>gabriella's</a:t>
            </a:r>
            <a:r>
              <a:rPr lang="en-US" sz="1400" dirty="0"/>
              <a:t> caregivers about her </a:t>
            </a:r>
            <a:r>
              <a:rPr lang="en-US" sz="1400" dirty="0" err="1"/>
              <a:t>speach</a:t>
            </a:r>
            <a:r>
              <a:rPr lang="en-US" sz="1400" dirty="0"/>
              <a:t> and if speech and language </a:t>
            </a:r>
            <a:r>
              <a:rPr lang="en-US" sz="1400" dirty="0" err="1"/>
              <a:t>therpist</a:t>
            </a:r>
            <a:r>
              <a:rPr lang="en-US" sz="1400" dirty="0"/>
              <a:t> is helping. </a:t>
            </a:r>
            <a:r>
              <a:rPr lang="en-US" sz="1400" dirty="0" err="1"/>
              <a:t>gabriella</a:t>
            </a:r>
            <a:r>
              <a:rPr lang="en-US" sz="1400" dirty="0"/>
              <a:t> can also be provided with a one to one for when she is at school and can be </a:t>
            </a:r>
            <a:r>
              <a:rPr lang="en-US" sz="1400" dirty="0" err="1"/>
              <a:t>refered</a:t>
            </a:r>
            <a:r>
              <a:rPr lang="en-US" sz="1400" dirty="0"/>
              <a:t> to specialist such as a play </a:t>
            </a:r>
            <a:r>
              <a:rPr lang="en-US" sz="1400" dirty="0" err="1"/>
              <a:t>therepist</a:t>
            </a:r>
            <a:r>
              <a:rPr lang="en-US" sz="1400" dirty="0"/>
              <a:t> to help identify what causes her </a:t>
            </a:r>
            <a:r>
              <a:rPr lang="en-US" sz="1400" dirty="0" err="1"/>
              <a:t>stammer.the</a:t>
            </a:r>
            <a:r>
              <a:rPr lang="en-US" sz="1400" dirty="0"/>
              <a:t> one to one can help </a:t>
            </a:r>
            <a:r>
              <a:rPr lang="en-US" sz="1400" dirty="0" err="1"/>
              <a:t>gabriella</a:t>
            </a:r>
            <a:r>
              <a:rPr lang="en-US" sz="1400" dirty="0"/>
              <a:t> keep up to date with schoolwork and ensure that she is supported with her stammer.</a:t>
            </a:r>
            <a:endParaRPr lang="en-GB" sz="1400" dirty="0"/>
          </a:p>
        </p:txBody>
      </p:sp>
      <p:cxnSp>
        <p:nvCxnSpPr>
          <p:cNvPr id="2" name="Straight Connector 1">
            <a:extLst>
              <a:ext uri="{FF2B5EF4-FFF2-40B4-BE49-F238E27FC236}">
                <a16:creationId xmlns:a16="http://schemas.microsoft.com/office/drawing/2014/main" id="{98E06796-0854-994C-3313-D3950533418A}"/>
              </a:ext>
            </a:extLst>
          </p:cNvPr>
          <p:cNvCxnSpPr/>
          <p:nvPr/>
        </p:nvCxnSpPr>
        <p:spPr>
          <a:xfrm>
            <a:off x="185176" y="872359"/>
            <a:ext cx="11786107" cy="0"/>
          </a:xfrm>
          <a:prstGeom prst="line">
            <a:avLst/>
          </a:prstGeom>
          <a:ln>
            <a:solidFill>
              <a:srgbClr val="6699FF"/>
            </a:solidFill>
          </a:ln>
        </p:spPr>
        <p:style>
          <a:lnRef idx="1">
            <a:schemeClr val="accent1"/>
          </a:lnRef>
          <a:fillRef idx="0">
            <a:schemeClr val="accent1"/>
          </a:fillRef>
          <a:effectRef idx="0">
            <a:schemeClr val="accent1"/>
          </a:effectRef>
          <a:fontRef idx="minor">
            <a:schemeClr val="tx1"/>
          </a:fontRef>
        </p:style>
      </p:cxnSp>
      <p:pic>
        <p:nvPicPr>
          <p:cNvPr id="4" name="Picture 3" descr="A logo with blue text&#10;&#10;Description automatically generated">
            <a:extLst>
              <a:ext uri="{FF2B5EF4-FFF2-40B4-BE49-F238E27FC236}">
                <a16:creationId xmlns:a16="http://schemas.microsoft.com/office/drawing/2014/main" id="{511A209F-CF0B-A0E7-1C7B-F5CA7A6912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07388" y="96889"/>
            <a:ext cx="663895" cy="663895"/>
          </a:xfrm>
          <a:prstGeom prst="rect">
            <a:avLst/>
          </a:prstGeom>
        </p:spPr>
      </p:pic>
      <p:sp>
        <p:nvSpPr>
          <p:cNvPr id="7" name="Speech Bubble: Rectangle with Corners Rounded 6">
            <a:extLst>
              <a:ext uri="{FF2B5EF4-FFF2-40B4-BE49-F238E27FC236}">
                <a16:creationId xmlns:a16="http://schemas.microsoft.com/office/drawing/2014/main" id="{CCBAB759-9AA3-201B-A20F-CC39F5EF7162}"/>
              </a:ext>
            </a:extLst>
          </p:cNvPr>
          <p:cNvSpPr/>
          <p:nvPr/>
        </p:nvSpPr>
        <p:spPr>
          <a:xfrm>
            <a:off x="6884276" y="1114436"/>
            <a:ext cx="4922137" cy="4981564"/>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0" name="TextBox 9">
            <a:extLst>
              <a:ext uri="{FF2B5EF4-FFF2-40B4-BE49-F238E27FC236}">
                <a16:creationId xmlns:a16="http://schemas.microsoft.com/office/drawing/2014/main" id="{200E5D16-E6F3-1EA4-6658-82EE558AFC08}"/>
              </a:ext>
            </a:extLst>
          </p:cNvPr>
          <p:cNvSpPr txBox="1"/>
          <p:nvPr/>
        </p:nvSpPr>
        <p:spPr>
          <a:xfrm>
            <a:off x="7264399" y="1169903"/>
            <a:ext cx="4455727" cy="4770537"/>
          </a:xfrm>
          <a:prstGeom prst="rect">
            <a:avLst/>
          </a:prstGeom>
          <a:noFill/>
        </p:spPr>
        <p:txBody>
          <a:bodyPr wrap="square">
            <a:spAutoFit/>
          </a:bodyPr>
          <a:lstStyle/>
          <a:p>
            <a:r>
              <a:rPr lang="en-GB" sz="1600" b="1" i="1" dirty="0">
                <a:solidFill>
                  <a:srgbClr val="0070C0"/>
                </a:solidFill>
              </a:rPr>
              <a:t>Principal examiner feedback</a:t>
            </a:r>
          </a:p>
          <a:p>
            <a:endParaRPr lang="en-GB" sz="1600" b="1" i="1" dirty="0">
              <a:solidFill>
                <a:srgbClr val="0070C0"/>
              </a:solidFill>
            </a:endParaRPr>
          </a:p>
          <a:p>
            <a:r>
              <a:rPr lang="en-US" sz="1600" b="1" i="1" dirty="0">
                <a:solidFill>
                  <a:srgbClr val="0070C0"/>
                </a:solidFill>
              </a:rPr>
              <a:t>​</a:t>
            </a:r>
            <a:r>
              <a:rPr lang="en-US" sz="1600" i="1" dirty="0">
                <a:solidFill>
                  <a:srgbClr val="0070C0"/>
                </a:solidFill>
              </a:rPr>
              <a:t>This response also has a firm understanding and the </a:t>
            </a:r>
            <a:r>
              <a:rPr lang="en-US" sz="1600" dirty="0">
                <a:solidFill>
                  <a:srgbClr val="0070C0"/>
                </a:solidFill>
              </a:rPr>
              <a:t>key area of the role of the speech and language therapist which would be gained through the support of the Allied Health professional (AHP) is discussed and provides a very good and appropriate response to the question set. There are good points which focus on Gabriella’s progression in her language abilities through providing strategies, home visits to monitor her and exercises to help and support her needs</a:t>
            </a:r>
            <a:endParaRPr lang="en-GB" sz="1600" i="1" dirty="0">
              <a:solidFill>
                <a:srgbClr val="0070C0"/>
              </a:solidFill>
            </a:endParaRPr>
          </a:p>
          <a:p>
            <a:r>
              <a:rPr lang="en-US" sz="1600" b="1" i="1" dirty="0">
                <a:solidFill>
                  <a:srgbClr val="0070C0"/>
                </a:solidFill>
              </a:rPr>
              <a:t>Exam preparation tip </a:t>
            </a:r>
          </a:p>
          <a:p>
            <a:r>
              <a:rPr lang="en-US" sz="1600" i="1" dirty="0">
                <a:solidFill>
                  <a:srgbClr val="0070C0"/>
                </a:solidFill>
              </a:rPr>
              <a:t>A firm understanding of the varied roles of AHPs is essential and would have enabled further detail to each area considered within this response.  </a:t>
            </a:r>
          </a:p>
          <a:p>
            <a:r>
              <a:rPr lang="en-GB" sz="1600" b="1" i="1" dirty="0">
                <a:solidFill>
                  <a:srgbClr val="0070C0"/>
                </a:solidFill>
              </a:rPr>
              <a:t>Marks awarded   5/7</a:t>
            </a:r>
          </a:p>
        </p:txBody>
      </p:sp>
    </p:spTree>
    <p:extLst>
      <p:ext uri="{BB962C8B-B14F-4D97-AF65-F5344CB8AC3E}">
        <p14:creationId xmlns:p14="http://schemas.microsoft.com/office/powerpoint/2010/main" val="488846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9 and mark scheme </a:t>
            </a:r>
          </a:p>
        </p:txBody>
      </p:sp>
      <p:sp>
        <p:nvSpPr>
          <p:cNvPr id="25" name="TextBox 24">
            <a:extLst>
              <a:ext uri="{FF2B5EF4-FFF2-40B4-BE49-F238E27FC236}">
                <a16:creationId xmlns:a16="http://schemas.microsoft.com/office/drawing/2014/main" id="{0E46DCE2-3062-37C1-AB9B-D8791BEB24D8}"/>
              </a:ext>
            </a:extLst>
          </p:cNvPr>
          <p:cNvSpPr txBox="1"/>
          <p:nvPr/>
        </p:nvSpPr>
        <p:spPr>
          <a:xfrm>
            <a:off x="6260552" y="117344"/>
            <a:ext cx="2510224" cy="523220"/>
          </a:xfrm>
          <a:prstGeom prst="rect">
            <a:avLst/>
          </a:prstGeom>
          <a:noFill/>
        </p:spPr>
        <p:txBody>
          <a:bodyPr wrap="square">
            <a:spAutoFit/>
          </a:bodyPr>
          <a:lstStyle/>
          <a:p>
            <a:r>
              <a:rPr lang="en-GB" sz="1400" dirty="0">
                <a:solidFill>
                  <a:srgbClr val="0070C0"/>
                </a:solidFill>
              </a:rPr>
              <a:t>Command Verb: </a:t>
            </a:r>
            <a:r>
              <a:rPr lang="en-US" sz="1400" b="1" i="1" dirty="0">
                <a:solidFill>
                  <a:srgbClr val="0070C0"/>
                </a:solidFill>
              </a:rPr>
              <a:t>Assess</a:t>
            </a:r>
            <a:r>
              <a:rPr lang="en-US" sz="1400" i="1" dirty="0">
                <a:solidFill>
                  <a:srgbClr val="0070C0"/>
                </a:solidFill>
              </a:rPr>
              <a:t> Make an informed judgement</a:t>
            </a:r>
            <a:endParaRPr lang="en-GB" sz="1400" i="1" dirty="0">
              <a:solidFill>
                <a:srgbClr val="0070C0"/>
              </a:solidFill>
              <a:highlight>
                <a:srgbClr val="FFFF00"/>
              </a:highlight>
            </a:endParaRPr>
          </a:p>
        </p:txBody>
      </p:sp>
      <p:pic>
        <p:nvPicPr>
          <p:cNvPr id="4" name="Picture 3">
            <a:extLst>
              <a:ext uri="{FF2B5EF4-FFF2-40B4-BE49-F238E27FC236}">
                <a16:creationId xmlns:a16="http://schemas.microsoft.com/office/drawing/2014/main" id="{D8F72F06-23B4-D089-16A4-CEC6068270F2}"/>
              </a:ext>
            </a:extLst>
          </p:cNvPr>
          <p:cNvPicPr>
            <a:picLocks noChangeAspect="1"/>
          </p:cNvPicPr>
          <p:nvPr/>
        </p:nvPicPr>
        <p:blipFill>
          <a:blip r:embed="rId2"/>
          <a:stretch>
            <a:fillRect/>
          </a:stretch>
        </p:blipFill>
        <p:spPr>
          <a:xfrm>
            <a:off x="426201" y="1292832"/>
            <a:ext cx="5220152" cy="5151566"/>
          </a:xfrm>
          <a:prstGeom prst="rect">
            <a:avLst/>
          </a:prstGeom>
        </p:spPr>
      </p:pic>
      <p:sp>
        <p:nvSpPr>
          <p:cNvPr id="7" name="TextBox 6">
            <a:extLst>
              <a:ext uri="{FF2B5EF4-FFF2-40B4-BE49-F238E27FC236}">
                <a16:creationId xmlns:a16="http://schemas.microsoft.com/office/drawing/2014/main" id="{E536E2C5-DA99-332C-D270-90536CC6FA79}"/>
              </a:ext>
            </a:extLst>
          </p:cNvPr>
          <p:cNvSpPr txBox="1"/>
          <p:nvPr/>
        </p:nvSpPr>
        <p:spPr>
          <a:xfrm>
            <a:off x="6260552" y="1097592"/>
            <a:ext cx="5505247" cy="5847755"/>
          </a:xfrm>
          <a:prstGeom prst="rect">
            <a:avLst/>
          </a:prstGeom>
          <a:noFill/>
        </p:spPr>
        <p:txBody>
          <a:bodyPr wrap="square">
            <a:spAutoFit/>
          </a:bodyPr>
          <a:lstStyle/>
          <a:p>
            <a:r>
              <a:rPr lang="en-GB" sz="1100" dirty="0">
                <a:effectLst/>
                <a:latin typeface="Arial" panose="020B0604020202020204" pitchFamily="34" charset="0"/>
                <a:ea typeface="Times New Roman" panose="02020603050405020304" pitchFamily="18" charset="0"/>
              </a:rPr>
              <a:t>Award up to </a:t>
            </a:r>
            <a:r>
              <a:rPr lang="en-GB" sz="1100" b="1" dirty="0">
                <a:effectLst/>
                <a:latin typeface="Arial" panose="020B0604020202020204" pitchFamily="34" charset="0"/>
                <a:ea typeface="Times New Roman" panose="02020603050405020304" pitchFamily="18" charset="0"/>
              </a:rPr>
              <a:t>10 marks.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0 marks </a:t>
            </a:r>
            <a:r>
              <a:rPr lang="en-GB" sz="1100" dirty="0">
                <a:effectLst/>
                <a:latin typeface="Arial" panose="020B0604020202020204" pitchFamily="34" charset="0"/>
                <a:ea typeface="Times New Roman" panose="02020603050405020304" pitchFamily="18" charset="0"/>
              </a:rPr>
              <a:t>for an assessment that is not creditworthy.</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1-2 marks</a:t>
            </a:r>
            <a:r>
              <a:rPr lang="en-GB" sz="1100" dirty="0">
                <a:effectLst/>
                <a:latin typeface="Arial" panose="020B0604020202020204" pitchFamily="34" charset="0"/>
                <a:ea typeface="Times New Roman" panose="02020603050405020304" pitchFamily="18" charset="0"/>
              </a:rPr>
              <a:t> for a limited assessment which shows limited knowledge and understanding of the relevance of the Steiner spiritual approach in bringing about change and informing practice in current childcare settings.</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3-4 marks </a:t>
            </a:r>
            <a:r>
              <a:rPr lang="en-GB" sz="1100" dirty="0">
                <a:effectLst/>
                <a:latin typeface="Arial" panose="020B0604020202020204" pitchFamily="34" charset="0"/>
                <a:ea typeface="Times New Roman" panose="02020603050405020304" pitchFamily="18" charset="0"/>
              </a:rPr>
              <a:t>for a good assessment which shows some knowledge and understanding of the relevance of the Steiner spiritual approach in bringing about change and informing practice in current childcare settings.</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5-7 marks </a:t>
            </a:r>
            <a:r>
              <a:rPr lang="en-GB" sz="1100" dirty="0">
                <a:effectLst/>
                <a:latin typeface="Arial" panose="020B0604020202020204" pitchFamily="34" charset="0"/>
                <a:ea typeface="Times New Roman" panose="02020603050405020304" pitchFamily="18" charset="0"/>
              </a:rPr>
              <a:t>for a very good assessment which shows sound knowledge and understanding of the relevance of the Steiner spiritual approach in bringing about change and informing practice in current childcare settings.</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8-10 marks </a:t>
            </a:r>
            <a:r>
              <a:rPr lang="en-GB" sz="1100" dirty="0">
                <a:effectLst/>
                <a:latin typeface="Arial" panose="020B0604020202020204" pitchFamily="34" charset="0"/>
                <a:ea typeface="Times New Roman" panose="02020603050405020304" pitchFamily="18" charset="0"/>
              </a:rPr>
              <a:t>for an excellent assessment which shows detailed knowledge and understanding of the relevance of the Steiner spiritual approach in bringing about change and informing practice in current childcare settings.</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Response may refer to: </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US" sz="1100" dirty="0">
                <a:effectLst/>
                <a:latin typeface="Arial" panose="020B0604020202020204" pitchFamily="34" charset="0"/>
                <a:ea typeface="Times New Roman" panose="02020603050405020304" pitchFamily="18" charset="0"/>
              </a:rPr>
              <a:t>The first seven years are critical in determining the future wellbeing of children</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effectLst/>
                <a:latin typeface="Arial" panose="020B0604020202020204" pitchFamily="34" charset="0"/>
                <a:ea typeface="Times New Roman" panose="02020603050405020304" pitchFamily="18" charset="0"/>
              </a:rPr>
              <a:t>Provides a loving interest in and acceptance of each child</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effectLst/>
                <a:latin typeface="Arial" panose="020B0604020202020204" pitchFamily="34" charset="0"/>
                <a:ea typeface="Times New Roman" panose="02020603050405020304" pitchFamily="18" charset="0"/>
              </a:rPr>
              <a:t>Opportunities for self-initiated play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effectLst/>
                <a:latin typeface="Arial" panose="020B0604020202020204" pitchFamily="34" charset="0"/>
                <a:ea typeface="Times New Roman" panose="02020603050405020304" pitchFamily="18" charset="0"/>
              </a:rPr>
              <a:t>Provides simple play materials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effectLst/>
                <a:latin typeface="Arial" panose="020B0604020202020204" pitchFamily="34" charset="0"/>
                <a:ea typeface="Times New Roman" panose="02020603050405020304" pitchFamily="18" charset="0"/>
              </a:rPr>
              <a:t>Play makes it possible for young children to understand their experiences.</a:t>
            </a:r>
          </a:p>
          <a:p>
            <a:pPr marL="342900" lvl="0" indent="-342900">
              <a:buSzPts val="1000"/>
              <a:buFont typeface="Symbol" panose="05050102010706020507" pitchFamily="18" charset="2"/>
              <a:buChar char=""/>
              <a:tabLst>
                <a:tab pos="457200" algn="l"/>
              </a:tabLst>
            </a:pPr>
            <a:r>
              <a:rPr lang="en-GB" sz="1100" dirty="0">
                <a:effectLst/>
                <a:latin typeface="Arial" panose="020B0604020202020204" pitchFamily="34" charset="0"/>
                <a:ea typeface="Times New Roman" panose="02020603050405020304" pitchFamily="18" charset="0"/>
              </a:rPr>
              <a:t>Awareness that young children learn through imitation / experience of diverse sensory impressions / movement.</a:t>
            </a:r>
            <a:r>
              <a:rPr lang="en-GB" sz="1100" dirty="0">
                <a:solidFill>
                  <a:srgbClr val="003A6B"/>
                </a:solidFill>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effectLst/>
                <a:latin typeface="Arial" panose="020B0604020202020204" pitchFamily="34" charset="0"/>
                <a:ea typeface="Times New Roman" panose="02020603050405020304" pitchFamily="18" charset="0"/>
              </a:rPr>
              <a:t>A focus on real rather than virtual experiences </a:t>
            </a:r>
          </a:p>
          <a:p>
            <a:pPr marL="342900" lvl="0" indent="-342900">
              <a:buSzPts val="1000"/>
              <a:buFont typeface="Symbol" panose="05050102010706020507" pitchFamily="18" charset="2"/>
              <a:buChar char=""/>
              <a:tabLst>
                <a:tab pos="457200" algn="l"/>
              </a:tabLst>
            </a:pPr>
            <a:endParaRPr lang="en-GB" sz="1100" dirty="0">
              <a:latin typeface="Arial" panose="020B0604020202020204" pitchFamily="34"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endParaRPr lang="en-GB" sz="1100" dirty="0">
              <a:effectLst/>
              <a:latin typeface="Arial" panose="020B0604020202020204" pitchFamily="34" charset="0"/>
              <a:ea typeface="Times New Roman" panose="02020603050405020304" pitchFamily="18" charset="0"/>
            </a:endParaRPr>
          </a:p>
          <a:p>
            <a:pPr lvl="0" algn="r">
              <a:buSzPts val="1000"/>
              <a:tabLst>
                <a:tab pos="457200" algn="l"/>
              </a:tabLst>
            </a:pPr>
            <a:r>
              <a:rPr lang="en-GB" sz="1100" i="1" dirty="0">
                <a:solidFill>
                  <a:srgbClr val="0070C0"/>
                </a:solidFill>
                <a:latin typeface="Arial" panose="020B0604020202020204" pitchFamily="34" charset="0"/>
                <a:ea typeface="Times New Roman" panose="02020603050405020304" pitchFamily="18" charset="0"/>
              </a:rPr>
              <a:t>Continued over</a:t>
            </a:r>
            <a:endParaRPr lang="en-GB" sz="1100" i="1" dirty="0">
              <a:solidFill>
                <a:srgbClr val="0070C0"/>
              </a:solidFill>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endParaRPr lang="en-GB" sz="1100" dirty="0">
              <a:effectLst/>
              <a:latin typeface="Times New Roman" panose="02020603050405020304" pitchFamily="18" charset="0"/>
              <a:ea typeface="Times New Roman" panose="02020603050405020304" pitchFamily="18" charset="0"/>
            </a:endParaRPr>
          </a:p>
        </p:txBody>
      </p:sp>
      <p:cxnSp>
        <p:nvCxnSpPr>
          <p:cNvPr id="2" name="Straight Connector 1">
            <a:extLst>
              <a:ext uri="{FF2B5EF4-FFF2-40B4-BE49-F238E27FC236}">
                <a16:creationId xmlns:a16="http://schemas.microsoft.com/office/drawing/2014/main" id="{F06A2706-32CF-9221-A5D8-358B05E11524}"/>
              </a:ext>
            </a:extLst>
          </p:cNvPr>
          <p:cNvCxnSpPr/>
          <p:nvPr/>
        </p:nvCxnSpPr>
        <p:spPr>
          <a:xfrm>
            <a:off x="185176" y="872359"/>
            <a:ext cx="11786107" cy="0"/>
          </a:xfrm>
          <a:prstGeom prst="line">
            <a:avLst/>
          </a:prstGeom>
          <a:ln>
            <a:solidFill>
              <a:srgbClr val="6699FF"/>
            </a:solidFill>
          </a:ln>
        </p:spPr>
        <p:style>
          <a:lnRef idx="1">
            <a:schemeClr val="accent1"/>
          </a:lnRef>
          <a:fillRef idx="0">
            <a:schemeClr val="accent1"/>
          </a:fillRef>
          <a:effectRef idx="0">
            <a:schemeClr val="accent1"/>
          </a:effectRef>
          <a:fontRef idx="minor">
            <a:schemeClr val="tx1"/>
          </a:fontRef>
        </p:style>
      </p:cxnSp>
      <p:pic>
        <p:nvPicPr>
          <p:cNvPr id="3" name="Picture 2" descr="A logo with blue text&#10;&#10;Description automatically generated">
            <a:extLst>
              <a:ext uri="{FF2B5EF4-FFF2-40B4-BE49-F238E27FC236}">
                <a16:creationId xmlns:a16="http://schemas.microsoft.com/office/drawing/2014/main" id="{7C8303CC-DD6C-A025-B3A4-828C07A160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07388" y="96889"/>
            <a:ext cx="663895" cy="663895"/>
          </a:xfrm>
          <a:prstGeom prst="rect">
            <a:avLst/>
          </a:prstGeom>
        </p:spPr>
      </p:pic>
    </p:spTree>
    <p:extLst>
      <p:ext uri="{BB962C8B-B14F-4D97-AF65-F5344CB8AC3E}">
        <p14:creationId xmlns:p14="http://schemas.microsoft.com/office/powerpoint/2010/main" val="34786728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9 and mark scheme continued</a:t>
            </a:r>
          </a:p>
        </p:txBody>
      </p:sp>
      <p:sp>
        <p:nvSpPr>
          <p:cNvPr id="3" name="TextBox 2">
            <a:extLst>
              <a:ext uri="{FF2B5EF4-FFF2-40B4-BE49-F238E27FC236}">
                <a16:creationId xmlns:a16="http://schemas.microsoft.com/office/drawing/2014/main" id="{9D1FD77F-135E-FB12-B24F-6AF622CB34EE}"/>
              </a:ext>
            </a:extLst>
          </p:cNvPr>
          <p:cNvSpPr txBox="1"/>
          <p:nvPr/>
        </p:nvSpPr>
        <p:spPr>
          <a:xfrm>
            <a:off x="282012" y="1135736"/>
            <a:ext cx="5345066" cy="4870564"/>
          </a:xfrm>
          <a:prstGeom prst="rect">
            <a:avLst/>
          </a:prstGeom>
          <a:noFill/>
        </p:spPr>
        <p:txBody>
          <a:bodyPr wrap="square">
            <a:spAutoFit/>
          </a:bodyPr>
          <a:lstStyle/>
          <a:p>
            <a:pPr marL="342900" lvl="0" indent="-342900">
              <a:buSzPts val="1000"/>
              <a:buFont typeface="Symbol" panose="05050102010706020507" pitchFamily="18" charset="2"/>
              <a:buChar char=""/>
              <a:tabLst>
                <a:tab pos="457200" algn="l"/>
              </a:tabLst>
            </a:pPr>
            <a:r>
              <a:rPr lang="en-GB" sz="1150" dirty="0">
                <a:effectLst/>
                <a:latin typeface="Arial" panose="020B0604020202020204" pitchFamily="34" charset="0"/>
                <a:ea typeface="Times New Roman" panose="02020603050405020304" pitchFamily="18" charset="0"/>
              </a:rPr>
              <a:t>Support the child in forming a healthy relationship to the world</a:t>
            </a:r>
            <a:endParaRPr lang="en-GB" sz="11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50" dirty="0">
                <a:effectLst/>
                <a:latin typeface="Arial" panose="020B0604020202020204" pitchFamily="34" charset="0"/>
                <a:ea typeface="Times New Roman" panose="02020603050405020304" pitchFamily="18" charset="0"/>
              </a:rPr>
              <a:t>Encourages artistic activities such as storytelling, music, drawing and painting, rhythmic games, and role- modelling </a:t>
            </a:r>
            <a:endParaRPr lang="en-GB" sz="11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50" dirty="0">
                <a:effectLst/>
                <a:latin typeface="Arial" panose="020B0604020202020204" pitchFamily="34" charset="0"/>
                <a:ea typeface="Times New Roman" panose="02020603050405020304" pitchFamily="18" charset="0"/>
              </a:rPr>
              <a:t>Fosters the healthy development of imagination and creativity</a:t>
            </a:r>
            <a:endParaRPr lang="en-GB" sz="11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US" sz="1150" dirty="0">
                <a:effectLst/>
                <a:latin typeface="Arial" panose="020B0604020202020204" pitchFamily="34" charset="0"/>
                <a:ea typeface="Times New Roman" panose="02020603050405020304" pitchFamily="18" charset="0"/>
              </a:rPr>
              <a:t>Meaningful practical work such as cooking, baking, gardening, handwork and domestic activity </a:t>
            </a:r>
            <a:endParaRPr lang="en-GB" sz="11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US" sz="1150" dirty="0">
                <a:effectLst/>
                <a:latin typeface="Arial" panose="020B0604020202020204" pitchFamily="34" charset="0"/>
                <a:ea typeface="Times New Roman" panose="02020603050405020304" pitchFamily="18" charset="0"/>
              </a:rPr>
              <a:t>Provide opportunities to develop human capacities</a:t>
            </a:r>
            <a:endParaRPr lang="en-GB" sz="11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50" dirty="0">
                <a:effectLst/>
                <a:latin typeface="Arial" panose="020B0604020202020204" pitchFamily="34" charset="0"/>
                <a:ea typeface="Times New Roman" panose="02020603050405020304" pitchFamily="18" charset="0"/>
              </a:rPr>
              <a:t>Encouraging the processes of life rather than on learning outcomes</a:t>
            </a:r>
            <a:endParaRPr lang="en-GB" sz="11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50" dirty="0">
                <a:effectLst/>
                <a:latin typeface="Arial" panose="020B0604020202020204" pitchFamily="34" charset="0"/>
                <a:ea typeface="Times New Roman" panose="02020603050405020304" pitchFamily="18" charset="0"/>
              </a:rPr>
              <a:t>Provides predictable rhythms through the day, week and year that provide security / sense of the interrelationships / wholeness of life</a:t>
            </a:r>
            <a:endParaRPr lang="en-GB" sz="11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50" dirty="0">
                <a:effectLst/>
                <a:latin typeface="Arial" panose="020B0604020202020204" pitchFamily="34" charset="0"/>
                <a:ea typeface="Times New Roman" panose="02020603050405020304" pitchFamily="18" charset="0"/>
              </a:rPr>
              <a:t>Seasonal and other festivals are celebrated - according to the cultural and geographical surroundings</a:t>
            </a:r>
            <a:endParaRPr lang="en-GB" sz="11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50" dirty="0">
                <a:effectLst/>
                <a:latin typeface="Arial" panose="020B0604020202020204" pitchFamily="34" charset="0"/>
                <a:ea typeface="Times New Roman" panose="02020603050405020304" pitchFamily="18" charset="0"/>
              </a:rPr>
              <a:t>Educators must work to create an attitude of trust / openness / gratitude towards the child and life more widely </a:t>
            </a:r>
            <a:endParaRPr lang="en-GB" sz="11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50" dirty="0">
                <a:effectLst/>
                <a:latin typeface="Arial" panose="020B0604020202020204" pitchFamily="34" charset="0"/>
                <a:ea typeface="Times New Roman" panose="02020603050405020304" pitchFamily="18" charset="0"/>
              </a:rPr>
              <a:t>Highlight the importance of meaningful daily activities such as work, cooking / cleaning / washing / gardening / physical activity / exploring nature</a:t>
            </a:r>
            <a:endParaRPr lang="en-GB" sz="11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US" sz="1150" dirty="0">
                <a:effectLst/>
                <a:latin typeface="Arial" panose="020B0604020202020204" pitchFamily="34" charset="0"/>
                <a:ea typeface="Times New Roman" panose="02020603050405020304" pitchFamily="18" charset="0"/>
              </a:rPr>
              <a:t>To best meet the needs of the child, the environment has to be quiet / simple / warm / peaceful  / allow children to participate in safe exploring</a:t>
            </a:r>
            <a:endParaRPr lang="en-GB" sz="11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US" sz="1150" dirty="0">
                <a:effectLst/>
                <a:latin typeface="Arial" panose="020B0604020202020204" pitchFamily="34" charset="0"/>
                <a:ea typeface="Times New Roman" panose="02020603050405020304" pitchFamily="18" charset="0"/>
              </a:rPr>
              <a:t>Toys should be simple and made out of natural materials</a:t>
            </a:r>
            <a:endParaRPr lang="en-GB" sz="11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50" dirty="0">
                <a:effectLst/>
                <a:latin typeface="Arial" panose="020B0604020202020204" pitchFamily="34" charset="0"/>
                <a:ea typeface="Times New Roman" panose="02020603050405020304" pitchFamily="18" charset="0"/>
              </a:rPr>
              <a:t>Rhythmical and predictable daily life is practiced </a:t>
            </a:r>
            <a:endParaRPr lang="en-GB" sz="11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50" dirty="0">
                <a:effectLst/>
                <a:latin typeface="Arial" panose="020B0604020202020204" pitchFamily="34" charset="0"/>
                <a:ea typeface="Times New Roman" panose="02020603050405020304" pitchFamily="18" charset="0"/>
              </a:rPr>
              <a:t>Sleep in a safe and peaceful environment</a:t>
            </a:r>
            <a:endParaRPr lang="en-GB" sz="11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50" dirty="0">
                <a:effectLst/>
                <a:latin typeface="Arial" panose="020B0604020202020204" pitchFamily="34" charset="0"/>
                <a:ea typeface="Times New Roman" panose="02020603050405020304" pitchFamily="18" charset="0"/>
              </a:rPr>
              <a:t>Providing healthy food</a:t>
            </a:r>
            <a:endParaRPr lang="en-GB" sz="11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50" dirty="0">
                <a:effectLst/>
                <a:latin typeface="Arial" panose="020B0604020202020204" pitchFamily="34" charset="0"/>
                <a:ea typeface="Times New Roman" panose="02020603050405020304" pitchFamily="18" charset="0"/>
              </a:rPr>
              <a:t>Encouraging physical exposure to nature including walking daily</a:t>
            </a:r>
            <a:endParaRPr lang="en-GB" sz="11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50" dirty="0">
                <a:effectLst/>
                <a:latin typeface="Arial" panose="020B0604020202020204" pitchFamily="34" charset="0"/>
                <a:ea typeface="Times New Roman" panose="02020603050405020304" pitchFamily="18" charset="0"/>
              </a:rPr>
              <a:t>Care taking encouraged </a:t>
            </a:r>
            <a:endParaRPr lang="en-GB" sz="11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50" dirty="0">
                <a:effectLst/>
                <a:latin typeface="Arial" panose="020B0604020202020204" pitchFamily="34" charset="0"/>
                <a:ea typeface="Times New Roman" panose="02020603050405020304" pitchFamily="18" charset="0"/>
              </a:rPr>
              <a:t>Encourage children to feel safe and secure / develop a healthy self-esteem</a:t>
            </a:r>
            <a:endParaRPr lang="en-GB" sz="1150" dirty="0">
              <a:effectLst/>
              <a:latin typeface="Times New Roman" panose="02020603050405020304" pitchFamily="18" charset="0"/>
              <a:ea typeface="Times New Roman" panose="02020603050405020304" pitchFamily="18" charset="0"/>
            </a:endParaRPr>
          </a:p>
        </p:txBody>
      </p:sp>
      <p:sp>
        <p:nvSpPr>
          <p:cNvPr id="6" name="TextBox 5">
            <a:extLst>
              <a:ext uri="{FF2B5EF4-FFF2-40B4-BE49-F238E27FC236}">
                <a16:creationId xmlns:a16="http://schemas.microsoft.com/office/drawing/2014/main" id="{85296CF9-6D7F-27EF-D5A1-4C2148B5E377}"/>
              </a:ext>
            </a:extLst>
          </p:cNvPr>
          <p:cNvSpPr txBox="1"/>
          <p:nvPr/>
        </p:nvSpPr>
        <p:spPr>
          <a:xfrm>
            <a:off x="6564924" y="1135736"/>
            <a:ext cx="5133686" cy="2923877"/>
          </a:xfrm>
          <a:prstGeom prst="rect">
            <a:avLst/>
          </a:prstGeom>
          <a:noFill/>
        </p:spPr>
        <p:txBody>
          <a:bodyPr wrap="square">
            <a:spAutoFit/>
          </a:bodyPr>
          <a:lstStyle/>
          <a:p>
            <a:pPr marL="342900" lvl="0" indent="-342900">
              <a:buSzPts val="1000"/>
              <a:buFont typeface="Symbol" panose="05050102010706020507" pitchFamily="18" charset="2"/>
              <a:buChar char=""/>
              <a:tabLst>
                <a:tab pos="457200" algn="l"/>
              </a:tabLst>
            </a:pPr>
            <a:r>
              <a:rPr lang="en-US" sz="1150" dirty="0">
                <a:effectLst/>
                <a:latin typeface="Arial" panose="020B0604020202020204" pitchFamily="34" charset="0"/>
                <a:ea typeface="Times New Roman" panose="02020603050405020304" pitchFamily="18" charset="0"/>
              </a:rPr>
              <a:t>Learning is organic, emergent, experimental and based on cooperation. </a:t>
            </a:r>
            <a:endParaRPr lang="en-GB" sz="11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US" sz="1150" dirty="0">
                <a:effectLst/>
                <a:latin typeface="Arial" panose="020B0604020202020204" pitchFamily="34" charset="0"/>
                <a:ea typeface="Times New Roman" panose="02020603050405020304" pitchFamily="18" charset="0"/>
              </a:rPr>
              <a:t>Pre-planned teaching to initiate open ended questioning and inquiry</a:t>
            </a:r>
            <a:endParaRPr lang="en-GB" sz="11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US" sz="1150" dirty="0">
                <a:effectLst/>
                <a:latin typeface="Arial" panose="020B0604020202020204" pitchFamily="34" charset="0"/>
                <a:ea typeface="Times New Roman" panose="02020603050405020304" pitchFamily="18" charset="0"/>
              </a:rPr>
              <a:t>A strong sense of community and engagement with children / parents / educators </a:t>
            </a:r>
            <a:endParaRPr lang="en-GB" sz="11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US" sz="1150" dirty="0">
                <a:effectLst/>
                <a:latin typeface="Arial" panose="020B0604020202020204" pitchFamily="34" charset="0"/>
                <a:ea typeface="Times New Roman" panose="02020603050405020304" pitchFamily="18" charset="0"/>
              </a:rPr>
              <a:t>A great respect for environmental spaces is encouraged </a:t>
            </a:r>
            <a:endParaRPr lang="en-GB" sz="11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50" dirty="0">
                <a:effectLst/>
                <a:latin typeface="Arial" panose="020B0604020202020204" pitchFamily="34" charset="0"/>
                <a:ea typeface="Times New Roman" panose="02020603050405020304" pitchFamily="18" charset="0"/>
              </a:rPr>
              <a:t>Reduce nosier environments</a:t>
            </a:r>
            <a:endParaRPr lang="en-GB" sz="11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50" dirty="0">
                <a:effectLst/>
                <a:latin typeface="Arial" panose="020B0604020202020204" pitchFamily="34" charset="0"/>
                <a:ea typeface="Times New Roman" panose="02020603050405020304" pitchFamily="18" charset="0"/>
              </a:rPr>
              <a:t>Offer opportunities to ask deeper questions about the meaning of life and spirituality</a:t>
            </a:r>
            <a:endParaRPr lang="en-GB" sz="11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50" dirty="0">
                <a:effectLst/>
                <a:latin typeface="Arial" panose="020B0604020202020204" pitchFamily="34" charset="0"/>
                <a:ea typeface="Times New Roman" panose="02020603050405020304" pitchFamily="18" charset="0"/>
              </a:rPr>
              <a:t>Encourage strong connections to nature with the care and connection to the environment </a:t>
            </a:r>
            <a:endParaRPr lang="en-GB" sz="11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50" dirty="0">
                <a:effectLst/>
                <a:latin typeface="Arial" panose="020B0604020202020204" pitchFamily="34" charset="0"/>
                <a:ea typeface="Times New Roman" panose="02020603050405020304" pitchFamily="18" charset="0"/>
              </a:rPr>
              <a:t>Take responsibility for development of the ‘whole child’</a:t>
            </a:r>
            <a:endParaRPr lang="en-GB" sz="11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50" dirty="0">
                <a:effectLst/>
                <a:latin typeface="Arial" panose="020B0604020202020204" pitchFamily="34" charset="0"/>
                <a:ea typeface="Times New Roman" panose="02020603050405020304" pitchFamily="18" charset="0"/>
              </a:rPr>
              <a:t>Engaging families by inviting them to visit</a:t>
            </a:r>
            <a:endParaRPr lang="en-GB" sz="1150" dirty="0">
              <a:effectLst/>
              <a:latin typeface="Times New Roman" panose="02020603050405020304" pitchFamily="18" charset="0"/>
              <a:ea typeface="Times New Roman" panose="02020603050405020304" pitchFamily="18" charset="0"/>
            </a:endParaRPr>
          </a:p>
          <a:p>
            <a:r>
              <a:rPr lang="en-GB" sz="1150" dirty="0">
                <a:effectLst/>
                <a:latin typeface="Arial" panose="020B0604020202020204" pitchFamily="34" charset="0"/>
                <a:ea typeface="Times New Roman" panose="02020603050405020304" pitchFamily="18" charset="0"/>
              </a:rPr>
              <a:t> </a:t>
            </a:r>
            <a:endParaRPr lang="en-GB" sz="1150" dirty="0">
              <a:effectLst/>
              <a:latin typeface="Times New Roman" panose="02020603050405020304" pitchFamily="18" charset="0"/>
              <a:ea typeface="Times New Roman" panose="02020603050405020304" pitchFamily="18" charset="0"/>
            </a:endParaRPr>
          </a:p>
          <a:p>
            <a:r>
              <a:rPr lang="en-GB" sz="1150" dirty="0">
                <a:solidFill>
                  <a:srgbClr val="000000"/>
                </a:solidFill>
                <a:effectLst/>
                <a:latin typeface="Arial" panose="020B0604020202020204" pitchFamily="34" charset="0"/>
                <a:ea typeface="Times New Roman" panose="02020603050405020304" pitchFamily="18" charset="0"/>
              </a:rPr>
              <a:t>This list is not exhaustive. </a:t>
            </a:r>
            <a:endParaRPr lang="en-GB" sz="1150" dirty="0">
              <a:effectLst/>
              <a:latin typeface="Times New Roman" panose="02020603050405020304" pitchFamily="18" charset="0"/>
              <a:ea typeface="Times New Roman" panose="02020603050405020304" pitchFamily="18" charset="0"/>
            </a:endParaRPr>
          </a:p>
          <a:p>
            <a:r>
              <a:rPr lang="en-GB" sz="1150" dirty="0">
                <a:solidFill>
                  <a:srgbClr val="000000"/>
                </a:solidFill>
                <a:effectLst/>
                <a:latin typeface="Arial" panose="020B0604020202020204" pitchFamily="34" charset="0"/>
                <a:ea typeface="Times New Roman" panose="02020603050405020304" pitchFamily="18" charset="0"/>
              </a:rPr>
              <a:t>Credit any other relevant response.</a:t>
            </a:r>
            <a:endParaRPr lang="en-GB" sz="1150" dirty="0">
              <a:effectLst/>
              <a:latin typeface="Times New Roman" panose="02020603050405020304" pitchFamily="18" charset="0"/>
              <a:ea typeface="Times New Roman" panose="02020603050405020304" pitchFamily="18" charset="0"/>
            </a:endParaRPr>
          </a:p>
        </p:txBody>
      </p:sp>
      <p:cxnSp>
        <p:nvCxnSpPr>
          <p:cNvPr id="2" name="Straight Connector 1">
            <a:extLst>
              <a:ext uri="{FF2B5EF4-FFF2-40B4-BE49-F238E27FC236}">
                <a16:creationId xmlns:a16="http://schemas.microsoft.com/office/drawing/2014/main" id="{FC073871-9ED8-08B9-9657-ECAFAC4E9449}"/>
              </a:ext>
            </a:extLst>
          </p:cNvPr>
          <p:cNvCxnSpPr/>
          <p:nvPr/>
        </p:nvCxnSpPr>
        <p:spPr>
          <a:xfrm>
            <a:off x="185176" y="872359"/>
            <a:ext cx="11786107" cy="0"/>
          </a:xfrm>
          <a:prstGeom prst="line">
            <a:avLst/>
          </a:prstGeom>
          <a:ln>
            <a:solidFill>
              <a:srgbClr val="6699FF"/>
            </a:solidFill>
          </a:ln>
        </p:spPr>
        <p:style>
          <a:lnRef idx="1">
            <a:schemeClr val="accent1"/>
          </a:lnRef>
          <a:fillRef idx="0">
            <a:schemeClr val="accent1"/>
          </a:fillRef>
          <a:effectRef idx="0">
            <a:schemeClr val="accent1"/>
          </a:effectRef>
          <a:fontRef idx="minor">
            <a:schemeClr val="tx1"/>
          </a:fontRef>
        </p:style>
      </p:cxnSp>
      <p:pic>
        <p:nvPicPr>
          <p:cNvPr id="4" name="Picture 3" descr="A logo with blue text&#10;&#10;Description automatically generated">
            <a:extLst>
              <a:ext uri="{FF2B5EF4-FFF2-40B4-BE49-F238E27FC236}">
                <a16:creationId xmlns:a16="http://schemas.microsoft.com/office/drawing/2014/main" id="{98816A45-10C7-01DA-C25D-A2B382B235B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07388" y="96889"/>
            <a:ext cx="663895" cy="663895"/>
          </a:xfrm>
          <a:prstGeom prst="rect">
            <a:avLst/>
          </a:prstGeom>
        </p:spPr>
      </p:pic>
    </p:spTree>
    <p:extLst>
      <p:ext uri="{BB962C8B-B14F-4D97-AF65-F5344CB8AC3E}">
        <p14:creationId xmlns:p14="http://schemas.microsoft.com/office/powerpoint/2010/main" val="33714496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9 Candidate’s answer with Examiner’s comments</a:t>
            </a:r>
          </a:p>
        </p:txBody>
      </p:sp>
      <p:sp>
        <p:nvSpPr>
          <p:cNvPr id="4" name="TextBox 3">
            <a:extLst>
              <a:ext uri="{FF2B5EF4-FFF2-40B4-BE49-F238E27FC236}">
                <a16:creationId xmlns:a16="http://schemas.microsoft.com/office/drawing/2014/main" id="{91A309D3-68EA-CE45-62B1-43FD6CD121C1}"/>
              </a:ext>
            </a:extLst>
          </p:cNvPr>
          <p:cNvSpPr txBox="1"/>
          <p:nvPr/>
        </p:nvSpPr>
        <p:spPr>
          <a:xfrm>
            <a:off x="282011" y="979658"/>
            <a:ext cx="5176397" cy="4616648"/>
          </a:xfrm>
          <a:prstGeom prst="rect">
            <a:avLst/>
          </a:prstGeom>
          <a:noFill/>
        </p:spPr>
        <p:txBody>
          <a:bodyPr wrap="square">
            <a:spAutoFit/>
          </a:bodyPr>
          <a:lstStyle/>
          <a:p>
            <a:r>
              <a:rPr lang="en-US" sz="1400" dirty="0"/>
              <a:t>Steiners relevance to the </a:t>
            </a:r>
            <a:r>
              <a:rPr lang="en-US" sz="1400" dirty="0" err="1"/>
              <a:t>spiritaul</a:t>
            </a:r>
            <a:r>
              <a:rPr lang="en-US" sz="1400" dirty="0"/>
              <a:t> approach in informing practice in childcare settings is he </a:t>
            </a:r>
            <a:r>
              <a:rPr lang="en-US" sz="1400" dirty="0" err="1"/>
              <a:t>belives</a:t>
            </a:r>
            <a:r>
              <a:rPr lang="en-US" sz="1400" dirty="0"/>
              <a:t> children learn through real life </a:t>
            </a:r>
            <a:r>
              <a:rPr lang="en-US" sz="1400" dirty="0" err="1"/>
              <a:t>expreiences</a:t>
            </a:r>
            <a:r>
              <a:rPr lang="en-US" sz="1400" dirty="0"/>
              <a:t> such as cooking, cleaning, gardening etc. He believes children learn intellectually and develop </a:t>
            </a:r>
            <a:r>
              <a:rPr lang="en-US" sz="1400" dirty="0" err="1"/>
              <a:t>cognitve</a:t>
            </a:r>
            <a:r>
              <a:rPr lang="en-US" sz="1400" dirty="0"/>
              <a:t> skills through real life practices, He believes if children learn through real life experiences they will be more able and talented to do more from a young age. Steiners </a:t>
            </a:r>
            <a:r>
              <a:rPr lang="en-US" sz="1400" dirty="0" err="1"/>
              <a:t>revelance</a:t>
            </a:r>
            <a:r>
              <a:rPr lang="en-US" sz="1400" dirty="0"/>
              <a:t> is important and he looks at the child </a:t>
            </a:r>
            <a:r>
              <a:rPr lang="en-US" sz="1400" dirty="0" err="1"/>
              <a:t>spirtaully</a:t>
            </a:r>
            <a:r>
              <a:rPr lang="en-US" sz="1400" dirty="0"/>
              <a:t> and how the child thinks, He thinks children will also learn </a:t>
            </a:r>
            <a:r>
              <a:rPr lang="en-US" sz="1400" dirty="0" err="1"/>
              <a:t>spirtually</a:t>
            </a:r>
            <a:r>
              <a:rPr lang="en-US" sz="1400" dirty="0"/>
              <a:t> by doing this and it comes into the current childcare settings as we include his theory by doing baking with the children, planting and gardening with the children and it even comes down into day-to-day activities such as tidying up and laying out cups and fruit at snack time, His spiritual </a:t>
            </a:r>
            <a:r>
              <a:rPr lang="en-US" sz="1400" dirty="0" err="1"/>
              <a:t>appraoch</a:t>
            </a:r>
            <a:r>
              <a:rPr lang="en-US" sz="1400" dirty="0"/>
              <a:t> is this </a:t>
            </a:r>
            <a:r>
              <a:rPr lang="en-US" sz="1400" dirty="0" err="1"/>
              <a:t>isnt</a:t>
            </a:r>
            <a:r>
              <a:rPr lang="en-US" sz="1400" dirty="0"/>
              <a:t> how to </a:t>
            </a:r>
            <a:r>
              <a:rPr lang="en-US" sz="1400" dirty="0" err="1"/>
              <a:t>religon</a:t>
            </a:r>
            <a:r>
              <a:rPr lang="en-US" sz="1400" dirty="0"/>
              <a:t> or </a:t>
            </a:r>
            <a:r>
              <a:rPr lang="en-US" sz="1400" dirty="0" err="1"/>
              <a:t>beliefes</a:t>
            </a:r>
            <a:r>
              <a:rPr lang="en-US" sz="1400" dirty="0"/>
              <a:t> but down to common and general knowledge, His </a:t>
            </a:r>
            <a:r>
              <a:rPr lang="en-US" sz="1400" dirty="0" err="1"/>
              <a:t>spirtual</a:t>
            </a:r>
            <a:r>
              <a:rPr lang="en-US" sz="1400" dirty="0"/>
              <a:t> </a:t>
            </a:r>
            <a:r>
              <a:rPr lang="en-US" sz="1400" dirty="0" err="1"/>
              <a:t>sprroach</a:t>
            </a:r>
            <a:r>
              <a:rPr lang="en-US" sz="1400" dirty="0"/>
              <a:t> is he looks over the whole child and what can benefit them in different ways and looks over the whole child instead of </a:t>
            </a:r>
            <a:r>
              <a:rPr lang="en-US" sz="1400" dirty="0" err="1"/>
              <a:t>jjst</a:t>
            </a:r>
            <a:r>
              <a:rPr lang="en-US" sz="1400" dirty="0"/>
              <a:t> 1 aspect </a:t>
            </a:r>
            <a:r>
              <a:rPr lang="en-US" sz="1400" dirty="0" err="1"/>
              <a:t>e.g</a:t>
            </a:r>
            <a:r>
              <a:rPr lang="en-US" sz="1400" dirty="0"/>
              <a:t> cooking, you learn intellectually, you do it </a:t>
            </a:r>
            <a:r>
              <a:rPr lang="en-US" sz="1400" dirty="0" err="1"/>
              <a:t>physicaslly</a:t>
            </a:r>
            <a:r>
              <a:rPr lang="en-US" sz="1400" dirty="0"/>
              <a:t>, socially if you do it with carers or other children or emotionally because its their won work.</a:t>
            </a:r>
            <a:endParaRPr lang="en-GB" sz="1400" dirty="0"/>
          </a:p>
        </p:txBody>
      </p:sp>
      <p:cxnSp>
        <p:nvCxnSpPr>
          <p:cNvPr id="2" name="Straight Connector 1">
            <a:extLst>
              <a:ext uri="{FF2B5EF4-FFF2-40B4-BE49-F238E27FC236}">
                <a16:creationId xmlns:a16="http://schemas.microsoft.com/office/drawing/2014/main" id="{267E1334-5B4A-7712-5309-E7A994B72471}"/>
              </a:ext>
            </a:extLst>
          </p:cNvPr>
          <p:cNvCxnSpPr/>
          <p:nvPr/>
        </p:nvCxnSpPr>
        <p:spPr>
          <a:xfrm>
            <a:off x="185176" y="872359"/>
            <a:ext cx="11786107" cy="0"/>
          </a:xfrm>
          <a:prstGeom prst="line">
            <a:avLst/>
          </a:prstGeom>
          <a:ln>
            <a:solidFill>
              <a:srgbClr val="6699FF"/>
            </a:solidFill>
          </a:ln>
        </p:spPr>
        <p:style>
          <a:lnRef idx="1">
            <a:schemeClr val="accent1"/>
          </a:lnRef>
          <a:fillRef idx="0">
            <a:schemeClr val="accent1"/>
          </a:fillRef>
          <a:effectRef idx="0">
            <a:schemeClr val="accent1"/>
          </a:effectRef>
          <a:fontRef idx="minor">
            <a:schemeClr val="tx1"/>
          </a:fontRef>
        </p:style>
      </p:cxnSp>
      <p:pic>
        <p:nvPicPr>
          <p:cNvPr id="3" name="Picture 2" descr="A logo with blue text&#10;&#10;Description automatically generated">
            <a:extLst>
              <a:ext uri="{FF2B5EF4-FFF2-40B4-BE49-F238E27FC236}">
                <a16:creationId xmlns:a16="http://schemas.microsoft.com/office/drawing/2014/main" id="{27F332F8-1320-A334-9350-1CBDC2C4F2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07388" y="96889"/>
            <a:ext cx="663895" cy="663895"/>
          </a:xfrm>
          <a:prstGeom prst="rect">
            <a:avLst/>
          </a:prstGeom>
        </p:spPr>
      </p:pic>
      <p:sp>
        <p:nvSpPr>
          <p:cNvPr id="5" name="Speech Bubble: Rectangle with Corners Rounded 4">
            <a:extLst>
              <a:ext uri="{FF2B5EF4-FFF2-40B4-BE49-F238E27FC236}">
                <a16:creationId xmlns:a16="http://schemas.microsoft.com/office/drawing/2014/main" id="{C8D662B8-EDF8-837E-8AE0-81FCD379D4AF}"/>
              </a:ext>
            </a:extLst>
          </p:cNvPr>
          <p:cNvSpPr/>
          <p:nvPr/>
        </p:nvSpPr>
        <p:spPr>
          <a:xfrm>
            <a:off x="6242538" y="979658"/>
            <a:ext cx="5667451" cy="5005983"/>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6" name="TextBox 5">
            <a:extLst>
              <a:ext uri="{FF2B5EF4-FFF2-40B4-BE49-F238E27FC236}">
                <a16:creationId xmlns:a16="http://schemas.microsoft.com/office/drawing/2014/main" id="{9B5733D0-9AA0-21AF-6356-1AA36018DDF1}"/>
              </a:ext>
            </a:extLst>
          </p:cNvPr>
          <p:cNvSpPr txBox="1"/>
          <p:nvPr/>
        </p:nvSpPr>
        <p:spPr>
          <a:xfrm>
            <a:off x="6707384" y="1108041"/>
            <a:ext cx="5116755" cy="4770537"/>
          </a:xfrm>
          <a:prstGeom prst="rect">
            <a:avLst/>
          </a:prstGeom>
          <a:noFill/>
        </p:spPr>
        <p:txBody>
          <a:bodyPr wrap="square">
            <a:spAutoFit/>
          </a:bodyPr>
          <a:lstStyle/>
          <a:p>
            <a:r>
              <a:rPr lang="en-GB" sz="1600" b="1" i="1" dirty="0">
                <a:solidFill>
                  <a:srgbClr val="0070C0"/>
                </a:solidFill>
              </a:rPr>
              <a:t>Principal examiner feedback</a:t>
            </a:r>
          </a:p>
          <a:p>
            <a:endParaRPr lang="en-GB" sz="1600" b="1" i="1" dirty="0">
              <a:solidFill>
                <a:srgbClr val="0070C0"/>
              </a:solidFill>
            </a:endParaRPr>
          </a:p>
          <a:p>
            <a:r>
              <a:rPr lang="en-US" sz="1600" b="1" i="1" dirty="0">
                <a:solidFill>
                  <a:srgbClr val="0070C0"/>
                </a:solidFill>
              </a:rPr>
              <a:t>​</a:t>
            </a:r>
            <a:r>
              <a:rPr lang="en-US" sz="1600" i="1" dirty="0">
                <a:solidFill>
                  <a:srgbClr val="0070C0"/>
                </a:solidFill>
              </a:rPr>
              <a:t>This question sets out to assess the candidate knowledge and understanding of relevance of the Steiner spiritual approach in informing practice in current childcare settings. This candidate has set out their response clearly and provided a range of </a:t>
            </a:r>
            <a:r>
              <a:rPr lang="en-US" sz="1600" i="1" dirty="0">
                <a:solidFill>
                  <a:srgbClr val="0070C0"/>
                </a:solidFill>
                <a:latin typeface="Arial" panose="020B0604020202020204" pitchFamily="34" charset="0"/>
              </a:rPr>
              <a:t>m</a:t>
            </a:r>
            <a:r>
              <a:rPr lang="en-US" sz="1600" dirty="0">
                <a:solidFill>
                  <a:srgbClr val="0070C0"/>
                </a:solidFill>
                <a:effectLst/>
                <a:latin typeface="Arial" panose="020B0604020202020204" pitchFamily="34" charset="0"/>
                <a:ea typeface="Times New Roman" panose="02020603050405020304" pitchFamily="18" charset="0"/>
              </a:rPr>
              <a:t>eaningful practical work such as cooking, baking, gardening, and domestic activity, through real life experiences with </a:t>
            </a:r>
            <a:r>
              <a:rPr lang="en-GB" sz="1600" dirty="0">
                <a:solidFill>
                  <a:srgbClr val="0070C0"/>
                </a:solidFill>
                <a:effectLst/>
                <a:latin typeface="Arial" panose="020B0604020202020204" pitchFamily="34" charset="0"/>
                <a:ea typeface="Times New Roman" panose="02020603050405020304" pitchFamily="18" charset="0"/>
              </a:rPr>
              <a:t>explanation</a:t>
            </a:r>
            <a:r>
              <a:rPr lang="en-US" sz="1600" dirty="0">
                <a:solidFill>
                  <a:srgbClr val="0070C0"/>
                </a:solidFill>
                <a:effectLst/>
                <a:latin typeface="Arial" panose="020B0604020202020204" pitchFamily="34" charset="0"/>
                <a:ea typeface="Times New Roman" panose="02020603050405020304" pitchFamily="18" charset="0"/>
              </a:rPr>
              <a:t> to assess the relevance to current childcare practice. </a:t>
            </a:r>
            <a:endParaRPr lang="en-US" sz="1600" i="1" dirty="0">
              <a:solidFill>
                <a:srgbClr val="0070C0"/>
              </a:solidFill>
            </a:endParaRPr>
          </a:p>
          <a:p>
            <a:r>
              <a:rPr lang="en-GB" sz="1600" i="1" dirty="0">
                <a:solidFill>
                  <a:srgbClr val="0070C0"/>
                </a:solidFill>
              </a:rPr>
              <a:t>​</a:t>
            </a:r>
            <a:r>
              <a:rPr lang="en-US" sz="1600" b="1" i="1" dirty="0">
                <a:solidFill>
                  <a:srgbClr val="0070C0"/>
                </a:solidFill>
              </a:rPr>
              <a:t>Exam preparation tip</a:t>
            </a:r>
          </a:p>
          <a:p>
            <a:r>
              <a:rPr lang="en-US" sz="1600" i="1" dirty="0">
                <a:solidFill>
                  <a:srgbClr val="0070C0"/>
                </a:solidFill>
              </a:rPr>
              <a:t>Candidate knowledge and understanding of the range of specified theory and approaches to education within unit 330 is vital for success. This knowledge will enable candidates to respond to the best of their ability to meet the exam</a:t>
            </a:r>
            <a:r>
              <a:rPr lang="en-US" sz="1600" b="1" i="1" dirty="0">
                <a:solidFill>
                  <a:srgbClr val="0070C0"/>
                </a:solidFill>
              </a:rPr>
              <a:t> </a:t>
            </a:r>
            <a:r>
              <a:rPr lang="en-US" sz="1600" i="1" dirty="0">
                <a:solidFill>
                  <a:srgbClr val="0070C0"/>
                </a:solidFill>
              </a:rPr>
              <a:t>question set as this response exemplifies.  </a:t>
            </a:r>
          </a:p>
          <a:p>
            <a:r>
              <a:rPr lang="en-GB" sz="1600" b="1" i="1" dirty="0">
                <a:solidFill>
                  <a:srgbClr val="0070C0"/>
                </a:solidFill>
              </a:rPr>
              <a:t>Marks awarded  9/10</a:t>
            </a:r>
          </a:p>
        </p:txBody>
      </p:sp>
    </p:spTree>
    <p:extLst>
      <p:ext uri="{BB962C8B-B14F-4D97-AF65-F5344CB8AC3E}">
        <p14:creationId xmlns:p14="http://schemas.microsoft.com/office/powerpoint/2010/main" val="40085162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9 Candidate’s answer with Examiner’s comments</a:t>
            </a:r>
          </a:p>
        </p:txBody>
      </p:sp>
      <p:sp>
        <p:nvSpPr>
          <p:cNvPr id="3" name="TextBox 2">
            <a:extLst>
              <a:ext uri="{FF2B5EF4-FFF2-40B4-BE49-F238E27FC236}">
                <a16:creationId xmlns:a16="http://schemas.microsoft.com/office/drawing/2014/main" id="{3FE9397F-830A-EC9E-CCE2-81C3AAE379D9}"/>
              </a:ext>
            </a:extLst>
          </p:cNvPr>
          <p:cNvSpPr txBox="1"/>
          <p:nvPr/>
        </p:nvSpPr>
        <p:spPr>
          <a:xfrm>
            <a:off x="282011" y="1140078"/>
            <a:ext cx="3963418" cy="4185761"/>
          </a:xfrm>
          <a:prstGeom prst="rect">
            <a:avLst/>
          </a:prstGeom>
          <a:noFill/>
        </p:spPr>
        <p:txBody>
          <a:bodyPr wrap="square">
            <a:spAutoFit/>
          </a:bodyPr>
          <a:lstStyle/>
          <a:p>
            <a:r>
              <a:rPr lang="en-US" sz="1400" dirty="0"/>
              <a:t>Rudolf </a:t>
            </a:r>
            <a:r>
              <a:rPr lang="en-US" sz="1400" dirty="0" err="1"/>
              <a:t>steiner</a:t>
            </a:r>
            <a:r>
              <a:rPr lang="en-US" sz="1400" dirty="0"/>
              <a:t> </a:t>
            </a:r>
            <a:r>
              <a:rPr lang="en-US" sz="1400" dirty="0" err="1"/>
              <a:t>spirtual</a:t>
            </a:r>
            <a:r>
              <a:rPr lang="en-US" sz="1400" dirty="0"/>
              <a:t> approach in informing practice in current settings is carried out by assessing what the child's needs are and how the can be catered for and also how they can </a:t>
            </a:r>
            <a:r>
              <a:rPr lang="en-US" sz="1400" dirty="0" err="1"/>
              <a:t>acheive</a:t>
            </a:r>
            <a:r>
              <a:rPr lang="en-US" sz="1400" dirty="0"/>
              <a:t> their goals. </a:t>
            </a:r>
            <a:r>
              <a:rPr lang="en-US" sz="1400" dirty="0" err="1"/>
              <a:t>steiner</a:t>
            </a:r>
            <a:r>
              <a:rPr lang="en-US" sz="1400" dirty="0"/>
              <a:t> also </a:t>
            </a:r>
            <a:r>
              <a:rPr lang="en-US" sz="1400" dirty="0" err="1"/>
              <a:t>experessed</a:t>
            </a:r>
            <a:r>
              <a:rPr lang="en-US" sz="1400" dirty="0"/>
              <a:t> the importance of religion in his studies as it allows the children to build morals and have a sense of community. this is carried out in currant childcare settings by celebrating religion and expanding the children's knowledge on other religions. this promotes inclusion and diversity within the setting and the community. by exploring others </a:t>
            </a:r>
            <a:r>
              <a:rPr lang="en-US" sz="1400" dirty="0" err="1"/>
              <a:t>spirtiuality</a:t>
            </a:r>
            <a:r>
              <a:rPr lang="en-US" sz="1400" dirty="0"/>
              <a:t> this gives every child the equal </a:t>
            </a:r>
            <a:r>
              <a:rPr lang="en-US" sz="1400" dirty="0" err="1"/>
              <a:t>oppurtunity</a:t>
            </a:r>
            <a:r>
              <a:rPr lang="en-US" sz="1400" dirty="0"/>
              <a:t> to express their religious </a:t>
            </a:r>
            <a:r>
              <a:rPr lang="en-US" sz="1400" dirty="0" err="1"/>
              <a:t>belifs</a:t>
            </a:r>
            <a:r>
              <a:rPr lang="en-US" sz="1400" dirty="0"/>
              <a:t> and build a sense of value. we carry out </a:t>
            </a:r>
            <a:r>
              <a:rPr lang="en-US" sz="1400" dirty="0" err="1"/>
              <a:t>steiners</a:t>
            </a:r>
            <a:r>
              <a:rPr lang="en-US" sz="1400" dirty="0"/>
              <a:t> </a:t>
            </a:r>
            <a:r>
              <a:rPr lang="en-US" sz="1400" dirty="0" err="1"/>
              <a:t>spirtual</a:t>
            </a:r>
            <a:r>
              <a:rPr lang="en-US" sz="1400" dirty="0"/>
              <a:t> approach by celebrating religious events such as </a:t>
            </a:r>
            <a:r>
              <a:rPr lang="en-US" sz="1400" dirty="0" err="1"/>
              <a:t>eid</a:t>
            </a:r>
            <a:r>
              <a:rPr lang="en-US" sz="1400" dirty="0"/>
              <a:t>, </a:t>
            </a:r>
            <a:r>
              <a:rPr lang="en-US" sz="1400" dirty="0" err="1"/>
              <a:t>duvalli</a:t>
            </a:r>
            <a:r>
              <a:rPr lang="en-US" sz="1400" dirty="0"/>
              <a:t>, </a:t>
            </a:r>
            <a:r>
              <a:rPr lang="en-US" sz="1400" dirty="0" err="1"/>
              <a:t>christmas</a:t>
            </a:r>
            <a:r>
              <a:rPr lang="en-US" sz="1400" dirty="0"/>
              <a:t> and easter. this gives the children the </a:t>
            </a:r>
            <a:r>
              <a:rPr lang="en-US" sz="1400" dirty="0" err="1"/>
              <a:t>oppurtunity</a:t>
            </a:r>
            <a:r>
              <a:rPr lang="en-US" sz="1400" dirty="0"/>
              <a:t> to get involved in</a:t>
            </a:r>
            <a:endParaRPr lang="en-GB" sz="1400" dirty="0"/>
          </a:p>
        </p:txBody>
      </p:sp>
      <p:cxnSp>
        <p:nvCxnSpPr>
          <p:cNvPr id="2" name="Straight Connector 1">
            <a:extLst>
              <a:ext uri="{FF2B5EF4-FFF2-40B4-BE49-F238E27FC236}">
                <a16:creationId xmlns:a16="http://schemas.microsoft.com/office/drawing/2014/main" id="{30CEE7FD-82E5-F0DA-8152-C314467F9863}"/>
              </a:ext>
            </a:extLst>
          </p:cNvPr>
          <p:cNvCxnSpPr/>
          <p:nvPr/>
        </p:nvCxnSpPr>
        <p:spPr>
          <a:xfrm>
            <a:off x="185176" y="872359"/>
            <a:ext cx="11786107" cy="0"/>
          </a:xfrm>
          <a:prstGeom prst="line">
            <a:avLst/>
          </a:prstGeom>
          <a:ln>
            <a:solidFill>
              <a:srgbClr val="6699FF"/>
            </a:solidFill>
          </a:ln>
        </p:spPr>
        <p:style>
          <a:lnRef idx="1">
            <a:schemeClr val="accent1"/>
          </a:lnRef>
          <a:fillRef idx="0">
            <a:schemeClr val="accent1"/>
          </a:fillRef>
          <a:effectRef idx="0">
            <a:schemeClr val="accent1"/>
          </a:effectRef>
          <a:fontRef idx="minor">
            <a:schemeClr val="tx1"/>
          </a:fontRef>
        </p:style>
      </p:cxnSp>
      <p:pic>
        <p:nvPicPr>
          <p:cNvPr id="4" name="Picture 3" descr="A logo with blue text&#10;&#10;Description automatically generated">
            <a:extLst>
              <a:ext uri="{FF2B5EF4-FFF2-40B4-BE49-F238E27FC236}">
                <a16:creationId xmlns:a16="http://schemas.microsoft.com/office/drawing/2014/main" id="{FE99BDC3-3739-A4DE-FE4B-01D1D974EA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07388" y="96889"/>
            <a:ext cx="663895" cy="663895"/>
          </a:xfrm>
          <a:prstGeom prst="rect">
            <a:avLst/>
          </a:prstGeom>
        </p:spPr>
      </p:pic>
      <p:sp>
        <p:nvSpPr>
          <p:cNvPr id="5" name="Speech Bubble: Rectangle with Corners Rounded 4">
            <a:extLst>
              <a:ext uri="{FF2B5EF4-FFF2-40B4-BE49-F238E27FC236}">
                <a16:creationId xmlns:a16="http://schemas.microsoft.com/office/drawing/2014/main" id="{F8B0374D-80B1-D5F0-DDD5-D3A650EE67C9}"/>
              </a:ext>
            </a:extLst>
          </p:cNvPr>
          <p:cNvSpPr/>
          <p:nvPr/>
        </p:nvSpPr>
        <p:spPr>
          <a:xfrm>
            <a:off x="7115503" y="1140078"/>
            <a:ext cx="4937951" cy="5134598"/>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6" name="TextBox 5">
            <a:extLst>
              <a:ext uri="{FF2B5EF4-FFF2-40B4-BE49-F238E27FC236}">
                <a16:creationId xmlns:a16="http://schemas.microsoft.com/office/drawing/2014/main" id="{05EE1716-BEC8-F5FB-990A-ACFB95E088F9}"/>
              </a:ext>
            </a:extLst>
          </p:cNvPr>
          <p:cNvSpPr txBox="1"/>
          <p:nvPr/>
        </p:nvSpPr>
        <p:spPr>
          <a:xfrm>
            <a:off x="7289800" y="1365029"/>
            <a:ext cx="4534339" cy="4770537"/>
          </a:xfrm>
          <a:prstGeom prst="rect">
            <a:avLst/>
          </a:prstGeom>
          <a:noFill/>
        </p:spPr>
        <p:txBody>
          <a:bodyPr wrap="square">
            <a:spAutoFit/>
          </a:bodyPr>
          <a:lstStyle/>
          <a:p>
            <a:r>
              <a:rPr lang="en-GB" sz="1600" b="1" i="1" dirty="0">
                <a:solidFill>
                  <a:srgbClr val="0070C0"/>
                </a:solidFill>
              </a:rPr>
              <a:t>Principal examiner feedback</a:t>
            </a:r>
          </a:p>
          <a:p>
            <a:endParaRPr lang="en-GB" sz="1600" b="1" i="1" dirty="0">
              <a:solidFill>
                <a:srgbClr val="0070C0"/>
              </a:solidFill>
            </a:endParaRPr>
          </a:p>
          <a:p>
            <a:r>
              <a:rPr lang="en-US" sz="1600" i="1" dirty="0">
                <a:solidFill>
                  <a:srgbClr val="0070C0"/>
                </a:solidFill>
              </a:rPr>
              <a:t>This response provides a good assessment of the Steiner spiritual approach in informing practice in current childcare settings, there was some assessment relating to the importance of religion in his approach and the celebration of </a:t>
            </a:r>
            <a:r>
              <a:rPr lang="en-GB" sz="1600" i="1" dirty="0">
                <a:solidFill>
                  <a:srgbClr val="0070C0"/>
                </a:solidFill>
                <a:latin typeface="Arial" panose="020B0604020202020204" pitchFamily="34" charset="0"/>
              </a:rPr>
              <a:t>s</a:t>
            </a:r>
            <a:r>
              <a:rPr lang="en-GB" sz="1600" dirty="0">
                <a:solidFill>
                  <a:srgbClr val="0070C0"/>
                </a:solidFill>
                <a:latin typeface="Arial" panose="020B0604020202020204" pitchFamily="34" charset="0"/>
                <a:ea typeface="Times New Roman" panose="02020603050405020304" pitchFamily="18" charset="0"/>
              </a:rPr>
              <a:t>easonal and other festivals which are currently acknowledged in childcare settings assessing how this approach aims to to promote inclusion and awareness of diversity, and to build morals and support a sense of community.</a:t>
            </a:r>
            <a:endParaRPr lang="en-US" sz="1600" i="1" dirty="0">
              <a:solidFill>
                <a:srgbClr val="0070C0"/>
              </a:solidFill>
            </a:endParaRPr>
          </a:p>
          <a:p>
            <a:r>
              <a:rPr lang="en-GB" sz="1600" i="1" dirty="0">
                <a:solidFill>
                  <a:srgbClr val="0070C0"/>
                </a:solidFill>
              </a:rPr>
              <a:t>​</a:t>
            </a:r>
            <a:r>
              <a:rPr lang="en-US" sz="1600" b="1" i="1" dirty="0">
                <a:solidFill>
                  <a:srgbClr val="0070C0"/>
                </a:solidFill>
              </a:rPr>
              <a:t>Exam preparation tip</a:t>
            </a:r>
          </a:p>
          <a:p>
            <a:r>
              <a:rPr lang="en-US" sz="1600" i="1" dirty="0">
                <a:solidFill>
                  <a:srgbClr val="0070C0"/>
                </a:solidFill>
              </a:rPr>
              <a:t>This response is a very good example, although a demonstration of a greater depth of knowledge and understanding</a:t>
            </a:r>
            <a:r>
              <a:rPr lang="en-GB" sz="1600" i="1" dirty="0">
                <a:solidFill>
                  <a:srgbClr val="0070C0"/>
                </a:solidFill>
              </a:rPr>
              <a:t> of a range of areas in the Steiner approach may have resulted in higher marks. </a:t>
            </a:r>
            <a:r>
              <a:rPr lang="en-US" sz="1600" i="1" dirty="0">
                <a:solidFill>
                  <a:srgbClr val="0070C0"/>
                </a:solidFill>
              </a:rPr>
              <a:t> </a:t>
            </a:r>
            <a:endParaRPr lang="en-US" sz="1600" b="1" i="1" dirty="0">
              <a:solidFill>
                <a:srgbClr val="0070C0"/>
              </a:solidFill>
            </a:endParaRPr>
          </a:p>
          <a:p>
            <a:r>
              <a:rPr lang="en-GB" sz="1600" b="1" i="1" dirty="0">
                <a:solidFill>
                  <a:srgbClr val="0070C0"/>
                </a:solidFill>
              </a:rPr>
              <a:t>Marks awarded 6/10</a:t>
            </a:r>
          </a:p>
        </p:txBody>
      </p:sp>
    </p:spTree>
    <p:extLst>
      <p:ext uri="{BB962C8B-B14F-4D97-AF65-F5344CB8AC3E}">
        <p14:creationId xmlns:p14="http://schemas.microsoft.com/office/powerpoint/2010/main" val="12905175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11 and mark scheme </a:t>
            </a:r>
          </a:p>
        </p:txBody>
      </p:sp>
      <p:pic>
        <p:nvPicPr>
          <p:cNvPr id="4" name="Picture 3">
            <a:extLst>
              <a:ext uri="{FF2B5EF4-FFF2-40B4-BE49-F238E27FC236}">
                <a16:creationId xmlns:a16="http://schemas.microsoft.com/office/drawing/2014/main" id="{F6969657-591A-3D0E-B997-DD819C596954}"/>
              </a:ext>
            </a:extLst>
          </p:cNvPr>
          <p:cNvPicPr>
            <a:picLocks noChangeAspect="1"/>
          </p:cNvPicPr>
          <p:nvPr/>
        </p:nvPicPr>
        <p:blipFill>
          <a:blip r:embed="rId2"/>
          <a:stretch>
            <a:fillRect/>
          </a:stretch>
        </p:blipFill>
        <p:spPr>
          <a:xfrm>
            <a:off x="282011" y="1186448"/>
            <a:ext cx="5204911" cy="5082980"/>
          </a:xfrm>
          <a:prstGeom prst="rect">
            <a:avLst/>
          </a:prstGeom>
        </p:spPr>
      </p:pic>
      <p:sp>
        <p:nvSpPr>
          <p:cNvPr id="7" name="TextBox 6">
            <a:extLst>
              <a:ext uri="{FF2B5EF4-FFF2-40B4-BE49-F238E27FC236}">
                <a16:creationId xmlns:a16="http://schemas.microsoft.com/office/drawing/2014/main" id="{F3B66203-402E-B307-86A6-30EC38620D41}"/>
              </a:ext>
            </a:extLst>
          </p:cNvPr>
          <p:cNvSpPr txBox="1"/>
          <p:nvPr/>
        </p:nvSpPr>
        <p:spPr>
          <a:xfrm>
            <a:off x="6260552" y="1186448"/>
            <a:ext cx="5204911" cy="5509200"/>
          </a:xfrm>
          <a:prstGeom prst="rect">
            <a:avLst/>
          </a:prstGeom>
          <a:noFill/>
        </p:spPr>
        <p:txBody>
          <a:bodyPr wrap="square">
            <a:spAutoFit/>
          </a:bodyPr>
          <a:lstStyle/>
          <a:p>
            <a:r>
              <a:rPr lang="en-GB" sz="1100" dirty="0">
                <a:effectLst/>
                <a:latin typeface="Arial" panose="020B0604020202020204" pitchFamily="34" charset="0"/>
                <a:ea typeface="Times New Roman" panose="02020603050405020304" pitchFamily="18" charset="0"/>
              </a:rPr>
              <a:t>Award up to </a:t>
            </a:r>
            <a:r>
              <a:rPr lang="en-GB" sz="1100" b="1" dirty="0">
                <a:effectLst/>
                <a:latin typeface="Arial" panose="020B0604020202020204" pitchFamily="34" charset="0"/>
                <a:ea typeface="Times New Roman" panose="02020603050405020304" pitchFamily="18" charset="0"/>
              </a:rPr>
              <a:t>7 marks.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0 marks </a:t>
            </a:r>
            <a:r>
              <a:rPr lang="en-GB" sz="1100" dirty="0">
                <a:effectLst/>
                <a:latin typeface="Arial" panose="020B0604020202020204" pitchFamily="34" charset="0"/>
                <a:ea typeface="Times New Roman" panose="02020603050405020304" pitchFamily="18" charset="0"/>
              </a:rPr>
              <a:t>for a reflection that is not creditworthy.</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1-2 marks</a:t>
            </a:r>
            <a:r>
              <a:rPr lang="en-GB" sz="1100" dirty="0">
                <a:effectLst/>
                <a:latin typeface="Arial" panose="020B0604020202020204" pitchFamily="34" charset="0"/>
                <a:ea typeface="Times New Roman" panose="02020603050405020304" pitchFamily="18" charset="0"/>
              </a:rPr>
              <a:t> for a limited reflection which shows limited knowledge and understanding of the opportunities for learning through ethical, sustainable, ecological experiences.</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3-4 marks </a:t>
            </a:r>
            <a:r>
              <a:rPr lang="en-GB" sz="1100" dirty="0">
                <a:effectLst/>
                <a:latin typeface="Arial" panose="020B0604020202020204" pitchFamily="34" charset="0"/>
                <a:ea typeface="Times New Roman" panose="02020603050405020304" pitchFamily="18" charset="0"/>
              </a:rPr>
              <a:t>for a good reflection which shows some knowledge and understanding of the opportunities for learning through ethical, sustainable, ecological experiences.</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5-7 marks </a:t>
            </a:r>
            <a:r>
              <a:rPr lang="en-GB" sz="1100" dirty="0">
                <a:effectLst/>
                <a:latin typeface="Arial" panose="020B0604020202020204" pitchFamily="34" charset="0"/>
                <a:ea typeface="Times New Roman" panose="02020603050405020304" pitchFamily="18" charset="0"/>
              </a:rPr>
              <a:t>for a very good reflection which shows sound knowledge and understanding of the opportunities for learning through ethical, sustainable, ecological experiences.</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Response may refer to: </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3C3C3B"/>
                </a:solidFill>
                <a:effectLst/>
                <a:highlight>
                  <a:srgbClr val="FFFFFF"/>
                </a:highlight>
                <a:latin typeface="Arial" panose="020B0604020202020204" pitchFamily="34" charset="0"/>
                <a:ea typeface="Times New Roman" panose="02020603050405020304" pitchFamily="18" charset="0"/>
              </a:rPr>
              <a:t>C</a:t>
            </a:r>
            <a:r>
              <a:rPr lang="en-GB" sz="1100" dirty="0">
                <a:solidFill>
                  <a:srgbClr val="000000"/>
                </a:solidFill>
                <a:effectLst/>
                <a:highlight>
                  <a:srgbClr val="FFFFFF"/>
                </a:highlight>
                <a:latin typeface="Arial" panose="020B0604020202020204" pitchFamily="34" charset="0"/>
                <a:ea typeface="Times New Roman" panose="02020603050405020304" pitchFamily="18" charset="0"/>
              </a:rPr>
              <a:t>learing litter –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highlight>
                  <a:srgbClr val="FFFFFF"/>
                </a:highlight>
                <a:latin typeface="Arial" panose="020B0604020202020204" pitchFamily="34" charset="0"/>
                <a:ea typeface="Times New Roman" panose="02020603050405020304" pitchFamily="18" charset="0"/>
              </a:rPr>
              <a:t>Carrying out regular litter surveys and making sure the grounds are rubbish free</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highlight>
                  <a:srgbClr val="FFFFFF"/>
                </a:highlight>
                <a:latin typeface="Arial" panose="020B0604020202020204" pitchFamily="34" charset="0"/>
                <a:ea typeface="Times New Roman" panose="02020603050405020304" pitchFamily="18" charset="0"/>
              </a:rPr>
              <a:t>Children will notice improvements in the school’s appearance and cleanliness</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highlight>
                  <a:srgbClr val="FFFFFF"/>
                </a:highlight>
                <a:latin typeface="Arial" panose="020B0604020202020204" pitchFamily="34" charset="0"/>
                <a:ea typeface="Times New Roman" panose="02020603050405020304" pitchFamily="18" charset="0"/>
              </a:rPr>
              <a:t>Help raise a sense of personal pride</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highlight>
                  <a:srgbClr val="FFFFFF"/>
                </a:highlight>
                <a:latin typeface="Arial" panose="020B0604020202020204" pitchFamily="34" charset="0"/>
                <a:ea typeface="Times New Roman" panose="02020603050405020304" pitchFamily="18" charset="0"/>
              </a:rPr>
              <a:t>Supports responsibility for their environment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highlight>
                  <a:srgbClr val="FFFFFF"/>
                </a:highlight>
                <a:latin typeface="Arial" panose="020B0604020202020204" pitchFamily="34" charset="0"/>
                <a:ea typeface="Times New Roman" panose="02020603050405020304" pitchFamily="18" charset="0"/>
              </a:rPr>
              <a:t>Learn about the threats to wildlife from litter</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highlight>
                  <a:srgbClr val="FFFFFF"/>
                </a:highlight>
                <a:latin typeface="Arial" panose="020B0604020202020204" pitchFamily="34" charset="0"/>
                <a:ea typeface="Times New Roman" panose="02020603050405020304" pitchFamily="18" charset="0"/>
              </a:rPr>
              <a:t>Support the school litter picking policy</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highlight>
                  <a:srgbClr val="FFFFFF"/>
                </a:highlight>
                <a:latin typeface="Arial" panose="020B0604020202020204" pitchFamily="34" charset="0"/>
                <a:ea typeface="Times New Roman" panose="02020603050405020304" pitchFamily="18" charset="0"/>
              </a:rPr>
              <a:t>Learn about the impact of litter locally and globally</a:t>
            </a:r>
          </a:p>
          <a:p>
            <a:pPr marL="342900" lvl="0" indent="-342900">
              <a:buFont typeface="Symbol" panose="05050102010706020507" pitchFamily="18" charset="2"/>
              <a:buChar char=""/>
            </a:pPr>
            <a:endParaRPr lang="en-GB" sz="1100" dirty="0">
              <a:solidFill>
                <a:srgbClr val="000000"/>
              </a:solidFill>
              <a:highlight>
                <a:srgbClr val="FFFFFF"/>
              </a:highlight>
              <a:latin typeface="Arial" panose="020B0604020202020204" pitchFamily="34" charset="0"/>
              <a:ea typeface="Times New Roman" panose="02020603050405020304" pitchFamily="18" charset="0"/>
            </a:endParaRPr>
          </a:p>
          <a:p>
            <a:pPr marL="342900" lvl="0" indent="-342900">
              <a:buFont typeface="Symbol" panose="05050102010706020507" pitchFamily="18" charset="2"/>
              <a:buChar char=""/>
            </a:pPr>
            <a:endParaRPr lang="en-GB" sz="1100" dirty="0">
              <a:solidFill>
                <a:srgbClr val="000000"/>
              </a:solidFill>
              <a:effectLst/>
              <a:highlight>
                <a:srgbClr val="FFFFFF"/>
              </a:highlight>
              <a:latin typeface="Arial" panose="020B0604020202020204" pitchFamily="34" charset="0"/>
              <a:ea typeface="Times New Roman" panose="02020603050405020304" pitchFamily="18" charset="0"/>
            </a:endParaRPr>
          </a:p>
          <a:p>
            <a:pPr marL="342900" lvl="0" indent="-342900">
              <a:buFont typeface="Symbol" panose="05050102010706020507" pitchFamily="18" charset="2"/>
              <a:buChar char=""/>
            </a:pPr>
            <a:endParaRPr lang="en-GB" sz="1100" dirty="0">
              <a:solidFill>
                <a:srgbClr val="000000"/>
              </a:solidFill>
              <a:highlight>
                <a:srgbClr val="FFFFFF"/>
              </a:highlight>
              <a:latin typeface="Arial" panose="020B0604020202020204" pitchFamily="34" charset="0"/>
              <a:ea typeface="Times New Roman" panose="02020603050405020304" pitchFamily="18" charset="0"/>
            </a:endParaRPr>
          </a:p>
          <a:p>
            <a:pPr lvl="0" algn="r"/>
            <a:r>
              <a:rPr lang="en-GB" sz="1100" i="1" dirty="0">
                <a:solidFill>
                  <a:srgbClr val="0070C0"/>
                </a:solidFill>
                <a:effectLst/>
                <a:highlight>
                  <a:srgbClr val="FFFFFF"/>
                </a:highlight>
                <a:latin typeface="Arial" panose="020B0604020202020204" pitchFamily="34" charset="0"/>
                <a:ea typeface="Times New Roman" panose="02020603050405020304" pitchFamily="18" charset="0"/>
              </a:rPr>
              <a:t>Continued over</a:t>
            </a:r>
            <a:endParaRPr lang="en-GB" sz="1100" i="1" dirty="0">
              <a:solidFill>
                <a:srgbClr val="0070C0"/>
              </a:solidFill>
              <a:effectLst/>
              <a:latin typeface="Times New Roman" panose="02020603050405020304" pitchFamily="18" charset="0"/>
              <a:ea typeface="Times New Roman" panose="02020603050405020304" pitchFamily="18" charset="0"/>
            </a:endParaRPr>
          </a:p>
        </p:txBody>
      </p:sp>
      <p:sp>
        <p:nvSpPr>
          <p:cNvPr id="8" name="TextBox 7">
            <a:extLst>
              <a:ext uri="{FF2B5EF4-FFF2-40B4-BE49-F238E27FC236}">
                <a16:creationId xmlns:a16="http://schemas.microsoft.com/office/drawing/2014/main" id="{6D316556-48BE-F7D6-2C66-C73F9919FA83}"/>
              </a:ext>
            </a:extLst>
          </p:cNvPr>
          <p:cNvSpPr txBox="1"/>
          <p:nvPr/>
        </p:nvSpPr>
        <p:spPr>
          <a:xfrm>
            <a:off x="6160240" y="132763"/>
            <a:ext cx="2702767" cy="523220"/>
          </a:xfrm>
          <a:prstGeom prst="rect">
            <a:avLst/>
          </a:prstGeom>
          <a:noFill/>
        </p:spPr>
        <p:txBody>
          <a:bodyPr wrap="square">
            <a:spAutoFit/>
          </a:bodyPr>
          <a:lstStyle/>
          <a:p>
            <a:r>
              <a:rPr lang="en-GB" sz="1400" dirty="0">
                <a:solidFill>
                  <a:srgbClr val="0070C0"/>
                </a:solidFill>
              </a:rPr>
              <a:t>Command Verb: </a:t>
            </a:r>
            <a:r>
              <a:rPr lang="en-US" sz="1400" b="1" i="1" dirty="0">
                <a:solidFill>
                  <a:srgbClr val="0070C0"/>
                </a:solidFill>
              </a:rPr>
              <a:t>Reflect</a:t>
            </a:r>
          </a:p>
          <a:p>
            <a:r>
              <a:rPr lang="en-GB" sz="1400" dirty="0">
                <a:solidFill>
                  <a:srgbClr val="0070C0"/>
                </a:solidFill>
              </a:rPr>
              <a:t>Evaluate and/or consider</a:t>
            </a:r>
          </a:p>
        </p:txBody>
      </p:sp>
      <p:cxnSp>
        <p:nvCxnSpPr>
          <p:cNvPr id="2" name="Straight Connector 1">
            <a:extLst>
              <a:ext uri="{FF2B5EF4-FFF2-40B4-BE49-F238E27FC236}">
                <a16:creationId xmlns:a16="http://schemas.microsoft.com/office/drawing/2014/main" id="{1122713E-D432-1D7F-D5EA-2B3F4EB792C9}"/>
              </a:ext>
            </a:extLst>
          </p:cNvPr>
          <p:cNvCxnSpPr/>
          <p:nvPr/>
        </p:nvCxnSpPr>
        <p:spPr>
          <a:xfrm>
            <a:off x="185176" y="872359"/>
            <a:ext cx="11786107" cy="0"/>
          </a:xfrm>
          <a:prstGeom prst="line">
            <a:avLst/>
          </a:prstGeom>
          <a:ln>
            <a:solidFill>
              <a:srgbClr val="6699FF"/>
            </a:solidFill>
          </a:ln>
        </p:spPr>
        <p:style>
          <a:lnRef idx="1">
            <a:schemeClr val="accent1"/>
          </a:lnRef>
          <a:fillRef idx="0">
            <a:schemeClr val="accent1"/>
          </a:fillRef>
          <a:effectRef idx="0">
            <a:schemeClr val="accent1"/>
          </a:effectRef>
          <a:fontRef idx="minor">
            <a:schemeClr val="tx1"/>
          </a:fontRef>
        </p:style>
      </p:cxnSp>
      <p:pic>
        <p:nvPicPr>
          <p:cNvPr id="3" name="Picture 2" descr="A logo with blue text&#10;&#10;Description automatically generated">
            <a:extLst>
              <a:ext uri="{FF2B5EF4-FFF2-40B4-BE49-F238E27FC236}">
                <a16:creationId xmlns:a16="http://schemas.microsoft.com/office/drawing/2014/main" id="{E71C25B7-6B91-C232-D911-CB5620512A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07388" y="96889"/>
            <a:ext cx="663895" cy="663895"/>
          </a:xfrm>
          <a:prstGeom prst="rect">
            <a:avLst/>
          </a:prstGeom>
        </p:spPr>
      </p:pic>
    </p:spTree>
    <p:extLst>
      <p:ext uri="{BB962C8B-B14F-4D97-AF65-F5344CB8AC3E}">
        <p14:creationId xmlns:p14="http://schemas.microsoft.com/office/powerpoint/2010/main" val="36563624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11 mark scheme continued</a:t>
            </a:r>
          </a:p>
        </p:txBody>
      </p:sp>
      <p:sp>
        <p:nvSpPr>
          <p:cNvPr id="3" name="TextBox 2">
            <a:extLst>
              <a:ext uri="{FF2B5EF4-FFF2-40B4-BE49-F238E27FC236}">
                <a16:creationId xmlns:a16="http://schemas.microsoft.com/office/drawing/2014/main" id="{B722BEDD-8D5B-B740-E71F-210C384FDBB5}"/>
              </a:ext>
            </a:extLst>
          </p:cNvPr>
          <p:cNvSpPr txBox="1"/>
          <p:nvPr/>
        </p:nvSpPr>
        <p:spPr>
          <a:xfrm>
            <a:off x="282011" y="1084957"/>
            <a:ext cx="5380235" cy="5339923"/>
          </a:xfrm>
          <a:prstGeom prst="rect">
            <a:avLst/>
          </a:prstGeom>
          <a:noFill/>
        </p:spPr>
        <p:txBody>
          <a:bodyPr wrap="square">
            <a:spAutoFit/>
          </a:bodyPr>
          <a:lstStyle/>
          <a:p>
            <a:r>
              <a:rPr lang="en-GB" sz="1100" dirty="0">
                <a:solidFill>
                  <a:srgbClr val="000000"/>
                </a:solidFill>
                <a:effectLst/>
                <a:highlight>
                  <a:srgbClr val="FFFFFF"/>
                </a:highlight>
                <a:latin typeface="Arial" panose="020B0604020202020204" pitchFamily="34" charset="0"/>
                <a:ea typeface="Times New Roman" panose="02020603050405020304" pitchFamily="18" charset="0"/>
              </a:rPr>
              <a:t>Waste minimisation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See a reduction in waste disposal costs</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Gain an awareness of what schools can do to minimise waste going to landfill</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highlight>
                  <a:srgbClr val="FFFFFF"/>
                </a:highlight>
                <a:latin typeface="Arial" panose="020B0604020202020204" pitchFamily="34" charset="0"/>
                <a:ea typeface="Times New Roman" panose="02020603050405020304" pitchFamily="18" charset="0"/>
              </a:rPr>
              <a:t>Learn about reduce, reuse and recycling waste</a:t>
            </a:r>
            <a:r>
              <a:rPr lang="en-GB" sz="1100" dirty="0">
                <a:solidFill>
                  <a:srgbClr val="000000"/>
                </a:solidFill>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highlight>
                  <a:srgbClr val="FFFFFF"/>
                </a:highlight>
                <a:latin typeface="Arial" panose="020B0604020202020204" pitchFamily="34" charset="0"/>
                <a:ea typeface="Times New Roman" panose="02020603050405020304" pitchFamily="18" charset="0"/>
              </a:rPr>
              <a:t>Learn through environmental and recycling activities</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highlight>
                  <a:srgbClr val="FFFFFF"/>
                </a:highlight>
                <a:latin typeface="Arial" panose="020B0604020202020204" pitchFamily="34" charset="0"/>
                <a:ea typeface="Times New Roman" panose="02020603050405020304" pitchFamily="18" charset="0"/>
              </a:rPr>
              <a:t>Learn about the benefits of waste minimisation / reduction</a:t>
            </a:r>
            <a:endParaRPr lang="en-GB" sz="1100" dirty="0">
              <a:effectLst/>
              <a:latin typeface="Times New Roman" panose="02020603050405020304" pitchFamily="18" charset="0"/>
              <a:ea typeface="Times New Roman" panose="02020603050405020304" pitchFamily="18" charset="0"/>
            </a:endParaRPr>
          </a:p>
          <a:p>
            <a:endParaRPr lang="en-GB" sz="1100" dirty="0">
              <a:solidFill>
                <a:srgbClr val="000000"/>
              </a:solidFill>
              <a:effectLst/>
              <a:highlight>
                <a:srgbClr val="FFFFFF"/>
              </a:highlight>
              <a:latin typeface="Arial" panose="020B0604020202020204" pitchFamily="34" charset="0"/>
              <a:ea typeface="Times New Roman" panose="02020603050405020304" pitchFamily="18" charset="0"/>
            </a:endParaRPr>
          </a:p>
          <a:p>
            <a:r>
              <a:rPr lang="en-GB" sz="1100" dirty="0">
                <a:solidFill>
                  <a:srgbClr val="000000"/>
                </a:solidFill>
                <a:effectLst/>
                <a:highlight>
                  <a:srgbClr val="FFFFFF"/>
                </a:highlight>
                <a:latin typeface="Arial" panose="020B0604020202020204" pitchFamily="34" charset="0"/>
                <a:ea typeface="Times New Roman" panose="02020603050405020304" pitchFamily="18" charset="0"/>
              </a:rPr>
              <a:t>Water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Times New Roman" panose="02020603050405020304" pitchFamily="18" charset="0"/>
              </a:rPr>
              <a:t>Gain awareness to cut down water use substantially</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Times New Roman" panose="02020603050405020304" pitchFamily="18" charset="0"/>
              </a:rPr>
              <a:t>Understand the importance of conserving water</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Times New Roman" panose="02020603050405020304" pitchFamily="18" charset="0"/>
              </a:rPr>
              <a:t>Encourage monitoring of water consumption within the school and the community</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Times New Roman" panose="02020603050405020304" pitchFamily="18" charset="0"/>
              </a:rPr>
              <a:t>Raise awareness about the link between clean water and good health globally</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Times New Roman" panose="02020603050405020304" pitchFamily="18" charset="0"/>
              </a:rPr>
              <a:t>Raise awareness of water issues around the world</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highlight>
                  <a:srgbClr val="FFFFFF"/>
                </a:highligh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highlight>
                  <a:srgbClr val="FFFFFF"/>
                </a:highlight>
                <a:latin typeface="Arial" panose="020B0604020202020204" pitchFamily="34" charset="0"/>
                <a:ea typeface="Times New Roman" panose="02020603050405020304" pitchFamily="18" charset="0"/>
              </a:rPr>
              <a:t>Transport –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Times New Roman" panose="02020603050405020304" pitchFamily="18" charset="0"/>
              </a:rPr>
              <a:t>Learn about safer routes to school / walking and cycling to school safely</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Times New Roman" panose="02020603050405020304" pitchFamily="18" charset="0"/>
              </a:rPr>
              <a:t>Learn about road safety awareness</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Times New Roman" panose="02020603050405020304" pitchFamily="18" charset="0"/>
              </a:rPr>
              <a:t>Gain awareness about the impact of transport on the environment and people’s health</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Times New Roman" panose="02020603050405020304" pitchFamily="18" charset="0"/>
              </a:rPr>
              <a:t>Gain awareness of the use of public transport </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highlight>
                  <a:srgbClr val="FFFFFF"/>
                </a:highligh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highlight>
                  <a:srgbClr val="FFFFFF"/>
                </a:highlight>
                <a:latin typeface="Arial" panose="020B0604020202020204" pitchFamily="34" charset="0"/>
                <a:ea typeface="Times New Roman" panose="02020603050405020304" pitchFamily="18" charset="0"/>
              </a:rPr>
              <a:t>School Grounds – </a:t>
            </a:r>
            <a:r>
              <a:rPr lang="en-GB" sz="1100" dirty="0">
                <a:solidFill>
                  <a:srgbClr val="000000"/>
                </a:solidFill>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Times New Roman" panose="02020603050405020304" pitchFamily="18" charset="0"/>
              </a:rPr>
              <a:t>Gain understanding of the use of school grounds as a tool for learning about the environment</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Times New Roman" panose="02020603050405020304" pitchFamily="18" charset="0"/>
              </a:rPr>
              <a:t>Use areas for gardening and food growing</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Times New Roman" panose="02020603050405020304" pitchFamily="18" charset="0"/>
              </a:rPr>
              <a:t>Creating habitats which will enhance the biodiversity of school grounds</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Times New Roman" panose="02020603050405020304" pitchFamily="18" charset="0"/>
              </a:rPr>
              <a:t>Gain aesthetic experiences through play and learning</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Times New Roman" panose="02020603050405020304" pitchFamily="18" charset="0"/>
              </a:rPr>
              <a:t>Raise awareness that the school grounds create the first impression to visitors and the local community</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highlight>
                  <a:srgbClr val="FFFFFF"/>
                </a:highligh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p:txBody>
      </p:sp>
      <p:sp>
        <p:nvSpPr>
          <p:cNvPr id="6" name="TextBox 5">
            <a:extLst>
              <a:ext uri="{FF2B5EF4-FFF2-40B4-BE49-F238E27FC236}">
                <a16:creationId xmlns:a16="http://schemas.microsoft.com/office/drawing/2014/main" id="{13E34D46-AEBA-1D65-2D8B-1373F76B8C35}"/>
              </a:ext>
            </a:extLst>
          </p:cNvPr>
          <p:cNvSpPr txBox="1"/>
          <p:nvPr/>
        </p:nvSpPr>
        <p:spPr>
          <a:xfrm>
            <a:off x="6343346" y="1142194"/>
            <a:ext cx="4963562" cy="5509200"/>
          </a:xfrm>
          <a:prstGeom prst="rect">
            <a:avLst/>
          </a:prstGeom>
          <a:noFill/>
        </p:spPr>
        <p:txBody>
          <a:bodyPr wrap="square">
            <a:spAutoFit/>
          </a:bodyPr>
          <a:lstStyle/>
          <a:p>
            <a:r>
              <a:rPr lang="en-GB" sz="1100" dirty="0">
                <a:solidFill>
                  <a:srgbClr val="000000"/>
                </a:solidFill>
                <a:effectLst/>
                <a:highlight>
                  <a:srgbClr val="FFFFFF"/>
                </a:highlight>
                <a:latin typeface="Arial" panose="020B0604020202020204" pitchFamily="34" charset="0"/>
                <a:ea typeface="Times New Roman" panose="02020603050405020304" pitchFamily="18" charset="0"/>
              </a:rPr>
              <a:t>Global Citizenship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solidFill>
                  <a:srgbClr val="000000"/>
                </a:solidFill>
                <a:effectLst/>
                <a:highlight>
                  <a:srgbClr val="FFFFFF"/>
                </a:highlight>
                <a:latin typeface="Arial" panose="020B0604020202020204" pitchFamily="34" charset="0"/>
                <a:ea typeface="Times New Roman" panose="02020603050405020304" pitchFamily="18" charset="0"/>
              </a:rPr>
              <a:t>To explore links between themselves and others around the world</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solidFill>
                  <a:srgbClr val="000000"/>
                </a:solidFill>
                <a:effectLst/>
                <a:highlight>
                  <a:srgbClr val="FFFFFF"/>
                </a:highlight>
                <a:latin typeface="Arial" panose="020B0604020202020204" pitchFamily="34" charset="0"/>
                <a:ea typeface="Times New Roman" panose="02020603050405020304" pitchFamily="18" charset="0"/>
              </a:rPr>
              <a:t>To raise awareness of how our actions can have consequences for people living around the world</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solidFill>
                  <a:srgbClr val="000000"/>
                </a:solidFill>
                <a:effectLst/>
                <a:highlight>
                  <a:srgbClr val="FFFFFF"/>
                </a:highlight>
                <a:latin typeface="Arial" panose="020B0604020202020204" pitchFamily="34" charset="0"/>
                <a:ea typeface="Times New Roman" panose="02020603050405020304" pitchFamily="18" charset="0"/>
              </a:rPr>
              <a:t>To support knowledge about culture / community / society and the world / now and in the past</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solidFill>
                  <a:srgbClr val="000000"/>
                </a:solidFill>
                <a:effectLst/>
                <a:highlight>
                  <a:srgbClr val="FFFFFF"/>
                </a:highlight>
                <a:latin typeface="Arial" panose="020B0604020202020204" pitchFamily="34" charset="0"/>
                <a:ea typeface="Times New Roman" panose="02020603050405020304" pitchFamily="18" charset="0"/>
              </a:rPr>
              <a:t>To respect the needs and rights of others</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highlight>
                  <a:srgbClr val="FFFFFF"/>
                </a:highligh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highlight>
                  <a:srgbClr val="FFFFFF"/>
                </a:highlight>
                <a:latin typeface="Arial" panose="020B0604020202020204" pitchFamily="34" charset="0"/>
                <a:ea typeface="Times New Roman" panose="02020603050405020304" pitchFamily="18" charset="0"/>
              </a:rPr>
              <a:t>Energy –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Times New Roman" panose="02020603050405020304" pitchFamily="18" charset="0"/>
              </a:rPr>
              <a:t>Raise awareness of monitoring energy consumption / energy supply / energy use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Times New Roman" panose="02020603050405020304" pitchFamily="18" charset="0"/>
              </a:rPr>
              <a:t>Raise awareness of the link between energy use and financial cost/ low-or no-cost measures to conserve energy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Times New Roman" panose="02020603050405020304" pitchFamily="18" charset="0"/>
              </a:rPr>
              <a:t>Gain knowledge of effective and significant savings / use alternative sources of energy</a:t>
            </a:r>
            <a:endParaRPr lang="en-GB" sz="1100" dirty="0">
              <a:effectLst/>
              <a:latin typeface="Times New Roman" panose="02020603050405020304" pitchFamily="18" charset="0"/>
              <a:ea typeface="Times New Roman" panose="02020603050405020304" pitchFamily="18" charset="0"/>
            </a:endParaRPr>
          </a:p>
          <a:p>
            <a:endParaRPr lang="en-GB" sz="1100" dirty="0">
              <a:solidFill>
                <a:srgbClr val="000000"/>
              </a:solidFill>
              <a:effectLst/>
              <a:highlight>
                <a:srgbClr val="FFFFFF"/>
              </a:highlight>
              <a:latin typeface="Arial" panose="020B0604020202020204" pitchFamily="34" charset="0"/>
              <a:ea typeface="Times New Roman" panose="02020603050405020304" pitchFamily="18" charset="0"/>
            </a:endParaRPr>
          </a:p>
          <a:p>
            <a:r>
              <a:rPr lang="en-GB" sz="1100" dirty="0">
                <a:solidFill>
                  <a:srgbClr val="000000"/>
                </a:solidFill>
                <a:effectLst/>
                <a:highlight>
                  <a:srgbClr val="FFFFFF"/>
                </a:highlight>
                <a:latin typeface="Arial" panose="020B0604020202020204" pitchFamily="34" charset="0"/>
                <a:ea typeface="Times New Roman" panose="02020603050405020304" pitchFamily="18" charset="0"/>
              </a:rPr>
              <a:t>Biodiversity –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solidFill>
                  <a:srgbClr val="000000"/>
                </a:solidFill>
                <a:effectLst/>
                <a:highlight>
                  <a:srgbClr val="FFFFFF"/>
                </a:highlight>
                <a:latin typeface="Arial" panose="020B0604020202020204" pitchFamily="34" charset="0"/>
                <a:ea typeface="Times New Roman" panose="02020603050405020304" pitchFamily="18" charset="0"/>
              </a:rPr>
              <a:t>Understand impact on species or habitats</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solidFill>
                  <a:srgbClr val="000000"/>
                </a:solidFill>
                <a:effectLst/>
                <a:highlight>
                  <a:srgbClr val="FFFFFF"/>
                </a:highlight>
                <a:latin typeface="Arial" panose="020B0604020202020204" pitchFamily="34" charset="0"/>
                <a:ea typeface="Times New Roman" panose="02020603050405020304" pitchFamily="18" charset="0"/>
              </a:rPr>
              <a:t>Understand how healthy natural ecosystems help control flooding / drought and soil erosion.</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solidFill>
                  <a:srgbClr val="000000"/>
                </a:solidFill>
                <a:effectLst/>
                <a:highlight>
                  <a:srgbClr val="FFFFFF"/>
                </a:highlight>
                <a:latin typeface="Arial" panose="020B0604020202020204" pitchFamily="34" charset="0"/>
                <a:ea typeface="Times New Roman" panose="02020603050405020304" pitchFamily="18" charset="0"/>
              </a:rPr>
              <a:t>Learn about how the quality of our lives is improved by the natural environment</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highlight>
                  <a:srgbClr val="FFFFFF"/>
                </a:highligh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highlight>
                  <a:srgbClr val="FFFFFF"/>
                </a:highlight>
                <a:latin typeface="Arial" panose="020B0604020202020204" pitchFamily="34" charset="0"/>
                <a:ea typeface="Times New Roman" panose="02020603050405020304" pitchFamily="18" charset="0"/>
              </a:rPr>
              <a:t>Healthy Living –</a:t>
            </a:r>
            <a:r>
              <a:rPr lang="en-GB" sz="1100" dirty="0">
                <a:solidFill>
                  <a:srgbClr val="000000"/>
                </a:solidFill>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Times New Roman" panose="02020603050405020304" pitchFamily="18" charset="0"/>
              </a:rPr>
              <a:t>Raise awareness of health issues and how they impact on the environment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Times New Roman" panose="02020603050405020304" pitchFamily="18" charset="0"/>
              </a:rPr>
              <a:t>Encourage schools to put into place a sustainable plan for being a healthy school</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Times New Roman" panose="02020603050405020304" pitchFamily="18" charset="0"/>
              </a:rPr>
              <a:t>To take part in positive activities e.g. exercise/ diet /well-being </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rPr>
              <a:t>This list is not exhaustive. </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rPr>
              <a:t>Credit any other relevant response.</a:t>
            </a:r>
            <a:endParaRPr lang="en-GB" sz="1100" dirty="0">
              <a:effectLst/>
              <a:latin typeface="Times New Roman" panose="02020603050405020304" pitchFamily="18" charset="0"/>
              <a:ea typeface="Times New Roman" panose="02020603050405020304" pitchFamily="18" charset="0"/>
            </a:endParaRPr>
          </a:p>
        </p:txBody>
      </p:sp>
      <p:cxnSp>
        <p:nvCxnSpPr>
          <p:cNvPr id="2" name="Straight Connector 1">
            <a:extLst>
              <a:ext uri="{FF2B5EF4-FFF2-40B4-BE49-F238E27FC236}">
                <a16:creationId xmlns:a16="http://schemas.microsoft.com/office/drawing/2014/main" id="{ACB8BD00-E102-71C4-59ED-EBD5CAF68902}"/>
              </a:ext>
            </a:extLst>
          </p:cNvPr>
          <p:cNvCxnSpPr/>
          <p:nvPr/>
        </p:nvCxnSpPr>
        <p:spPr>
          <a:xfrm>
            <a:off x="185176" y="872359"/>
            <a:ext cx="11786107" cy="0"/>
          </a:xfrm>
          <a:prstGeom prst="line">
            <a:avLst/>
          </a:prstGeom>
          <a:ln>
            <a:solidFill>
              <a:srgbClr val="6699FF"/>
            </a:solidFill>
          </a:ln>
        </p:spPr>
        <p:style>
          <a:lnRef idx="1">
            <a:schemeClr val="accent1"/>
          </a:lnRef>
          <a:fillRef idx="0">
            <a:schemeClr val="accent1"/>
          </a:fillRef>
          <a:effectRef idx="0">
            <a:schemeClr val="accent1"/>
          </a:effectRef>
          <a:fontRef idx="minor">
            <a:schemeClr val="tx1"/>
          </a:fontRef>
        </p:style>
      </p:cxnSp>
      <p:pic>
        <p:nvPicPr>
          <p:cNvPr id="4" name="Picture 3" descr="A logo with blue text&#10;&#10;Description automatically generated">
            <a:extLst>
              <a:ext uri="{FF2B5EF4-FFF2-40B4-BE49-F238E27FC236}">
                <a16:creationId xmlns:a16="http://schemas.microsoft.com/office/drawing/2014/main" id="{3DD5E21C-5F71-7A83-60BC-21164B0D5F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07388" y="96889"/>
            <a:ext cx="663895" cy="663895"/>
          </a:xfrm>
          <a:prstGeom prst="rect">
            <a:avLst/>
          </a:prstGeom>
        </p:spPr>
      </p:pic>
    </p:spTree>
    <p:extLst>
      <p:ext uri="{BB962C8B-B14F-4D97-AF65-F5344CB8AC3E}">
        <p14:creationId xmlns:p14="http://schemas.microsoft.com/office/powerpoint/2010/main" val="13317240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11 Candidate’s answer with Examiner’s comments</a:t>
            </a:r>
          </a:p>
        </p:txBody>
      </p:sp>
      <p:sp>
        <p:nvSpPr>
          <p:cNvPr id="4" name="TextBox 3">
            <a:extLst>
              <a:ext uri="{FF2B5EF4-FFF2-40B4-BE49-F238E27FC236}">
                <a16:creationId xmlns:a16="http://schemas.microsoft.com/office/drawing/2014/main" id="{D567AE43-68EE-4A44-A473-E7DF923A20AC}"/>
              </a:ext>
            </a:extLst>
          </p:cNvPr>
          <p:cNvSpPr txBox="1"/>
          <p:nvPr/>
        </p:nvSpPr>
        <p:spPr>
          <a:xfrm>
            <a:off x="282012" y="1070616"/>
            <a:ext cx="4401956" cy="3323987"/>
          </a:xfrm>
          <a:prstGeom prst="rect">
            <a:avLst/>
          </a:prstGeom>
          <a:noFill/>
        </p:spPr>
        <p:txBody>
          <a:bodyPr wrap="square">
            <a:spAutoFit/>
          </a:bodyPr>
          <a:lstStyle/>
          <a:p>
            <a:r>
              <a:rPr lang="en-US" sz="1400" dirty="0"/>
              <a:t>There are different </a:t>
            </a:r>
            <a:r>
              <a:rPr lang="en-US" sz="1400" dirty="0" err="1"/>
              <a:t>opputrunities</a:t>
            </a:r>
            <a:r>
              <a:rPr lang="en-US" sz="1400" dirty="0"/>
              <a:t> through learning </a:t>
            </a:r>
            <a:r>
              <a:rPr lang="en-US" sz="1400" dirty="0" err="1"/>
              <a:t>ethialy</a:t>
            </a:r>
            <a:r>
              <a:rPr lang="en-US" sz="1400" dirty="0"/>
              <a:t> and </a:t>
            </a:r>
            <a:r>
              <a:rPr lang="en-US" sz="1400" dirty="0" err="1"/>
              <a:t>sustainablly</a:t>
            </a:r>
            <a:r>
              <a:rPr lang="en-US" sz="1400" dirty="0"/>
              <a:t> and ecologically, as it </a:t>
            </a:r>
            <a:r>
              <a:rPr lang="en-US" sz="1400" dirty="0" err="1"/>
              <a:t>imporves</a:t>
            </a:r>
            <a:r>
              <a:rPr lang="en-US" sz="1400" dirty="0"/>
              <a:t> their </a:t>
            </a:r>
            <a:r>
              <a:rPr lang="en-US" sz="1400" dirty="0" err="1"/>
              <a:t>undertsanding</a:t>
            </a:r>
            <a:r>
              <a:rPr lang="en-US" sz="1400" dirty="0"/>
              <a:t> of the importance of the local </a:t>
            </a:r>
            <a:r>
              <a:rPr lang="en-US" sz="1400" dirty="0" err="1"/>
              <a:t>enviroment</a:t>
            </a:r>
            <a:r>
              <a:rPr lang="en-US" sz="1400" dirty="0"/>
              <a:t>, and learning about </a:t>
            </a:r>
            <a:r>
              <a:rPr lang="en-US" sz="1400" dirty="0" err="1"/>
              <a:t>thisin</a:t>
            </a:r>
            <a:r>
              <a:rPr lang="en-US" sz="1400" dirty="0"/>
              <a:t> school is crucial because if they learn how to look after, care for, and </a:t>
            </a:r>
            <a:r>
              <a:rPr lang="en-US" sz="1400" dirty="0" err="1"/>
              <a:t>resepect</a:t>
            </a:r>
            <a:r>
              <a:rPr lang="en-US" sz="1400" dirty="0"/>
              <a:t> the school </a:t>
            </a:r>
            <a:r>
              <a:rPr lang="en-US" sz="1400" dirty="0" err="1"/>
              <a:t>enviroment</a:t>
            </a:r>
            <a:r>
              <a:rPr lang="en-US" sz="1400" dirty="0"/>
              <a:t> then they are more likely to </a:t>
            </a:r>
            <a:r>
              <a:rPr lang="en-US" sz="1400" dirty="0" err="1"/>
              <a:t>appreiciate</a:t>
            </a:r>
            <a:r>
              <a:rPr lang="en-US" sz="1400" dirty="0"/>
              <a:t>  the local </a:t>
            </a:r>
            <a:r>
              <a:rPr lang="en-US" sz="1400" dirty="0" err="1"/>
              <a:t>eviroment</a:t>
            </a:r>
            <a:r>
              <a:rPr lang="en-US" sz="1400" dirty="0"/>
              <a:t>, there are </a:t>
            </a:r>
            <a:r>
              <a:rPr lang="en-US" sz="1400" dirty="0" err="1"/>
              <a:t>oppurtunities</a:t>
            </a:r>
            <a:r>
              <a:rPr lang="en-US" sz="1400" dirty="0"/>
              <a:t> such as making bug houses, learning about recycling ad the circle of life, important about learning the new </a:t>
            </a:r>
            <a:r>
              <a:rPr lang="en-US" sz="1400" dirty="0" err="1"/>
              <a:t>insevts</a:t>
            </a:r>
            <a:r>
              <a:rPr lang="en-US" sz="1400" dirty="0"/>
              <a:t> </a:t>
            </a:r>
            <a:r>
              <a:rPr lang="en-US" sz="1400" dirty="0" err="1"/>
              <a:t>etc</a:t>
            </a:r>
            <a:r>
              <a:rPr lang="en-US" sz="1400" dirty="0"/>
              <a:t>, it could also appeal their senses and give them a sense of confidence and boost their self-esteem and confidence that they are part of the schools ego </a:t>
            </a:r>
            <a:r>
              <a:rPr lang="en-US" sz="1400" dirty="0" err="1"/>
              <a:t>programme</a:t>
            </a:r>
            <a:r>
              <a:rPr lang="en-US" sz="1400" dirty="0"/>
              <a:t>, it could make them feel great about themselves and learn how the world works.</a:t>
            </a:r>
            <a:endParaRPr lang="en-GB" sz="1400" dirty="0"/>
          </a:p>
        </p:txBody>
      </p:sp>
      <p:cxnSp>
        <p:nvCxnSpPr>
          <p:cNvPr id="2" name="Straight Connector 1">
            <a:extLst>
              <a:ext uri="{FF2B5EF4-FFF2-40B4-BE49-F238E27FC236}">
                <a16:creationId xmlns:a16="http://schemas.microsoft.com/office/drawing/2014/main" id="{2829E0D6-C64A-3DC9-BE48-F42B9CB0AFF7}"/>
              </a:ext>
            </a:extLst>
          </p:cNvPr>
          <p:cNvCxnSpPr/>
          <p:nvPr/>
        </p:nvCxnSpPr>
        <p:spPr>
          <a:xfrm>
            <a:off x="185176" y="872359"/>
            <a:ext cx="11786107" cy="0"/>
          </a:xfrm>
          <a:prstGeom prst="line">
            <a:avLst/>
          </a:prstGeom>
          <a:ln>
            <a:solidFill>
              <a:srgbClr val="6699FF"/>
            </a:solidFill>
          </a:ln>
        </p:spPr>
        <p:style>
          <a:lnRef idx="1">
            <a:schemeClr val="accent1"/>
          </a:lnRef>
          <a:fillRef idx="0">
            <a:schemeClr val="accent1"/>
          </a:fillRef>
          <a:effectRef idx="0">
            <a:schemeClr val="accent1"/>
          </a:effectRef>
          <a:fontRef idx="minor">
            <a:schemeClr val="tx1"/>
          </a:fontRef>
        </p:style>
      </p:cxnSp>
      <p:pic>
        <p:nvPicPr>
          <p:cNvPr id="3" name="Picture 2" descr="A logo with blue text&#10;&#10;Description automatically generated">
            <a:extLst>
              <a:ext uri="{FF2B5EF4-FFF2-40B4-BE49-F238E27FC236}">
                <a16:creationId xmlns:a16="http://schemas.microsoft.com/office/drawing/2014/main" id="{F9484A76-1DF5-847C-3C2F-584FABD75F4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07388" y="96889"/>
            <a:ext cx="663895" cy="663895"/>
          </a:xfrm>
          <a:prstGeom prst="rect">
            <a:avLst/>
          </a:prstGeom>
        </p:spPr>
      </p:pic>
      <p:sp>
        <p:nvSpPr>
          <p:cNvPr id="5" name="Speech Bubble: Rectangle with Corners Rounded 4">
            <a:extLst>
              <a:ext uri="{FF2B5EF4-FFF2-40B4-BE49-F238E27FC236}">
                <a16:creationId xmlns:a16="http://schemas.microsoft.com/office/drawing/2014/main" id="{4C7953EE-B6AE-2977-1E6D-FC92F2273CF4}"/>
              </a:ext>
            </a:extLst>
          </p:cNvPr>
          <p:cNvSpPr/>
          <p:nvPr/>
        </p:nvSpPr>
        <p:spPr>
          <a:xfrm>
            <a:off x="7115503" y="1140078"/>
            <a:ext cx="4937951" cy="5134598"/>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6" name="TextBox 5">
            <a:extLst>
              <a:ext uri="{FF2B5EF4-FFF2-40B4-BE49-F238E27FC236}">
                <a16:creationId xmlns:a16="http://schemas.microsoft.com/office/drawing/2014/main" id="{9B9FA2E7-87A5-7C54-DD59-EABE45FF60BA}"/>
              </a:ext>
            </a:extLst>
          </p:cNvPr>
          <p:cNvSpPr txBox="1"/>
          <p:nvPr/>
        </p:nvSpPr>
        <p:spPr>
          <a:xfrm>
            <a:off x="7366000" y="1365029"/>
            <a:ext cx="4458139" cy="4770537"/>
          </a:xfrm>
          <a:prstGeom prst="rect">
            <a:avLst/>
          </a:prstGeom>
          <a:noFill/>
        </p:spPr>
        <p:txBody>
          <a:bodyPr wrap="square">
            <a:spAutoFit/>
          </a:bodyPr>
          <a:lstStyle/>
          <a:p>
            <a:r>
              <a:rPr lang="en-GB" sz="1600" b="1" i="1" dirty="0">
                <a:solidFill>
                  <a:srgbClr val="0070C0"/>
                </a:solidFill>
              </a:rPr>
              <a:t>Principal examiner feedback</a:t>
            </a:r>
          </a:p>
          <a:p>
            <a:endParaRPr lang="en-GB" sz="1600" b="1" i="1" dirty="0">
              <a:solidFill>
                <a:srgbClr val="0070C0"/>
              </a:solidFill>
            </a:endParaRPr>
          </a:p>
          <a:p>
            <a:r>
              <a:rPr lang="en-US" sz="1600" i="1" dirty="0">
                <a:solidFill>
                  <a:srgbClr val="0070C0"/>
                </a:solidFill>
              </a:rPr>
              <a:t>This response provides knowledge and understanding of some good key areas of the eco-schools </a:t>
            </a:r>
            <a:r>
              <a:rPr lang="en-US" sz="1600" i="1" dirty="0" err="1">
                <a:solidFill>
                  <a:srgbClr val="0070C0"/>
                </a:solidFill>
              </a:rPr>
              <a:t>programme</a:t>
            </a:r>
            <a:r>
              <a:rPr lang="en-GB" sz="1600" i="1" dirty="0">
                <a:solidFill>
                  <a:srgbClr val="0070C0"/>
                </a:solidFill>
              </a:rPr>
              <a:t>. There are some reflection of the importance of looking after your own environment and to instil respect for nature by having opportunities to make bug houses.  </a:t>
            </a:r>
            <a:endParaRPr lang="en-US" sz="1600" i="1" dirty="0">
              <a:solidFill>
                <a:srgbClr val="0070C0"/>
              </a:solidFill>
            </a:endParaRPr>
          </a:p>
          <a:p>
            <a:r>
              <a:rPr lang="en-GB" sz="1600" i="1" dirty="0">
                <a:solidFill>
                  <a:srgbClr val="0070C0"/>
                </a:solidFill>
              </a:rPr>
              <a:t>​</a:t>
            </a:r>
            <a:r>
              <a:rPr lang="en-US" sz="1600" b="1" i="1" dirty="0">
                <a:solidFill>
                  <a:srgbClr val="0070C0"/>
                </a:solidFill>
              </a:rPr>
              <a:t>Exam preparation tip</a:t>
            </a:r>
          </a:p>
          <a:p>
            <a:r>
              <a:rPr lang="en-US" sz="1600" i="1" dirty="0">
                <a:solidFill>
                  <a:srgbClr val="0070C0"/>
                </a:solidFill>
              </a:rPr>
              <a:t>There was some emphasis on the range of areas addressed within the question, although not all aspects are clear within the response. Where a variety of areas are included in the question, such as opportunities for learning through ethically, ecological and sustainable experiences; they need to be clearly discussed to be awarded the higher band marks. </a:t>
            </a:r>
          </a:p>
          <a:p>
            <a:r>
              <a:rPr lang="en-GB" sz="1600" b="1" i="1" dirty="0">
                <a:solidFill>
                  <a:srgbClr val="0070C0"/>
                </a:solidFill>
              </a:rPr>
              <a:t>Marks awarded  5/7</a:t>
            </a:r>
          </a:p>
        </p:txBody>
      </p:sp>
    </p:spTree>
    <p:extLst>
      <p:ext uri="{BB962C8B-B14F-4D97-AF65-F5344CB8AC3E}">
        <p14:creationId xmlns:p14="http://schemas.microsoft.com/office/powerpoint/2010/main" val="26734352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2 and mark scheme </a:t>
            </a:r>
          </a:p>
        </p:txBody>
      </p:sp>
      <p:sp>
        <p:nvSpPr>
          <p:cNvPr id="25" name="TextBox 24">
            <a:extLst>
              <a:ext uri="{FF2B5EF4-FFF2-40B4-BE49-F238E27FC236}">
                <a16:creationId xmlns:a16="http://schemas.microsoft.com/office/drawing/2014/main" id="{0E46DCE2-3062-37C1-AB9B-D8791BEB24D8}"/>
              </a:ext>
            </a:extLst>
          </p:cNvPr>
          <p:cNvSpPr txBox="1"/>
          <p:nvPr/>
        </p:nvSpPr>
        <p:spPr>
          <a:xfrm>
            <a:off x="6290178" y="117344"/>
            <a:ext cx="2914650" cy="738664"/>
          </a:xfrm>
          <a:prstGeom prst="rect">
            <a:avLst/>
          </a:prstGeom>
          <a:noFill/>
        </p:spPr>
        <p:txBody>
          <a:bodyPr wrap="square">
            <a:spAutoFit/>
          </a:bodyPr>
          <a:lstStyle/>
          <a:p>
            <a:r>
              <a:rPr lang="en-GB" sz="1400" dirty="0">
                <a:solidFill>
                  <a:srgbClr val="0070C0"/>
                </a:solidFill>
              </a:rPr>
              <a:t>Command Verb: </a:t>
            </a:r>
            <a:r>
              <a:rPr lang="en-US" sz="1400" b="1" i="1" dirty="0">
                <a:solidFill>
                  <a:srgbClr val="0070C0"/>
                </a:solidFill>
              </a:rPr>
              <a:t>Describe</a:t>
            </a:r>
          </a:p>
          <a:p>
            <a:r>
              <a:rPr lang="en-US" sz="1400" dirty="0">
                <a:solidFill>
                  <a:srgbClr val="0070C0"/>
                </a:solidFill>
              </a:rPr>
              <a:t>Provide characteristics/main features or a brief account</a:t>
            </a:r>
            <a:endParaRPr lang="en-GB" sz="1400" dirty="0">
              <a:solidFill>
                <a:srgbClr val="0070C0"/>
              </a:solidFill>
              <a:highlight>
                <a:srgbClr val="FFFF00"/>
              </a:highlight>
            </a:endParaRPr>
          </a:p>
        </p:txBody>
      </p:sp>
      <p:pic>
        <p:nvPicPr>
          <p:cNvPr id="6" name="Picture 5">
            <a:extLst>
              <a:ext uri="{FF2B5EF4-FFF2-40B4-BE49-F238E27FC236}">
                <a16:creationId xmlns:a16="http://schemas.microsoft.com/office/drawing/2014/main" id="{7415498A-135F-34EC-E234-46E3032EC79E}"/>
              </a:ext>
            </a:extLst>
          </p:cNvPr>
          <p:cNvPicPr>
            <a:picLocks noChangeAspect="1"/>
          </p:cNvPicPr>
          <p:nvPr/>
        </p:nvPicPr>
        <p:blipFill>
          <a:blip r:embed="rId2"/>
          <a:stretch>
            <a:fillRect/>
          </a:stretch>
        </p:blipFill>
        <p:spPr>
          <a:xfrm>
            <a:off x="443786" y="1294359"/>
            <a:ext cx="5220152" cy="3741744"/>
          </a:xfrm>
          <a:prstGeom prst="rect">
            <a:avLst/>
          </a:prstGeom>
        </p:spPr>
      </p:pic>
      <p:sp>
        <p:nvSpPr>
          <p:cNvPr id="11" name="TextBox 10">
            <a:extLst>
              <a:ext uri="{FF2B5EF4-FFF2-40B4-BE49-F238E27FC236}">
                <a16:creationId xmlns:a16="http://schemas.microsoft.com/office/drawing/2014/main" id="{5688E526-8033-0A37-72A1-4E3E93F61A31}"/>
              </a:ext>
            </a:extLst>
          </p:cNvPr>
          <p:cNvSpPr txBox="1"/>
          <p:nvPr/>
        </p:nvSpPr>
        <p:spPr>
          <a:xfrm>
            <a:off x="6289012" y="1045975"/>
            <a:ext cx="5728817" cy="5986254"/>
          </a:xfrm>
          <a:prstGeom prst="rect">
            <a:avLst/>
          </a:prstGeom>
          <a:noFill/>
        </p:spPr>
        <p:txBody>
          <a:bodyPr wrap="square">
            <a:spAutoFit/>
          </a:bodyPr>
          <a:lstStyle/>
          <a:p>
            <a:r>
              <a:rPr lang="en-GB" sz="1200" dirty="0">
                <a:effectLst/>
                <a:latin typeface="Arial" panose="020B0604020202020204" pitchFamily="34" charset="0"/>
                <a:ea typeface="Times New Roman" panose="02020603050405020304" pitchFamily="18" charset="0"/>
              </a:rPr>
              <a:t>Award up to </a:t>
            </a:r>
            <a:r>
              <a:rPr lang="en-GB" sz="1200" b="1" dirty="0">
                <a:effectLst/>
                <a:latin typeface="Arial" panose="020B0604020202020204" pitchFamily="34" charset="0"/>
                <a:ea typeface="Times New Roman" panose="02020603050405020304" pitchFamily="18" charset="0"/>
              </a:rPr>
              <a:t>8 marks. </a:t>
            </a:r>
            <a:endParaRPr lang="en-GB" sz="1200" dirty="0">
              <a:effectLst/>
              <a:latin typeface="Times New Roman" panose="02020603050405020304" pitchFamily="18" charset="0"/>
              <a:ea typeface="Times New Roman" panose="02020603050405020304" pitchFamily="18" charset="0"/>
            </a:endParaRPr>
          </a:p>
          <a:p>
            <a:r>
              <a:rPr lang="en-GB" sz="1200" b="1" dirty="0">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r>
              <a:rPr lang="en-GB" sz="1200" b="1" dirty="0">
                <a:effectLst/>
                <a:latin typeface="Arial" panose="020B0604020202020204" pitchFamily="34" charset="0"/>
                <a:ea typeface="Times New Roman" panose="02020603050405020304" pitchFamily="18" charset="0"/>
              </a:rPr>
              <a:t>Award 0 marks </a:t>
            </a:r>
            <a:r>
              <a:rPr lang="en-GB" sz="1200" dirty="0">
                <a:effectLst/>
                <a:latin typeface="Arial" panose="020B0604020202020204" pitchFamily="34" charset="0"/>
                <a:ea typeface="Times New Roman" panose="02020603050405020304" pitchFamily="18" charset="0"/>
              </a:rPr>
              <a:t>for a description that is not creditworthy.</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r>
              <a:rPr lang="en-GB" sz="1200" b="1" dirty="0">
                <a:effectLst/>
                <a:latin typeface="Arial" panose="020B0604020202020204" pitchFamily="34" charset="0"/>
                <a:ea typeface="Times New Roman" panose="02020603050405020304" pitchFamily="18" charset="0"/>
              </a:rPr>
              <a:t>Award 1-2 marks</a:t>
            </a:r>
            <a:r>
              <a:rPr lang="en-GB" sz="1200" dirty="0">
                <a:effectLst/>
                <a:latin typeface="Arial" panose="020B0604020202020204" pitchFamily="34" charset="0"/>
                <a:ea typeface="Times New Roman" panose="02020603050405020304" pitchFamily="18" charset="0"/>
              </a:rPr>
              <a:t> for a limited description which shows limited knowledge and understanding of </a:t>
            </a:r>
            <a:r>
              <a:rPr lang="en-US" sz="1200" dirty="0">
                <a:effectLst/>
                <a:latin typeface="Arial" panose="020B0604020202020204" pitchFamily="34" charset="0"/>
                <a:ea typeface="Times New Roman" panose="02020603050405020304" pitchFamily="18" charset="0"/>
              </a:rPr>
              <a:t>the services provided to improve the oral health of children.</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r>
              <a:rPr lang="en-GB" sz="1200" b="1" dirty="0">
                <a:effectLst/>
                <a:latin typeface="Arial" panose="020B0604020202020204" pitchFamily="34" charset="0"/>
                <a:ea typeface="Times New Roman" panose="02020603050405020304" pitchFamily="18" charset="0"/>
              </a:rPr>
              <a:t>Award 3-4 marks </a:t>
            </a:r>
            <a:r>
              <a:rPr lang="en-GB" sz="1200" dirty="0">
                <a:effectLst/>
                <a:latin typeface="Arial" panose="020B0604020202020204" pitchFamily="34" charset="0"/>
                <a:ea typeface="Times New Roman" panose="02020603050405020304" pitchFamily="18" charset="0"/>
              </a:rPr>
              <a:t>for a good description which shows some knowledge and understanding of </a:t>
            </a:r>
            <a:r>
              <a:rPr lang="en-US" sz="1200" dirty="0">
                <a:effectLst/>
                <a:latin typeface="Arial" panose="020B0604020202020204" pitchFamily="34" charset="0"/>
                <a:ea typeface="Times New Roman" panose="02020603050405020304" pitchFamily="18" charset="0"/>
              </a:rPr>
              <a:t>the services provided to improve the oral health of children</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r>
              <a:rPr lang="en-GB" sz="1200" b="1" dirty="0">
                <a:effectLst/>
                <a:latin typeface="Arial" panose="020B0604020202020204" pitchFamily="34" charset="0"/>
                <a:ea typeface="Times New Roman" panose="02020603050405020304" pitchFamily="18" charset="0"/>
              </a:rPr>
              <a:t>Award 5-6 marks </a:t>
            </a:r>
            <a:r>
              <a:rPr lang="en-GB" sz="1200" dirty="0">
                <a:effectLst/>
                <a:latin typeface="Arial" panose="020B0604020202020204" pitchFamily="34" charset="0"/>
                <a:ea typeface="Times New Roman" panose="02020603050405020304" pitchFamily="18" charset="0"/>
              </a:rPr>
              <a:t>for a very good description which shows sound knowledge and understanding of </a:t>
            </a:r>
            <a:r>
              <a:rPr lang="en-US" sz="1200" dirty="0">
                <a:effectLst/>
                <a:latin typeface="Arial" panose="020B0604020202020204" pitchFamily="34" charset="0"/>
                <a:ea typeface="Times New Roman" panose="02020603050405020304" pitchFamily="18" charset="0"/>
              </a:rPr>
              <a:t>the services provided to improve the oral health of children</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r>
              <a:rPr lang="en-GB" sz="1200" b="1" dirty="0">
                <a:effectLst/>
                <a:latin typeface="Arial" panose="020B0604020202020204" pitchFamily="34" charset="0"/>
                <a:ea typeface="Times New Roman" panose="02020603050405020304" pitchFamily="18" charset="0"/>
              </a:rPr>
              <a:t>Award 7-8 marks </a:t>
            </a:r>
            <a:r>
              <a:rPr lang="en-GB" sz="1200" dirty="0">
                <a:effectLst/>
                <a:latin typeface="Arial" panose="020B0604020202020204" pitchFamily="34" charset="0"/>
                <a:ea typeface="Times New Roman" panose="02020603050405020304" pitchFamily="18" charset="0"/>
              </a:rPr>
              <a:t>for an excellent description which shows detailed knowledge and understanding of </a:t>
            </a:r>
            <a:r>
              <a:rPr lang="en-US" sz="1200" dirty="0">
                <a:effectLst/>
                <a:latin typeface="Arial" panose="020B0604020202020204" pitchFamily="34" charset="0"/>
                <a:ea typeface="Times New Roman" panose="02020603050405020304" pitchFamily="18" charset="0"/>
              </a:rPr>
              <a:t>the service provided to improve the oral health of children</a:t>
            </a:r>
          </a:p>
          <a:p>
            <a:endParaRPr lang="en-US" sz="1200" dirty="0">
              <a:latin typeface="Arial" panose="020B0604020202020204" pitchFamily="34" charset="0"/>
              <a:ea typeface="Times New Roman" panose="02020603050405020304" pitchFamily="18" charset="0"/>
            </a:endParaRPr>
          </a:p>
          <a:p>
            <a:r>
              <a:rPr lang="en-GB" sz="1200" dirty="0">
                <a:effectLst/>
                <a:latin typeface="Arial" panose="020B0604020202020204" pitchFamily="34" charset="0"/>
                <a:ea typeface="Times New Roman" panose="02020603050405020304" pitchFamily="18" charset="0"/>
              </a:rPr>
              <a:t>Response may refer to: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Designed to smile works closely with the NHS General Dental Practice Team in Wales to support increasing dental visits in childhood</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All of the Designed to Smile services and all NHS dental treatments for children are free</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US" sz="1200" dirty="0">
                <a:solidFill>
                  <a:srgbClr val="000000"/>
                </a:solidFill>
                <a:effectLst/>
                <a:latin typeface="Arial" panose="020B0604020202020204" pitchFamily="34" charset="0"/>
                <a:ea typeface="Times New Roman" panose="02020603050405020304" pitchFamily="18" charset="0"/>
              </a:rPr>
              <a:t>Helps to prevent and protect children’s teeth against tooth decay</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US" sz="1200" dirty="0">
                <a:solidFill>
                  <a:srgbClr val="000000"/>
                </a:solidFill>
                <a:effectLst/>
                <a:latin typeface="Arial" panose="020B0604020202020204" pitchFamily="34" charset="0"/>
                <a:ea typeface="Times New Roman" panose="02020603050405020304" pitchFamily="18" charset="0"/>
              </a:rPr>
              <a:t>Encourages parents and carers to brush children’s teeth twice daily</a:t>
            </a:r>
            <a:r>
              <a:rPr lang="en-GB" sz="1200" dirty="0">
                <a:solidFill>
                  <a:srgbClr val="333333"/>
                </a:solidFill>
                <a:effectLst/>
                <a:highlight>
                  <a:srgbClr val="DBF0DA"/>
                </a:highligh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US" sz="1200" dirty="0">
                <a:solidFill>
                  <a:srgbClr val="000000"/>
                </a:solidFill>
                <a:effectLst/>
                <a:latin typeface="Arial" panose="020B0604020202020204" pitchFamily="34" charset="0"/>
                <a:ea typeface="Times New Roman" panose="02020603050405020304" pitchFamily="18" charset="0"/>
              </a:rPr>
              <a:t>Designed to smile involves a wide range of professional e.g. health visitors / dental staff / early years services </a:t>
            </a:r>
          </a:p>
          <a:p>
            <a:pPr lvl="0">
              <a:spcAft>
                <a:spcPts val="600"/>
              </a:spcAft>
            </a:pPr>
            <a:endParaRPr lang="en-US" sz="1200" dirty="0">
              <a:solidFill>
                <a:srgbClr val="000000"/>
              </a:solidFill>
              <a:latin typeface="Arial" panose="020B0604020202020204" pitchFamily="34" charset="0"/>
              <a:ea typeface="Times New Roman" panose="02020603050405020304" pitchFamily="18" charset="0"/>
            </a:endParaRPr>
          </a:p>
          <a:p>
            <a:pPr lvl="0" algn="r">
              <a:spcAft>
                <a:spcPts val="600"/>
              </a:spcAft>
            </a:pPr>
            <a:r>
              <a:rPr lang="en-US" sz="1200" i="1" dirty="0">
                <a:solidFill>
                  <a:srgbClr val="0070C0"/>
                </a:solidFill>
                <a:effectLst/>
                <a:latin typeface="Arial" panose="020B0604020202020204" pitchFamily="34" charset="0"/>
                <a:ea typeface="Times New Roman" panose="02020603050405020304" pitchFamily="18" charset="0"/>
              </a:rPr>
              <a:t>Continued over</a:t>
            </a:r>
          </a:p>
          <a:p>
            <a:endParaRPr lang="en-GB" sz="1200" dirty="0">
              <a:effectLst/>
              <a:latin typeface="Times New Roman" panose="02020603050405020304" pitchFamily="18" charset="0"/>
              <a:ea typeface="Times New Roman" panose="02020603050405020304" pitchFamily="18" charset="0"/>
            </a:endParaRPr>
          </a:p>
        </p:txBody>
      </p:sp>
      <p:cxnSp>
        <p:nvCxnSpPr>
          <p:cNvPr id="2" name="Straight Connector 1">
            <a:extLst>
              <a:ext uri="{FF2B5EF4-FFF2-40B4-BE49-F238E27FC236}">
                <a16:creationId xmlns:a16="http://schemas.microsoft.com/office/drawing/2014/main" id="{D063405B-46B7-BD10-7280-97F4238DBAFC}"/>
              </a:ext>
            </a:extLst>
          </p:cNvPr>
          <p:cNvCxnSpPr/>
          <p:nvPr/>
        </p:nvCxnSpPr>
        <p:spPr>
          <a:xfrm>
            <a:off x="185176" y="872359"/>
            <a:ext cx="11786107" cy="0"/>
          </a:xfrm>
          <a:prstGeom prst="line">
            <a:avLst/>
          </a:prstGeom>
          <a:ln>
            <a:solidFill>
              <a:srgbClr val="6699FF"/>
            </a:solidFill>
          </a:ln>
        </p:spPr>
        <p:style>
          <a:lnRef idx="1">
            <a:schemeClr val="accent1"/>
          </a:lnRef>
          <a:fillRef idx="0">
            <a:schemeClr val="accent1"/>
          </a:fillRef>
          <a:effectRef idx="0">
            <a:schemeClr val="accent1"/>
          </a:effectRef>
          <a:fontRef idx="minor">
            <a:schemeClr val="tx1"/>
          </a:fontRef>
        </p:style>
      </p:cxnSp>
      <p:pic>
        <p:nvPicPr>
          <p:cNvPr id="3" name="Picture 2" descr="A logo with blue text&#10;&#10;Description automatically generated">
            <a:extLst>
              <a:ext uri="{FF2B5EF4-FFF2-40B4-BE49-F238E27FC236}">
                <a16:creationId xmlns:a16="http://schemas.microsoft.com/office/drawing/2014/main" id="{B359D75B-48BA-A192-286C-17E5B6E501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07388" y="96889"/>
            <a:ext cx="663895" cy="663895"/>
          </a:xfrm>
          <a:prstGeom prst="rect">
            <a:avLst/>
          </a:prstGeom>
        </p:spPr>
      </p:pic>
    </p:spTree>
    <p:extLst>
      <p:ext uri="{BB962C8B-B14F-4D97-AF65-F5344CB8AC3E}">
        <p14:creationId xmlns:p14="http://schemas.microsoft.com/office/powerpoint/2010/main" val="33762818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11 Candidate’s answer with Examiner’s comments</a:t>
            </a:r>
          </a:p>
        </p:txBody>
      </p:sp>
      <p:sp>
        <p:nvSpPr>
          <p:cNvPr id="3" name="TextBox 2">
            <a:extLst>
              <a:ext uri="{FF2B5EF4-FFF2-40B4-BE49-F238E27FC236}">
                <a16:creationId xmlns:a16="http://schemas.microsoft.com/office/drawing/2014/main" id="{09957AF7-EF7F-01EB-55F7-B443A26D2541}"/>
              </a:ext>
            </a:extLst>
          </p:cNvPr>
          <p:cNvSpPr txBox="1"/>
          <p:nvPr/>
        </p:nvSpPr>
        <p:spPr>
          <a:xfrm>
            <a:off x="289010" y="1140078"/>
            <a:ext cx="4329644" cy="3108543"/>
          </a:xfrm>
          <a:prstGeom prst="rect">
            <a:avLst/>
          </a:prstGeom>
          <a:noFill/>
        </p:spPr>
        <p:txBody>
          <a:bodyPr wrap="square">
            <a:spAutoFit/>
          </a:bodyPr>
          <a:lstStyle/>
          <a:p>
            <a:r>
              <a:rPr lang="en-US" sz="1400" dirty="0"/>
              <a:t>children can learn through these </a:t>
            </a:r>
            <a:r>
              <a:rPr lang="en-US" sz="1400" dirty="0" err="1"/>
              <a:t>experinces</a:t>
            </a:r>
            <a:r>
              <a:rPr lang="en-US" sz="1400" dirty="0"/>
              <a:t> by having activities such as eco day, building objects such as bug hotels, rockets or musical instruments out of sustainable materials. this helps to build the children's knowledge about sustainability and the effect it can have on the environment. children can build their knowledge through books and </a:t>
            </a:r>
            <a:r>
              <a:rPr lang="en-US" sz="1400" dirty="0" err="1"/>
              <a:t>reserch</a:t>
            </a:r>
            <a:r>
              <a:rPr lang="en-US" sz="1400" dirty="0"/>
              <a:t> about the importance of recycling. this helps to build the children's sense of pride in their community and will </a:t>
            </a:r>
            <a:r>
              <a:rPr lang="en-US" sz="1400" dirty="0" err="1"/>
              <a:t>ultimetly</a:t>
            </a:r>
            <a:r>
              <a:rPr lang="en-US" sz="1400" dirty="0"/>
              <a:t> give the child a sense of belonging and responsibility to keep our community clean and safe. the children can have simple activities such as identifying what materials go in what bins and </a:t>
            </a:r>
            <a:r>
              <a:rPr lang="en-US" sz="1400" dirty="0" err="1"/>
              <a:t>reserach</a:t>
            </a:r>
            <a:r>
              <a:rPr lang="en-US" sz="1400" dirty="0"/>
              <a:t> the impact of littering.</a:t>
            </a:r>
            <a:endParaRPr lang="en-GB" sz="1400" dirty="0"/>
          </a:p>
        </p:txBody>
      </p:sp>
      <p:cxnSp>
        <p:nvCxnSpPr>
          <p:cNvPr id="2" name="Straight Connector 1">
            <a:extLst>
              <a:ext uri="{FF2B5EF4-FFF2-40B4-BE49-F238E27FC236}">
                <a16:creationId xmlns:a16="http://schemas.microsoft.com/office/drawing/2014/main" id="{55BA0DEE-7311-3A10-D49C-926148F9D856}"/>
              </a:ext>
            </a:extLst>
          </p:cNvPr>
          <p:cNvCxnSpPr/>
          <p:nvPr/>
        </p:nvCxnSpPr>
        <p:spPr>
          <a:xfrm>
            <a:off x="185176" y="872359"/>
            <a:ext cx="11786107" cy="0"/>
          </a:xfrm>
          <a:prstGeom prst="line">
            <a:avLst/>
          </a:prstGeom>
          <a:ln>
            <a:solidFill>
              <a:srgbClr val="6699FF"/>
            </a:solidFill>
          </a:ln>
        </p:spPr>
        <p:style>
          <a:lnRef idx="1">
            <a:schemeClr val="accent1"/>
          </a:lnRef>
          <a:fillRef idx="0">
            <a:schemeClr val="accent1"/>
          </a:fillRef>
          <a:effectRef idx="0">
            <a:schemeClr val="accent1"/>
          </a:effectRef>
          <a:fontRef idx="minor">
            <a:schemeClr val="tx1"/>
          </a:fontRef>
        </p:style>
      </p:cxnSp>
      <p:pic>
        <p:nvPicPr>
          <p:cNvPr id="4" name="Picture 3" descr="A logo with blue text&#10;&#10;Description automatically generated">
            <a:extLst>
              <a:ext uri="{FF2B5EF4-FFF2-40B4-BE49-F238E27FC236}">
                <a16:creationId xmlns:a16="http://schemas.microsoft.com/office/drawing/2014/main" id="{155CCEC4-68FE-16BB-DC1C-7BA17833F4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07388" y="96889"/>
            <a:ext cx="663895" cy="663895"/>
          </a:xfrm>
          <a:prstGeom prst="rect">
            <a:avLst/>
          </a:prstGeom>
        </p:spPr>
      </p:pic>
      <p:sp>
        <p:nvSpPr>
          <p:cNvPr id="5" name="Speech Bubble: Rectangle with Corners Rounded 4">
            <a:extLst>
              <a:ext uri="{FF2B5EF4-FFF2-40B4-BE49-F238E27FC236}">
                <a16:creationId xmlns:a16="http://schemas.microsoft.com/office/drawing/2014/main" id="{FD9BFAAB-A40A-2234-DEC2-709B785BABF7}"/>
              </a:ext>
            </a:extLst>
          </p:cNvPr>
          <p:cNvSpPr/>
          <p:nvPr/>
        </p:nvSpPr>
        <p:spPr>
          <a:xfrm>
            <a:off x="7115503" y="1140078"/>
            <a:ext cx="4937951" cy="5134598"/>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6" name="TextBox 5">
            <a:extLst>
              <a:ext uri="{FF2B5EF4-FFF2-40B4-BE49-F238E27FC236}">
                <a16:creationId xmlns:a16="http://schemas.microsoft.com/office/drawing/2014/main" id="{E7384DDD-2BE1-A75F-04CE-487921707634}"/>
              </a:ext>
            </a:extLst>
          </p:cNvPr>
          <p:cNvSpPr txBox="1"/>
          <p:nvPr/>
        </p:nvSpPr>
        <p:spPr>
          <a:xfrm>
            <a:off x="7467600" y="1247189"/>
            <a:ext cx="4356539" cy="5134598"/>
          </a:xfrm>
          <a:prstGeom prst="rect">
            <a:avLst/>
          </a:prstGeom>
          <a:noFill/>
        </p:spPr>
        <p:txBody>
          <a:bodyPr wrap="square">
            <a:spAutoFit/>
          </a:bodyPr>
          <a:lstStyle/>
          <a:p>
            <a:r>
              <a:rPr lang="en-GB" sz="1600" b="1" i="1" dirty="0">
                <a:solidFill>
                  <a:srgbClr val="0070C0"/>
                </a:solidFill>
              </a:rPr>
              <a:t>Principal examiner feedback</a:t>
            </a:r>
          </a:p>
          <a:p>
            <a:endParaRPr lang="en-GB" sz="1600" b="1" i="1" dirty="0">
              <a:solidFill>
                <a:srgbClr val="0070C0"/>
              </a:solidFill>
            </a:endParaRPr>
          </a:p>
          <a:p>
            <a:r>
              <a:rPr lang="en-US" sz="1600" i="1" dirty="0">
                <a:solidFill>
                  <a:srgbClr val="0070C0"/>
                </a:solidFill>
              </a:rPr>
              <a:t>This response provides a good reflection of the eco-schools </a:t>
            </a:r>
            <a:r>
              <a:rPr lang="en-GB" sz="1600" i="1" dirty="0">
                <a:solidFill>
                  <a:srgbClr val="0070C0"/>
                </a:solidFill>
              </a:rPr>
              <a:t>programme</a:t>
            </a:r>
            <a:r>
              <a:rPr lang="en-US" sz="1600" i="1" dirty="0">
                <a:solidFill>
                  <a:srgbClr val="0070C0"/>
                </a:solidFill>
              </a:rPr>
              <a:t>, </a:t>
            </a:r>
            <a:r>
              <a:rPr lang="en-GB" sz="1600" dirty="0">
                <a:solidFill>
                  <a:srgbClr val="0070C0"/>
                </a:solidFill>
                <a:effectLst/>
                <a:latin typeface="Arial" panose="020B0604020202020204" pitchFamily="34" charset="0"/>
                <a:ea typeface="Times New Roman" panose="02020603050405020304" pitchFamily="18" charset="0"/>
              </a:rPr>
              <a:t>which shows some knowledge and understanding of the opportunities for learning through ethical, sustainable, ecological experiences. The reflection provided included examples such as activities using sustainable materials and building children’s knowledge through supporting ethical learning experiences such as recycling and the the impact of littering. </a:t>
            </a:r>
            <a:endParaRPr lang="en-US" sz="1600" i="1" dirty="0">
              <a:solidFill>
                <a:srgbClr val="0070C0"/>
              </a:solidFill>
            </a:endParaRPr>
          </a:p>
          <a:p>
            <a:r>
              <a:rPr lang="en-GB" sz="1600" i="1" dirty="0">
                <a:solidFill>
                  <a:srgbClr val="0070C0"/>
                </a:solidFill>
              </a:rPr>
              <a:t>​</a:t>
            </a:r>
            <a:r>
              <a:rPr lang="en-US" sz="1600" b="1" i="1" dirty="0">
                <a:solidFill>
                  <a:srgbClr val="0070C0"/>
                </a:solidFill>
              </a:rPr>
              <a:t>Exam preparation tip</a:t>
            </a:r>
          </a:p>
          <a:p>
            <a:r>
              <a:rPr lang="en-GB" sz="1600" i="1" dirty="0">
                <a:solidFill>
                  <a:srgbClr val="0070C0"/>
                </a:solidFill>
                <a:cs typeface="Arial"/>
              </a:rPr>
              <a:t>This response could have been expanded on further with a clearer reflection of the areas discussed to show a higher level of knowledge and understanding of the range of opportunities for learning through the eco-schools programme.</a:t>
            </a:r>
          </a:p>
          <a:p>
            <a:r>
              <a:rPr lang="en-GB" sz="1600" i="1" dirty="0">
                <a:solidFill>
                  <a:srgbClr val="0070C0"/>
                </a:solidFill>
                <a:cs typeface="Arial"/>
              </a:rPr>
              <a:t> </a:t>
            </a:r>
            <a:r>
              <a:rPr lang="en-GB" sz="1600" b="1" i="1" dirty="0">
                <a:solidFill>
                  <a:srgbClr val="0070C0"/>
                </a:solidFill>
              </a:rPr>
              <a:t>Marks awarded   4/7</a:t>
            </a:r>
          </a:p>
        </p:txBody>
      </p:sp>
    </p:spTree>
    <p:extLst>
      <p:ext uri="{BB962C8B-B14F-4D97-AF65-F5344CB8AC3E}">
        <p14:creationId xmlns:p14="http://schemas.microsoft.com/office/powerpoint/2010/main" val="3218384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2 mark scheme continued</a:t>
            </a:r>
          </a:p>
        </p:txBody>
      </p:sp>
      <p:sp>
        <p:nvSpPr>
          <p:cNvPr id="3" name="TextBox 2">
            <a:extLst>
              <a:ext uri="{FF2B5EF4-FFF2-40B4-BE49-F238E27FC236}">
                <a16:creationId xmlns:a16="http://schemas.microsoft.com/office/drawing/2014/main" id="{A9988730-9218-9825-5FBE-E79C58477610}"/>
              </a:ext>
            </a:extLst>
          </p:cNvPr>
          <p:cNvSpPr txBox="1"/>
          <p:nvPr/>
        </p:nvSpPr>
        <p:spPr>
          <a:xfrm>
            <a:off x="282011" y="1056979"/>
            <a:ext cx="5813989" cy="6750566"/>
          </a:xfrm>
          <a:prstGeom prst="rect">
            <a:avLst/>
          </a:prstGeom>
          <a:noFill/>
        </p:spPr>
        <p:txBody>
          <a:bodyPr wrap="square">
            <a:spAutoFit/>
          </a:bodyPr>
          <a:lstStyle/>
          <a:p>
            <a:pPr marL="342900" lvl="0" indent="-342900">
              <a:spcAft>
                <a:spcPts val="600"/>
              </a:spcAft>
              <a:buFont typeface="Symbol" panose="05050102010706020507" pitchFamily="18" charset="2"/>
              <a:buChar char=""/>
            </a:pPr>
            <a:r>
              <a:rPr lang="en-US" sz="1100" dirty="0">
                <a:solidFill>
                  <a:srgbClr val="000000"/>
                </a:solidFill>
                <a:effectLst/>
                <a:latin typeface="Arial" panose="020B0604020202020204" pitchFamily="34" charset="0"/>
                <a:ea typeface="Times New Roman" panose="02020603050405020304" pitchFamily="18" charset="0"/>
              </a:rPr>
              <a:t>Helps develop good family habits by giving advice to families with young children</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US" sz="1100" dirty="0">
                <a:solidFill>
                  <a:srgbClr val="000000"/>
                </a:solidFill>
                <a:effectLst/>
                <a:latin typeface="Arial" panose="020B0604020202020204" pitchFamily="34" charset="0"/>
                <a:ea typeface="Times New Roman" panose="02020603050405020304" pitchFamily="18" charset="0"/>
              </a:rPr>
              <a:t>Provides toothbrushes and toothpastes</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US" sz="1100" dirty="0">
                <a:solidFill>
                  <a:srgbClr val="000000"/>
                </a:solidFill>
                <a:effectLst/>
                <a:latin typeface="Arial" panose="020B0604020202020204" pitchFamily="34" charset="0"/>
                <a:ea typeface="Times New Roman" panose="02020603050405020304" pitchFamily="18" charset="0"/>
              </a:rPr>
              <a:t>Supports staff to provide supervised tooth brushing in school and nurseries </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Creates new lessons about teeth and health for use by teachers across Wales</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Supports the new Welsh Government guidance on food and nutrition for childcare settings </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Supports schools in participating in the supervised toothbrushing programme</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Visiting dental mobile unit or dental team treat children’s teeth </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Supports the Fluoride Varnish programme for children to help protect teeth against decay i.e. Provides a golden gel to the surface of the tooth to help prevent tooth decay </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Delivers oral health education lessons to children</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Teaches children about the oral health care </a:t>
            </a:r>
          </a:p>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Provides education to help prevent dental disease </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Provides meaningful experiences about oral health </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Encourages children to develop good attitudes and habits </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Promotes healthy eating and drinking, </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Encourages twice daily toothbrushing with fluoride toothpaste</a:t>
            </a:r>
          </a:p>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Provides parental guidance and support </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Advises visiting a dental practice regularly</a:t>
            </a:r>
          </a:p>
          <a:p>
            <a:pPr marL="342900" lvl="0" indent="-342900">
              <a:spcAft>
                <a:spcPts val="1125"/>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Encourages positive oral health behaviours </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The Designed to smile programme provides activity sheets to help support learning for children</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endParaRPr lang="en-GB" sz="11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endParaRPr lang="en-GB" sz="11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endParaRPr lang="en-GB" sz="2000" dirty="0">
              <a:effectLst/>
              <a:latin typeface="Times New Roman" panose="02020603050405020304" pitchFamily="18" charset="0"/>
              <a:ea typeface="Times New Roman" panose="02020603050405020304" pitchFamily="18" charset="0"/>
            </a:endParaRPr>
          </a:p>
        </p:txBody>
      </p:sp>
      <p:sp>
        <p:nvSpPr>
          <p:cNvPr id="5" name="TextBox 4">
            <a:extLst>
              <a:ext uri="{FF2B5EF4-FFF2-40B4-BE49-F238E27FC236}">
                <a16:creationId xmlns:a16="http://schemas.microsoft.com/office/drawing/2014/main" id="{B4FB5C6F-CC6D-3A10-AF28-BD2892E63015}"/>
              </a:ext>
            </a:extLst>
          </p:cNvPr>
          <p:cNvSpPr txBox="1"/>
          <p:nvPr/>
        </p:nvSpPr>
        <p:spPr>
          <a:xfrm>
            <a:off x="6805245" y="1096668"/>
            <a:ext cx="5104743" cy="4909036"/>
          </a:xfrm>
          <a:prstGeom prst="rect">
            <a:avLst/>
          </a:prstGeom>
          <a:noFill/>
        </p:spPr>
        <p:txBody>
          <a:bodyPr wrap="square">
            <a:spAutoFit/>
          </a:bodyPr>
          <a:lstStyle/>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Creates lessons for schools to support learning about teeth e.g. through creative skills / forming words / developing dexterity </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Provides lesson plans and presentations for schools </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Supports learning about health e.g. biology / food and behaviours / science experiments.</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Supports school achievements in promoting oral health through awarding presentational plaques</a:t>
            </a:r>
          </a:p>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Promotes breastfeeding and healthy weaning, and how to move from breast or bottle feeding </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Promotes food, snacks (for example, fresh fruit) and drinks (water and milk) that are part of a healthier diet</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Promotes the use of fluoride toothpaste as soon as teeth come through, especially last thing before bedtime</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Provides practical demonstrations of how to look after a children’s teeth and encouraging toothbrushing from an early age</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Advises on alternatives to sugary foods, drinks and snacks </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Encourages parents to use sugar-free medicine</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Encourages families to take their children to a dental practice once they get their first tooth / by their first birthday</a:t>
            </a:r>
            <a:endParaRPr lang="en-GB" sz="1100" dirty="0">
              <a:effectLst/>
              <a:latin typeface="Times New Roman" panose="02020603050405020304" pitchFamily="18" charset="0"/>
              <a:ea typeface="Times New Roman" panose="02020603050405020304" pitchFamily="18" charset="0"/>
            </a:endParaRPr>
          </a:p>
          <a:p>
            <a:pPr>
              <a:spcAft>
                <a:spcPts val="600"/>
              </a:spcAft>
            </a:pPr>
            <a:r>
              <a:rPr lang="en-GB" sz="1100" dirty="0">
                <a:solidFill>
                  <a:srgbClr val="000000"/>
                </a:solidFill>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rPr>
              <a:t>This list is not exhaustive. </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rPr>
              <a:t>Credit any other relevant response.</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endParaRPr lang="en-GB" sz="1100" dirty="0">
              <a:effectLst/>
              <a:latin typeface="Times New Roman" panose="02020603050405020304" pitchFamily="18" charset="0"/>
              <a:ea typeface="Times New Roman" panose="02020603050405020304" pitchFamily="18" charset="0"/>
            </a:endParaRPr>
          </a:p>
        </p:txBody>
      </p:sp>
      <p:cxnSp>
        <p:nvCxnSpPr>
          <p:cNvPr id="2" name="Straight Connector 1">
            <a:extLst>
              <a:ext uri="{FF2B5EF4-FFF2-40B4-BE49-F238E27FC236}">
                <a16:creationId xmlns:a16="http://schemas.microsoft.com/office/drawing/2014/main" id="{38BB8A59-5F7A-1212-A88D-A5CFA4AEF95E}"/>
              </a:ext>
            </a:extLst>
          </p:cNvPr>
          <p:cNvCxnSpPr/>
          <p:nvPr/>
        </p:nvCxnSpPr>
        <p:spPr>
          <a:xfrm>
            <a:off x="185176" y="872359"/>
            <a:ext cx="11786107" cy="0"/>
          </a:xfrm>
          <a:prstGeom prst="line">
            <a:avLst/>
          </a:prstGeom>
          <a:ln>
            <a:solidFill>
              <a:srgbClr val="6699FF"/>
            </a:solidFill>
          </a:ln>
        </p:spPr>
        <p:style>
          <a:lnRef idx="1">
            <a:schemeClr val="accent1"/>
          </a:lnRef>
          <a:fillRef idx="0">
            <a:schemeClr val="accent1"/>
          </a:fillRef>
          <a:effectRef idx="0">
            <a:schemeClr val="accent1"/>
          </a:effectRef>
          <a:fontRef idx="minor">
            <a:schemeClr val="tx1"/>
          </a:fontRef>
        </p:style>
      </p:cxnSp>
      <p:pic>
        <p:nvPicPr>
          <p:cNvPr id="4" name="Picture 3" descr="A logo with blue text&#10;&#10;Description automatically generated">
            <a:extLst>
              <a:ext uri="{FF2B5EF4-FFF2-40B4-BE49-F238E27FC236}">
                <a16:creationId xmlns:a16="http://schemas.microsoft.com/office/drawing/2014/main" id="{8C53D8C5-A731-7FB9-FA6D-96197AC4F6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07388" y="96889"/>
            <a:ext cx="663895" cy="663895"/>
          </a:xfrm>
          <a:prstGeom prst="rect">
            <a:avLst/>
          </a:prstGeom>
        </p:spPr>
      </p:pic>
    </p:spTree>
    <p:extLst>
      <p:ext uri="{BB962C8B-B14F-4D97-AF65-F5344CB8AC3E}">
        <p14:creationId xmlns:p14="http://schemas.microsoft.com/office/powerpoint/2010/main" val="23252926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2 Candidate’s answer with Examiner’s comments</a:t>
            </a:r>
          </a:p>
        </p:txBody>
      </p:sp>
      <p:sp>
        <p:nvSpPr>
          <p:cNvPr id="3" name="TextBox 2">
            <a:extLst>
              <a:ext uri="{FF2B5EF4-FFF2-40B4-BE49-F238E27FC236}">
                <a16:creationId xmlns:a16="http://schemas.microsoft.com/office/drawing/2014/main" id="{EBA5C49E-B268-F411-4D28-A435A66C9084}"/>
              </a:ext>
            </a:extLst>
          </p:cNvPr>
          <p:cNvSpPr txBox="1"/>
          <p:nvPr/>
        </p:nvSpPr>
        <p:spPr>
          <a:xfrm>
            <a:off x="214365" y="1046363"/>
            <a:ext cx="5020108" cy="5693866"/>
          </a:xfrm>
          <a:prstGeom prst="rect">
            <a:avLst/>
          </a:prstGeom>
          <a:noFill/>
        </p:spPr>
        <p:txBody>
          <a:bodyPr wrap="square">
            <a:spAutoFit/>
          </a:bodyPr>
          <a:lstStyle/>
          <a:p>
            <a:r>
              <a:rPr lang="en-US" sz="1400" dirty="0"/>
              <a:t>There are lots of ways we help children to improve their oral health and lots of services there to help, For example  a few services could </a:t>
            </a:r>
            <a:r>
              <a:rPr lang="en-US" sz="1400" dirty="0" err="1"/>
              <a:t>genuinly</a:t>
            </a:r>
            <a:r>
              <a:rPr lang="en-US" sz="1400" dirty="0"/>
              <a:t> just involve going to school, Schools will play a big role in improving oral health as they will teach children how to brush their teeth and could teach them in a fun way so it encourages and makes children want to brush their teeth, They could even bring in services such as Designed to smile who have helped thousands of children, They will teach all the </a:t>
            </a:r>
            <a:r>
              <a:rPr lang="en-US" sz="1400" dirty="0" err="1"/>
              <a:t>positvies</a:t>
            </a:r>
            <a:r>
              <a:rPr lang="en-US" sz="1400" dirty="0"/>
              <a:t> of teeth brushing and what can happen if not, they will bring in toothbrushes for the children to show them how to use and how long to use them for, There are lots of reasons a child my not have good oral health, some reasons may be cant afford it financially, </a:t>
            </a:r>
            <a:r>
              <a:rPr lang="en-US" sz="1400" dirty="0" err="1"/>
              <a:t>dont</a:t>
            </a:r>
            <a:r>
              <a:rPr lang="en-US" sz="1400" dirty="0"/>
              <a:t> know how to brush them, </a:t>
            </a:r>
            <a:r>
              <a:rPr lang="en-US" sz="1400" dirty="0" err="1"/>
              <a:t>dont</a:t>
            </a:r>
            <a:r>
              <a:rPr lang="en-US" sz="1400" dirty="0"/>
              <a:t> have positive role models, unhealthy eating </a:t>
            </a:r>
            <a:r>
              <a:rPr lang="en-US" sz="1400" dirty="0" err="1"/>
              <a:t>etc</a:t>
            </a:r>
            <a:r>
              <a:rPr lang="en-US" sz="1400" dirty="0"/>
              <a:t>, For these reasons there is an aim in </a:t>
            </a:r>
            <a:r>
              <a:rPr lang="en-US" sz="1400" dirty="0" err="1"/>
              <a:t>wales</a:t>
            </a:r>
            <a:r>
              <a:rPr lang="en-US" sz="1400" dirty="0"/>
              <a:t> for a healthier </a:t>
            </a:r>
            <a:r>
              <a:rPr lang="en-US" sz="1400" dirty="0" err="1"/>
              <a:t>wales</a:t>
            </a:r>
            <a:r>
              <a:rPr lang="en-US" sz="1400" dirty="0"/>
              <a:t> and </a:t>
            </a:r>
            <a:r>
              <a:rPr lang="en-US" sz="1400" dirty="0" err="1"/>
              <a:t>thetre</a:t>
            </a:r>
            <a:r>
              <a:rPr lang="en-US" sz="1400" dirty="0"/>
              <a:t> are services to help, if you cannot afford the </a:t>
            </a:r>
            <a:r>
              <a:rPr lang="en-US" sz="1400" dirty="0" err="1"/>
              <a:t>asic</a:t>
            </a:r>
            <a:r>
              <a:rPr lang="en-US" sz="1400" dirty="0"/>
              <a:t> needs like a toothbrush or toothpaste then it can be provided by </a:t>
            </a:r>
            <a:r>
              <a:rPr lang="en-US" sz="1400" dirty="0" err="1"/>
              <a:t>servcies</a:t>
            </a:r>
            <a:r>
              <a:rPr lang="en-US" sz="1400" dirty="0"/>
              <a:t> such as designed to smile or if your in a flying start area then they could help, Some services could be somebody posting posters all about improvement of oral health with lots of </a:t>
            </a:r>
            <a:r>
              <a:rPr lang="en-US" sz="1400" dirty="0" err="1"/>
              <a:t>facual</a:t>
            </a:r>
            <a:r>
              <a:rPr lang="en-US" sz="1400" dirty="0"/>
              <a:t> information of the importance of oral care, Schools are </a:t>
            </a:r>
            <a:r>
              <a:rPr lang="en-US" sz="1400" dirty="0" err="1"/>
              <a:t>helpng</a:t>
            </a:r>
            <a:r>
              <a:rPr lang="en-US" sz="1400" dirty="0"/>
              <a:t> massively with this aim and have even put in place a healthy eating in school in aims to bring up a </a:t>
            </a:r>
            <a:r>
              <a:rPr lang="en-US" sz="1400" dirty="0" err="1"/>
              <a:t>childs</a:t>
            </a:r>
            <a:r>
              <a:rPr lang="en-US" sz="1400" dirty="0"/>
              <a:t> well-being, but also by doing this it is reducing the amount of </a:t>
            </a:r>
            <a:r>
              <a:rPr lang="en-US" sz="1400" dirty="0" err="1"/>
              <a:t>cacvities</a:t>
            </a:r>
            <a:r>
              <a:rPr lang="en-US" sz="1400" dirty="0"/>
              <a:t> a child has which will bring them to good oral health.</a:t>
            </a:r>
            <a:endParaRPr lang="en-GB" sz="1400" dirty="0"/>
          </a:p>
        </p:txBody>
      </p:sp>
      <p:cxnSp>
        <p:nvCxnSpPr>
          <p:cNvPr id="2" name="Straight Connector 1">
            <a:extLst>
              <a:ext uri="{FF2B5EF4-FFF2-40B4-BE49-F238E27FC236}">
                <a16:creationId xmlns:a16="http://schemas.microsoft.com/office/drawing/2014/main" id="{95D5A8C2-23CA-5E32-A18F-55EDBBAA3813}"/>
              </a:ext>
            </a:extLst>
          </p:cNvPr>
          <p:cNvCxnSpPr/>
          <p:nvPr/>
        </p:nvCxnSpPr>
        <p:spPr>
          <a:xfrm>
            <a:off x="185176" y="872359"/>
            <a:ext cx="11786107" cy="0"/>
          </a:xfrm>
          <a:prstGeom prst="line">
            <a:avLst/>
          </a:prstGeom>
          <a:ln>
            <a:solidFill>
              <a:srgbClr val="6699FF"/>
            </a:solidFill>
          </a:ln>
        </p:spPr>
        <p:style>
          <a:lnRef idx="1">
            <a:schemeClr val="accent1"/>
          </a:lnRef>
          <a:fillRef idx="0">
            <a:schemeClr val="accent1"/>
          </a:fillRef>
          <a:effectRef idx="0">
            <a:schemeClr val="accent1"/>
          </a:effectRef>
          <a:fontRef idx="minor">
            <a:schemeClr val="tx1"/>
          </a:fontRef>
        </p:style>
      </p:cxnSp>
      <p:pic>
        <p:nvPicPr>
          <p:cNvPr id="4" name="Picture 3" descr="A logo with blue text&#10;&#10;Description automatically generated">
            <a:extLst>
              <a:ext uri="{FF2B5EF4-FFF2-40B4-BE49-F238E27FC236}">
                <a16:creationId xmlns:a16="http://schemas.microsoft.com/office/drawing/2014/main" id="{4FEB1BEF-F800-CF4F-81F6-78B42905C8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07388" y="96889"/>
            <a:ext cx="663895" cy="663895"/>
          </a:xfrm>
          <a:prstGeom prst="rect">
            <a:avLst/>
          </a:prstGeom>
        </p:spPr>
      </p:pic>
      <p:sp>
        <p:nvSpPr>
          <p:cNvPr id="5" name="Speech Bubble: Rectangle with Corners Rounded 4">
            <a:extLst>
              <a:ext uri="{FF2B5EF4-FFF2-40B4-BE49-F238E27FC236}">
                <a16:creationId xmlns:a16="http://schemas.microsoft.com/office/drawing/2014/main" id="{836DA8A1-4A9C-349A-FB47-A6BBD96F2EC3}"/>
              </a:ext>
            </a:extLst>
          </p:cNvPr>
          <p:cNvSpPr/>
          <p:nvPr/>
        </p:nvSpPr>
        <p:spPr>
          <a:xfrm>
            <a:off x="6243145" y="1304323"/>
            <a:ext cx="5647794" cy="5355312"/>
          </a:xfrm>
          <a:prstGeom prst="wedgeRoundRectCallout">
            <a:avLst>
              <a:gd name="adj1" fmla="val -60286"/>
              <a:gd name="adj2" fmla="val -4181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6" name="TextBox 5">
            <a:extLst>
              <a:ext uri="{FF2B5EF4-FFF2-40B4-BE49-F238E27FC236}">
                <a16:creationId xmlns:a16="http://schemas.microsoft.com/office/drawing/2014/main" id="{8D8CD2D0-CFA2-00C7-98C4-862DB0E9E319}"/>
              </a:ext>
            </a:extLst>
          </p:cNvPr>
          <p:cNvSpPr txBox="1"/>
          <p:nvPr/>
        </p:nvSpPr>
        <p:spPr>
          <a:xfrm>
            <a:off x="6653336" y="1422401"/>
            <a:ext cx="5020108" cy="5093702"/>
          </a:xfrm>
          <a:prstGeom prst="rect">
            <a:avLst/>
          </a:prstGeom>
          <a:noFill/>
        </p:spPr>
        <p:txBody>
          <a:bodyPr wrap="square">
            <a:spAutoFit/>
          </a:bodyPr>
          <a:lstStyle/>
          <a:p>
            <a:r>
              <a:rPr lang="en-GB" sz="1600" b="1" i="1" dirty="0">
                <a:solidFill>
                  <a:srgbClr val="0070C0"/>
                </a:solidFill>
              </a:rPr>
              <a:t>Principal examiner feedback</a:t>
            </a:r>
            <a:r>
              <a:rPr lang="en-US" sz="1600" b="1" i="1" dirty="0">
                <a:solidFill>
                  <a:srgbClr val="0070C0"/>
                </a:solidFill>
              </a:rPr>
              <a:t>​</a:t>
            </a:r>
          </a:p>
          <a:p>
            <a:r>
              <a:rPr lang="en-GB" sz="1600" i="1" dirty="0">
                <a:solidFill>
                  <a:srgbClr val="0070C0"/>
                </a:solidFill>
              </a:rPr>
              <a:t>​</a:t>
            </a:r>
          </a:p>
          <a:p>
            <a:pPr lvl="0">
              <a:spcAft>
                <a:spcPts val="600"/>
              </a:spcAft>
            </a:pPr>
            <a:r>
              <a:rPr lang="en-GB" sz="1600" i="1" dirty="0">
                <a:solidFill>
                  <a:srgbClr val="0070C0"/>
                </a:solidFill>
              </a:rPr>
              <a:t>This candidate has shown a firm understanding of the question and the expectations for the response. The response shows high level knowledge and understanding of the Designed to Smile Programme and the promotion of good oral health care in childcare schools and settings. Raising key points such as </a:t>
            </a:r>
            <a:r>
              <a:rPr lang="en-US" sz="1600" i="1" dirty="0">
                <a:solidFill>
                  <a:srgbClr val="0070C0"/>
                </a:solidFill>
                <a:latin typeface="Arial" panose="020B0604020202020204" pitchFamily="34" charset="0"/>
              </a:rPr>
              <a:t>the service h</a:t>
            </a:r>
            <a:r>
              <a:rPr lang="en-US" sz="1600" dirty="0">
                <a:solidFill>
                  <a:srgbClr val="0070C0"/>
                </a:solidFill>
                <a:effectLst/>
                <a:latin typeface="Arial" panose="020B0604020202020204" pitchFamily="34" charset="0"/>
                <a:ea typeface="Times New Roman" panose="02020603050405020304" pitchFamily="18" charset="0"/>
              </a:rPr>
              <a:t>elps to develop good family habits by giving advice to families with young children through supporting the role of positive role models,  promoting education through providing factual information</a:t>
            </a:r>
            <a:r>
              <a:rPr lang="en-US" sz="1600" dirty="0">
                <a:solidFill>
                  <a:srgbClr val="0070C0"/>
                </a:solidFill>
                <a:latin typeface="Arial" panose="020B0604020202020204" pitchFamily="34" charset="0"/>
                <a:ea typeface="Times New Roman" panose="02020603050405020304" pitchFamily="18" charset="0"/>
              </a:rPr>
              <a:t>, </a:t>
            </a:r>
            <a:r>
              <a:rPr lang="en-US" sz="1600" dirty="0">
                <a:solidFill>
                  <a:srgbClr val="0070C0"/>
                </a:solidFill>
                <a:effectLst/>
                <a:latin typeface="Arial" panose="020B0604020202020204" pitchFamily="34" charset="0"/>
                <a:ea typeface="Times New Roman" panose="02020603050405020304" pitchFamily="18" charset="0"/>
              </a:rPr>
              <a:t>supporting healthy eating and providing toothbrushes and toothpastes.</a:t>
            </a:r>
            <a:endParaRPr lang="en-GB" sz="1600" i="1" dirty="0">
              <a:solidFill>
                <a:srgbClr val="0070C0"/>
              </a:solidFill>
            </a:endParaRPr>
          </a:p>
          <a:p>
            <a:r>
              <a:rPr lang="en-US" sz="1600" b="1" i="1" dirty="0">
                <a:solidFill>
                  <a:srgbClr val="0070C0"/>
                </a:solidFill>
              </a:rPr>
              <a:t>Exam preparation tip</a:t>
            </a:r>
          </a:p>
          <a:p>
            <a:r>
              <a:rPr lang="en-US" sz="1600" i="1" dirty="0">
                <a:solidFill>
                  <a:srgbClr val="0070C0"/>
                </a:solidFill>
              </a:rPr>
              <a:t>This response provided a range of suggestions which were clear and expressed a firm understanding and knowledgeable response. An excellent example which shows detailed knowledge and understanding. </a:t>
            </a:r>
            <a:endParaRPr lang="en-GB" sz="1600" i="1" dirty="0">
              <a:solidFill>
                <a:srgbClr val="0070C0"/>
              </a:solidFill>
            </a:endParaRPr>
          </a:p>
          <a:p>
            <a:r>
              <a:rPr lang="en-GB" sz="1600" b="1" i="1" dirty="0">
                <a:solidFill>
                  <a:srgbClr val="0070C0"/>
                </a:solidFill>
              </a:rPr>
              <a:t>Marks awarded  8/8</a:t>
            </a:r>
          </a:p>
        </p:txBody>
      </p:sp>
    </p:spTree>
    <p:extLst>
      <p:ext uri="{BB962C8B-B14F-4D97-AF65-F5344CB8AC3E}">
        <p14:creationId xmlns:p14="http://schemas.microsoft.com/office/powerpoint/2010/main" val="18438690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2 Candidate’s answer with Examiner’s comments</a:t>
            </a:r>
          </a:p>
        </p:txBody>
      </p:sp>
      <p:sp>
        <p:nvSpPr>
          <p:cNvPr id="3" name="TextBox 2">
            <a:extLst>
              <a:ext uri="{FF2B5EF4-FFF2-40B4-BE49-F238E27FC236}">
                <a16:creationId xmlns:a16="http://schemas.microsoft.com/office/drawing/2014/main" id="{35AD1945-6105-FD48-8029-7A0D324BD828}"/>
              </a:ext>
            </a:extLst>
          </p:cNvPr>
          <p:cNvSpPr txBox="1"/>
          <p:nvPr/>
        </p:nvSpPr>
        <p:spPr>
          <a:xfrm>
            <a:off x="282011" y="937029"/>
            <a:ext cx="4924471" cy="5693866"/>
          </a:xfrm>
          <a:prstGeom prst="rect">
            <a:avLst/>
          </a:prstGeom>
          <a:noFill/>
        </p:spPr>
        <p:txBody>
          <a:bodyPr wrap="square">
            <a:spAutoFit/>
          </a:bodyPr>
          <a:lstStyle/>
          <a:p>
            <a:r>
              <a:rPr lang="en-US" sz="1400" dirty="0"/>
              <a:t>designed to smile focuses on improving children's oral health in </a:t>
            </a:r>
            <a:r>
              <a:rPr lang="en-US" sz="1400" dirty="0" err="1"/>
              <a:t>wales</a:t>
            </a:r>
            <a:r>
              <a:rPr lang="en-US" sz="1400" dirty="0"/>
              <a:t> to prevent gum disease or decay. designed to smile can visit childcare settings to discuss the importance of oral care and provide resources such as tooth brushes and tooth paste that is age </a:t>
            </a:r>
            <a:r>
              <a:rPr lang="en-US" sz="1400" dirty="0" err="1"/>
              <a:t>apppropriate</a:t>
            </a:r>
            <a:r>
              <a:rPr lang="en-US" sz="1400" dirty="0"/>
              <a:t> for the child. designed to smile also has a website that gives children and parents access to information to improve oral care. designed to smile also discusses the affect our diet has on our oral health. if the child has oral health issues designed to smile can help by providing information to help and dentists can refer the child to other </a:t>
            </a:r>
            <a:r>
              <a:rPr lang="en-US" sz="1400" dirty="0" err="1"/>
              <a:t>proffessionals</a:t>
            </a:r>
            <a:r>
              <a:rPr lang="en-US" sz="1400" dirty="0"/>
              <a:t> such as a </a:t>
            </a:r>
            <a:r>
              <a:rPr lang="en-US" sz="1400" dirty="0" err="1"/>
              <a:t>nutitionist</a:t>
            </a:r>
            <a:r>
              <a:rPr lang="en-US" sz="1400" dirty="0"/>
              <a:t> or a oral </a:t>
            </a:r>
            <a:r>
              <a:rPr lang="en-US" sz="1400" dirty="0" err="1"/>
              <a:t>hygenist</a:t>
            </a:r>
            <a:r>
              <a:rPr lang="en-US" sz="1400" dirty="0"/>
              <a:t>. as this is a </a:t>
            </a:r>
            <a:r>
              <a:rPr lang="en-US" sz="1400" dirty="0" err="1"/>
              <a:t>welsh</a:t>
            </a:r>
            <a:r>
              <a:rPr lang="en-US" sz="1400" dirty="0"/>
              <a:t> government </a:t>
            </a:r>
            <a:r>
              <a:rPr lang="en-US" sz="1400" dirty="0" err="1"/>
              <a:t>programme</a:t>
            </a:r>
            <a:r>
              <a:rPr lang="en-US" sz="1400" dirty="0"/>
              <a:t> every child in </a:t>
            </a:r>
            <a:r>
              <a:rPr lang="en-US" sz="1400" dirty="0" err="1"/>
              <a:t>wales</a:t>
            </a:r>
            <a:r>
              <a:rPr lang="en-US" sz="1400" dirty="0"/>
              <a:t> is entitles to have access to this service. As designed to smile promotes self care such as catering for our oral care, this will influence children to make healthy choices and become more independent. </a:t>
            </a:r>
            <a:r>
              <a:rPr lang="en-US" sz="1400" dirty="0" err="1"/>
              <a:t>welsh</a:t>
            </a:r>
            <a:r>
              <a:rPr lang="en-US" sz="1400" dirty="0"/>
              <a:t> </a:t>
            </a:r>
            <a:r>
              <a:rPr lang="en-US" sz="1400" dirty="0" err="1"/>
              <a:t>governmnet</a:t>
            </a:r>
            <a:r>
              <a:rPr lang="en-US" sz="1400" dirty="0"/>
              <a:t> see oral care as a vital life lesson so therefore designed to smile is put in place to help children and provide parents with </a:t>
            </a:r>
            <a:r>
              <a:rPr lang="en-US" sz="1400" dirty="0" err="1"/>
              <a:t>adivse</a:t>
            </a:r>
            <a:r>
              <a:rPr lang="en-US" sz="1400" dirty="0"/>
              <a:t> and </a:t>
            </a:r>
            <a:r>
              <a:rPr lang="en-US" sz="1400" dirty="0" err="1"/>
              <a:t>guidence</a:t>
            </a:r>
            <a:r>
              <a:rPr lang="en-US" sz="1400" dirty="0"/>
              <a:t>. in childcare settings the children are given a tooth brush and the correct amount of tooth paste for brushing their teeth. this ensures that the children are brushing their teeth correctly and for the appropriate amount of time. designed to smile also provide videos on their website with songs the children can sing while brushing their teeth which helps the children to brush their teeth for longer.</a:t>
            </a:r>
            <a:endParaRPr lang="en-GB" sz="1400" dirty="0"/>
          </a:p>
        </p:txBody>
      </p:sp>
      <p:cxnSp>
        <p:nvCxnSpPr>
          <p:cNvPr id="2" name="Straight Connector 1">
            <a:extLst>
              <a:ext uri="{FF2B5EF4-FFF2-40B4-BE49-F238E27FC236}">
                <a16:creationId xmlns:a16="http://schemas.microsoft.com/office/drawing/2014/main" id="{477681A1-7D42-56CE-1B92-161D46E27F87}"/>
              </a:ext>
            </a:extLst>
          </p:cNvPr>
          <p:cNvCxnSpPr/>
          <p:nvPr/>
        </p:nvCxnSpPr>
        <p:spPr>
          <a:xfrm>
            <a:off x="185176" y="872359"/>
            <a:ext cx="11786107" cy="0"/>
          </a:xfrm>
          <a:prstGeom prst="line">
            <a:avLst/>
          </a:prstGeom>
          <a:ln>
            <a:solidFill>
              <a:srgbClr val="6699FF"/>
            </a:solidFill>
          </a:ln>
        </p:spPr>
        <p:style>
          <a:lnRef idx="1">
            <a:schemeClr val="accent1"/>
          </a:lnRef>
          <a:fillRef idx="0">
            <a:schemeClr val="accent1"/>
          </a:fillRef>
          <a:effectRef idx="0">
            <a:schemeClr val="accent1"/>
          </a:effectRef>
          <a:fontRef idx="minor">
            <a:schemeClr val="tx1"/>
          </a:fontRef>
        </p:style>
      </p:cxnSp>
      <p:pic>
        <p:nvPicPr>
          <p:cNvPr id="4" name="Picture 3" descr="A logo with blue text&#10;&#10;Description automatically generated">
            <a:extLst>
              <a:ext uri="{FF2B5EF4-FFF2-40B4-BE49-F238E27FC236}">
                <a16:creationId xmlns:a16="http://schemas.microsoft.com/office/drawing/2014/main" id="{DC1F8CE6-5837-0E91-8E2B-7FF2712972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07388" y="96889"/>
            <a:ext cx="663895" cy="663895"/>
          </a:xfrm>
          <a:prstGeom prst="rect">
            <a:avLst/>
          </a:prstGeom>
        </p:spPr>
      </p:pic>
      <p:sp>
        <p:nvSpPr>
          <p:cNvPr id="5" name="Speech Bubble: Rectangle with Corners Rounded 4">
            <a:extLst>
              <a:ext uri="{FF2B5EF4-FFF2-40B4-BE49-F238E27FC236}">
                <a16:creationId xmlns:a16="http://schemas.microsoft.com/office/drawing/2014/main" id="{0D18B243-0608-9DCB-2589-1755F4169DFF}"/>
              </a:ext>
            </a:extLst>
          </p:cNvPr>
          <p:cNvSpPr/>
          <p:nvPr/>
        </p:nvSpPr>
        <p:spPr>
          <a:xfrm>
            <a:off x="6243145" y="1304323"/>
            <a:ext cx="5647794" cy="5355312"/>
          </a:xfrm>
          <a:prstGeom prst="wedgeRoundRectCallout">
            <a:avLst>
              <a:gd name="adj1" fmla="val -60286"/>
              <a:gd name="adj2" fmla="val -4181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6" name="TextBox 5">
            <a:extLst>
              <a:ext uri="{FF2B5EF4-FFF2-40B4-BE49-F238E27FC236}">
                <a16:creationId xmlns:a16="http://schemas.microsoft.com/office/drawing/2014/main" id="{11409939-A54E-0198-7E7A-18BA7F715D04}"/>
              </a:ext>
            </a:extLst>
          </p:cNvPr>
          <p:cNvSpPr txBox="1"/>
          <p:nvPr/>
        </p:nvSpPr>
        <p:spPr>
          <a:xfrm>
            <a:off x="6705600" y="1462588"/>
            <a:ext cx="4967844" cy="5016758"/>
          </a:xfrm>
          <a:prstGeom prst="rect">
            <a:avLst/>
          </a:prstGeom>
          <a:noFill/>
        </p:spPr>
        <p:txBody>
          <a:bodyPr wrap="square">
            <a:spAutoFit/>
          </a:bodyPr>
          <a:lstStyle/>
          <a:p>
            <a:r>
              <a:rPr lang="en-GB" sz="1600" b="1" i="1" dirty="0">
                <a:solidFill>
                  <a:srgbClr val="0070C0"/>
                </a:solidFill>
              </a:rPr>
              <a:t>Principal examiner feedback</a:t>
            </a:r>
            <a:r>
              <a:rPr lang="en-US" sz="1600" b="1" i="1" dirty="0">
                <a:solidFill>
                  <a:srgbClr val="0070C0"/>
                </a:solidFill>
              </a:rPr>
              <a:t>​</a:t>
            </a:r>
          </a:p>
          <a:p>
            <a:r>
              <a:rPr lang="en-GB" sz="1600" i="1" dirty="0">
                <a:solidFill>
                  <a:srgbClr val="0070C0"/>
                </a:solidFill>
              </a:rPr>
              <a:t>​This response provides a key range of areas relating to the range of professionals involved in the Designed to Smile Programme and </a:t>
            </a:r>
            <a:r>
              <a:rPr lang="en-US" sz="1600" dirty="0">
                <a:solidFill>
                  <a:srgbClr val="0070C0"/>
                </a:solidFill>
              </a:rPr>
              <a:t>discusses the affect that health and diet has on oral health, such as ‘if the child has oral health issues designed to smile can help by providing information to help and dentists can refer the child to other professionals such as a nutritionist or a oral hygienist’, linking to the services provided Wales to </a:t>
            </a:r>
            <a:r>
              <a:rPr lang="en-US" sz="1600" dirty="0">
                <a:solidFill>
                  <a:srgbClr val="0070C0"/>
                </a:solidFill>
                <a:latin typeface="Arial" panose="020B0604020202020204" pitchFamily="34" charset="0"/>
              </a:rPr>
              <a:t>h</a:t>
            </a:r>
            <a:r>
              <a:rPr lang="en-US" sz="1600" dirty="0">
                <a:solidFill>
                  <a:srgbClr val="0070C0"/>
                </a:solidFill>
                <a:effectLst/>
                <a:latin typeface="Arial" panose="020B0604020202020204" pitchFamily="34" charset="0"/>
                <a:ea typeface="Times New Roman" panose="02020603050405020304" pitchFamily="18" charset="0"/>
              </a:rPr>
              <a:t>elp prevent and protect children’s teeth against tooth decay.</a:t>
            </a:r>
            <a:endParaRPr lang="en-GB" sz="1600" i="1" dirty="0">
              <a:solidFill>
                <a:srgbClr val="0070C0"/>
              </a:solidFill>
            </a:endParaRPr>
          </a:p>
          <a:p>
            <a:endParaRPr lang="en-US" sz="1600" b="1" i="1" dirty="0">
              <a:solidFill>
                <a:srgbClr val="0070C0"/>
              </a:solidFill>
            </a:endParaRPr>
          </a:p>
          <a:p>
            <a:r>
              <a:rPr lang="en-US" sz="1600" b="1" i="1" dirty="0">
                <a:solidFill>
                  <a:srgbClr val="0070C0"/>
                </a:solidFill>
              </a:rPr>
              <a:t>Exam preparation tip</a:t>
            </a:r>
          </a:p>
          <a:p>
            <a:r>
              <a:rPr lang="en-US" sz="1600" dirty="0">
                <a:solidFill>
                  <a:srgbClr val="0070C0"/>
                </a:solidFill>
              </a:rPr>
              <a:t>This is an example of an excellent response with varying differences from the previous response. Both examples provided are excellent in the level of knowledge and understanding expressed and have accessed a broad range of marks available from the mark scheme.</a:t>
            </a:r>
            <a:endParaRPr lang="en-GB" sz="1600" dirty="0">
              <a:solidFill>
                <a:srgbClr val="0070C0"/>
              </a:solidFill>
            </a:endParaRPr>
          </a:p>
          <a:p>
            <a:r>
              <a:rPr lang="en-GB" sz="1600" b="1" i="1" dirty="0">
                <a:solidFill>
                  <a:srgbClr val="0070C0"/>
                </a:solidFill>
              </a:rPr>
              <a:t>Marks awarded  8/8</a:t>
            </a:r>
          </a:p>
        </p:txBody>
      </p:sp>
    </p:spTree>
    <p:extLst>
      <p:ext uri="{BB962C8B-B14F-4D97-AF65-F5344CB8AC3E}">
        <p14:creationId xmlns:p14="http://schemas.microsoft.com/office/powerpoint/2010/main" val="17194993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4(a) and mark scheme </a:t>
            </a:r>
          </a:p>
        </p:txBody>
      </p:sp>
      <p:sp>
        <p:nvSpPr>
          <p:cNvPr id="25" name="TextBox 24">
            <a:extLst>
              <a:ext uri="{FF2B5EF4-FFF2-40B4-BE49-F238E27FC236}">
                <a16:creationId xmlns:a16="http://schemas.microsoft.com/office/drawing/2014/main" id="{0E46DCE2-3062-37C1-AB9B-D8791BEB24D8}"/>
              </a:ext>
            </a:extLst>
          </p:cNvPr>
          <p:cNvSpPr txBox="1"/>
          <p:nvPr/>
        </p:nvSpPr>
        <p:spPr>
          <a:xfrm>
            <a:off x="6260426" y="120417"/>
            <a:ext cx="5808482" cy="738664"/>
          </a:xfrm>
          <a:prstGeom prst="rect">
            <a:avLst/>
          </a:prstGeom>
          <a:noFill/>
        </p:spPr>
        <p:txBody>
          <a:bodyPr wrap="square">
            <a:spAutoFit/>
          </a:bodyPr>
          <a:lstStyle/>
          <a:p>
            <a:r>
              <a:rPr lang="en-GB" sz="1400" dirty="0">
                <a:solidFill>
                  <a:srgbClr val="0070C0"/>
                </a:solidFill>
              </a:rPr>
              <a:t>Command Verb: </a:t>
            </a:r>
            <a:r>
              <a:rPr lang="en-US" sz="1400" b="1" i="1" dirty="0">
                <a:solidFill>
                  <a:srgbClr val="0070C0"/>
                </a:solidFill>
              </a:rPr>
              <a:t>Outline </a:t>
            </a:r>
          </a:p>
          <a:p>
            <a:r>
              <a:rPr lang="en-US" sz="1400" dirty="0">
                <a:solidFill>
                  <a:srgbClr val="0070C0"/>
                </a:solidFill>
              </a:rPr>
              <a:t>Set out the main points/provide a brief </a:t>
            </a:r>
          </a:p>
          <a:p>
            <a:r>
              <a:rPr lang="en-US" sz="1400" dirty="0">
                <a:solidFill>
                  <a:srgbClr val="0070C0"/>
                </a:solidFill>
              </a:rPr>
              <a:t>description or main characteristics </a:t>
            </a:r>
            <a:endParaRPr lang="en-GB" sz="1400" dirty="0">
              <a:solidFill>
                <a:srgbClr val="0070C0"/>
              </a:solidFill>
              <a:highlight>
                <a:srgbClr val="FFFF00"/>
              </a:highlight>
            </a:endParaRPr>
          </a:p>
        </p:txBody>
      </p:sp>
      <p:pic>
        <p:nvPicPr>
          <p:cNvPr id="3" name="Picture 2">
            <a:extLst>
              <a:ext uri="{FF2B5EF4-FFF2-40B4-BE49-F238E27FC236}">
                <a16:creationId xmlns:a16="http://schemas.microsoft.com/office/drawing/2014/main" id="{554511E9-C60A-187A-E918-6A363AC11A7E}"/>
              </a:ext>
            </a:extLst>
          </p:cNvPr>
          <p:cNvPicPr>
            <a:picLocks noChangeAspect="1"/>
          </p:cNvPicPr>
          <p:nvPr/>
        </p:nvPicPr>
        <p:blipFill rotWithShape="1">
          <a:blip r:embed="rId2"/>
          <a:srcRect b="33987"/>
          <a:stretch/>
        </p:blipFill>
        <p:spPr>
          <a:xfrm>
            <a:off x="282011" y="1229584"/>
            <a:ext cx="5220152" cy="2555550"/>
          </a:xfrm>
          <a:prstGeom prst="rect">
            <a:avLst/>
          </a:prstGeom>
        </p:spPr>
      </p:pic>
      <p:sp>
        <p:nvSpPr>
          <p:cNvPr id="5" name="TextBox 4">
            <a:extLst>
              <a:ext uri="{FF2B5EF4-FFF2-40B4-BE49-F238E27FC236}">
                <a16:creationId xmlns:a16="http://schemas.microsoft.com/office/drawing/2014/main" id="{AF443D56-A96A-A3C0-0BBE-70F0B1CC5336}"/>
              </a:ext>
            </a:extLst>
          </p:cNvPr>
          <p:cNvSpPr txBox="1"/>
          <p:nvPr/>
        </p:nvSpPr>
        <p:spPr>
          <a:xfrm>
            <a:off x="123092" y="3996681"/>
            <a:ext cx="5972908" cy="2631490"/>
          </a:xfrm>
          <a:prstGeom prst="rect">
            <a:avLst/>
          </a:prstGeom>
          <a:noFill/>
        </p:spPr>
        <p:txBody>
          <a:bodyPr wrap="square">
            <a:spAutoFit/>
          </a:bodyPr>
          <a:lstStyle/>
          <a:p>
            <a:r>
              <a:rPr lang="en-GB" sz="1100" dirty="0">
                <a:effectLst/>
                <a:latin typeface="Arial" panose="020B0604020202020204" pitchFamily="34" charset="0"/>
                <a:ea typeface="Times New Roman" panose="02020603050405020304" pitchFamily="18" charset="0"/>
              </a:rPr>
              <a:t>Award up to </a:t>
            </a:r>
            <a:r>
              <a:rPr lang="en-GB" sz="1100" b="1" dirty="0">
                <a:effectLst/>
                <a:latin typeface="Arial" panose="020B0604020202020204" pitchFamily="34" charset="0"/>
                <a:ea typeface="Times New Roman" panose="02020603050405020304" pitchFamily="18" charset="0"/>
              </a:rPr>
              <a:t>7 marks.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0 marks </a:t>
            </a:r>
            <a:r>
              <a:rPr lang="en-GB" sz="1100" dirty="0">
                <a:effectLst/>
                <a:latin typeface="Arial" panose="020B0604020202020204" pitchFamily="34" charset="0"/>
                <a:ea typeface="Times New Roman" panose="02020603050405020304" pitchFamily="18" charset="0"/>
              </a:rPr>
              <a:t>for an outline that is not creditworthy.</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1-2 marks</a:t>
            </a:r>
            <a:r>
              <a:rPr lang="en-GB" sz="1100" dirty="0">
                <a:effectLst/>
                <a:latin typeface="Arial" panose="020B0604020202020204" pitchFamily="34" charset="0"/>
                <a:ea typeface="Times New Roman" panose="02020603050405020304" pitchFamily="18" charset="0"/>
              </a:rPr>
              <a:t> for a limited outline which shows limited knowledge and understanding of the value of routine screening carried out as part of ante-natal care during pregnancy.</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3-4 marks </a:t>
            </a:r>
            <a:r>
              <a:rPr lang="en-GB" sz="1100" dirty="0">
                <a:effectLst/>
                <a:latin typeface="Arial" panose="020B0604020202020204" pitchFamily="34" charset="0"/>
                <a:ea typeface="Times New Roman" panose="02020603050405020304" pitchFamily="18" charset="0"/>
              </a:rPr>
              <a:t>for a good outline which shows some knowledge and understanding of the value of routine screening carried out as part of ante-natal care during pregnancy.</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5-6 marks </a:t>
            </a:r>
            <a:r>
              <a:rPr lang="en-GB" sz="1100" dirty="0">
                <a:effectLst/>
                <a:latin typeface="Arial" panose="020B0604020202020204" pitchFamily="34" charset="0"/>
                <a:ea typeface="Times New Roman" panose="02020603050405020304" pitchFamily="18" charset="0"/>
              </a:rPr>
              <a:t>for a very good outline which shows sound knowledge and understanding of the value of routine screening carried out as part of ante-natal care during pregnancy.</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7 marks </a:t>
            </a:r>
            <a:r>
              <a:rPr lang="en-GB" sz="1100" dirty="0">
                <a:effectLst/>
                <a:latin typeface="Arial" panose="020B0604020202020204" pitchFamily="34" charset="0"/>
                <a:ea typeface="Times New Roman" panose="02020603050405020304" pitchFamily="18" charset="0"/>
              </a:rPr>
              <a:t>for an excellent outline which shows detailed knowledge and understanding of the value of routine screening carried out as part of ante-natal care during pregnancy.</a:t>
            </a:r>
            <a:endParaRPr lang="en-GB" sz="1100" dirty="0">
              <a:effectLst/>
              <a:latin typeface="Times New Roman" panose="02020603050405020304" pitchFamily="18" charset="0"/>
              <a:ea typeface="Times New Roman" panose="02020603050405020304" pitchFamily="18" charset="0"/>
            </a:endParaRPr>
          </a:p>
        </p:txBody>
      </p:sp>
      <p:sp>
        <p:nvSpPr>
          <p:cNvPr id="7" name="TextBox 6">
            <a:extLst>
              <a:ext uri="{FF2B5EF4-FFF2-40B4-BE49-F238E27FC236}">
                <a16:creationId xmlns:a16="http://schemas.microsoft.com/office/drawing/2014/main" id="{6DB7333F-5DBC-4239-4399-D28D4DF27DE4}"/>
              </a:ext>
            </a:extLst>
          </p:cNvPr>
          <p:cNvSpPr txBox="1"/>
          <p:nvPr/>
        </p:nvSpPr>
        <p:spPr>
          <a:xfrm>
            <a:off x="6260426" y="1062178"/>
            <a:ext cx="5808482" cy="5678478"/>
          </a:xfrm>
          <a:prstGeom prst="rect">
            <a:avLst/>
          </a:prstGeom>
          <a:noFill/>
        </p:spPr>
        <p:txBody>
          <a:bodyPr wrap="square">
            <a:spAutoFit/>
          </a:bodyPr>
          <a:lstStyle/>
          <a:p>
            <a:r>
              <a:rPr lang="en-GB" sz="1100" dirty="0">
                <a:effectLst/>
                <a:latin typeface="Arial" panose="020B0604020202020204" pitchFamily="34" charset="0"/>
                <a:ea typeface="Times New Roman" panose="02020603050405020304" pitchFamily="18" charset="0"/>
              </a:rPr>
              <a:t>Response may refer to: </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5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Screening tests can help to detect some of the conditions that may affect either the mother or the baby.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The tests show what chance there is that the mother or baby are affected by a medical condition.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The tests offered include blood tests and ultrasound scans.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Screening tests shows if your baby has a higher chance of having a certain condition</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Helps to make the pregnancy safer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Checks on mother’s height and weight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Urine tests to check for protein in the urine which may be a sign of pre-eclampsia</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Blood pressure tests to check for infection or medical condition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Blood tests to check for blood group i.e. In case blood is required in the event of heavy bleeding / haemorrhage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Blood tests to checks for rhesus status i.e. In case of being rhesus negative / more care needed to monitor to reduce the risk of rhesus disease</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Blood screening to check for anaemia i.e. whereby mother may need iron or folic acid</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Checks on the development of the baby</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Assesses the wellbeing of the mother and the baby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The test may indicate a need for further screening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The ultrasound sound scan to see:</a:t>
            </a:r>
            <a:endParaRPr lang="en-GB" sz="1100" dirty="0">
              <a:effectLst/>
              <a:latin typeface="Times New Roman" panose="02020603050405020304" pitchFamily="18" charset="0"/>
              <a:ea typeface="Times New Roman" panose="02020603050405020304" pitchFamily="18" charset="0"/>
            </a:endParaRPr>
          </a:p>
          <a:p>
            <a:pPr marL="800100" lvl="1" indent="-342900">
              <a:buFont typeface="Courier New" panose="02070309020205020404" pitchFamily="49" charset="0"/>
              <a:buChar char="o"/>
            </a:pPr>
            <a:r>
              <a:rPr lang="en-GB" sz="1100" dirty="0">
                <a:effectLst/>
                <a:latin typeface="Arial" panose="020B0604020202020204" pitchFamily="34" charset="0"/>
                <a:ea typeface="Times New Roman" panose="02020603050405020304" pitchFamily="18" charset="0"/>
              </a:rPr>
              <a:t>How many weeks pregnant the mother is</a:t>
            </a:r>
            <a:endParaRPr lang="en-GB" sz="1100" dirty="0">
              <a:effectLst/>
              <a:latin typeface="Times New Roman" panose="02020603050405020304" pitchFamily="18" charset="0"/>
              <a:ea typeface="Times New Roman" panose="02020603050405020304" pitchFamily="18" charset="0"/>
            </a:endParaRPr>
          </a:p>
          <a:p>
            <a:pPr marL="800100" lvl="1" indent="-342900">
              <a:buFont typeface="Courier New" panose="02070309020205020404" pitchFamily="49" charset="0"/>
              <a:buChar char="o"/>
            </a:pPr>
            <a:r>
              <a:rPr lang="en-GB" sz="1100" dirty="0">
                <a:effectLst/>
                <a:latin typeface="Arial" panose="020B0604020202020204" pitchFamily="34" charset="0"/>
                <a:ea typeface="Times New Roman" panose="02020603050405020304" pitchFamily="18" charset="0"/>
              </a:rPr>
              <a:t>If baby’s heart is beating </a:t>
            </a:r>
            <a:endParaRPr lang="en-GB" sz="1100" dirty="0">
              <a:effectLst/>
              <a:latin typeface="Times New Roman" panose="02020603050405020304" pitchFamily="18" charset="0"/>
              <a:ea typeface="Times New Roman" panose="02020603050405020304" pitchFamily="18" charset="0"/>
            </a:endParaRPr>
          </a:p>
          <a:p>
            <a:pPr marL="800100" lvl="1" indent="-342900">
              <a:buFont typeface="Courier New" panose="02070309020205020404" pitchFamily="49" charset="0"/>
              <a:buChar char="o"/>
            </a:pPr>
            <a:r>
              <a:rPr lang="en-GB" sz="1100" dirty="0">
                <a:effectLst/>
                <a:latin typeface="Arial" panose="020B0604020202020204" pitchFamily="34" charset="0"/>
                <a:ea typeface="Times New Roman" panose="02020603050405020304" pitchFamily="18" charset="0"/>
              </a:rPr>
              <a:t>If there is more than one baby.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The blood tests to detect:</a:t>
            </a:r>
            <a:endParaRPr lang="en-GB" sz="1100" dirty="0">
              <a:effectLst/>
              <a:latin typeface="Times New Roman" panose="02020603050405020304" pitchFamily="18" charset="0"/>
              <a:ea typeface="Times New Roman" panose="02020603050405020304" pitchFamily="18" charset="0"/>
            </a:endParaRPr>
          </a:p>
          <a:p>
            <a:pPr marL="800100" lvl="1" indent="-342900">
              <a:buFont typeface="Courier New" panose="02070309020205020404" pitchFamily="49" charset="0"/>
              <a:buChar char="o"/>
            </a:pPr>
            <a:r>
              <a:rPr lang="en-GB" sz="1100" dirty="0">
                <a:effectLst/>
                <a:latin typeface="Arial" panose="020B0604020202020204" pitchFamily="34" charset="0"/>
                <a:ea typeface="Times New Roman" panose="02020603050405020304" pitchFamily="18" charset="0"/>
              </a:rPr>
              <a:t>Infections that could harm your baby e.g. HIV / hepatitis B / syphilis </a:t>
            </a:r>
            <a:endParaRPr lang="en-GB" sz="1100" dirty="0">
              <a:effectLst/>
              <a:latin typeface="Times New Roman" panose="02020603050405020304" pitchFamily="18" charset="0"/>
              <a:ea typeface="Times New Roman" panose="02020603050405020304" pitchFamily="18" charset="0"/>
            </a:endParaRPr>
          </a:p>
          <a:p>
            <a:pPr marL="800100" lvl="1" indent="-342900">
              <a:buFont typeface="Courier New" panose="02070309020205020404" pitchFamily="49" charset="0"/>
              <a:buChar char="o"/>
            </a:pPr>
            <a:r>
              <a:rPr lang="en-GB" sz="1100" dirty="0">
                <a:solidFill>
                  <a:srgbClr val="000000"/>
                </a:solidFill>
                <a:effectLst/>
                <a:latin typeface="Arial" panose="020B0604020202020204" pitchFamily="34" charset="0"/>
                <a:ea typeface="Times New Roman" panose="02020603050405020304" pitchFamily="18" charset="0"/>
              </a:rPr>
              <a:t>B</a:t>
            </a:r>
            <a:r>
              <a:rPr lang="en-GB" sz="1100" dirty="0">
                <a:effectLst/>
                <a:latin typeface="Arial" panose="020B0604020202020204" pitchFamily="34" charset="0"/>
                <a:ea typeface="Times New Roman" panose="02020603050405020304" pitchFamily="18" charset="0"/>
              </a:rPr>
              <a:t>lood group and Rhesus D group,</a:t>
            </a:r>
            <a:br>
              <a:rPr lang="en-GB" sz="1100" dirty="0">
                <a:effectLst/>
                <a:latin typeface="Arial" panose="020B0604020202020204" pitchFamily="34" charset="0"/>
                <a:ea typeface="Times New Roman" panose="02020603050405020304" pitchFamily="18" charset="0"/>
              </a:rPr>
            </a:br>
            <a:r>
              <a:rPr lang="en-GB" sz="1100" dirty="0">
                <a:effectLst/>
                <a:latin typeface="Arial" panose="020B0604020202020204" pitchFamily="34" charset="0"/>
                <a:ea typeface="Times New Roman" panose="02020603050405020304" pitchFamily="18" charset="0"/>
              </a:rPr>
              <a:t>and whether there are any antibodies in the mother’s blood </a:t>
            </a:r>
            <a:endParaRPr lang="en-GB" sz="1100" dirty="0">
              <a:effectLst/>
              <a:latin typeface="Times New Roman" panose="02020603050405020304" pitchFamily="18" charset="0"/>
              <a:ea typeface="Times New Roman" panose="02020603050405020304" pitchFamily="18" charset="0"/>
            </a:endParaRPr>
          </a:p>
          <a:p>
            <a:pPr marL="800100" lvl="1" indent="-342900">
              <a:buFont typeface="Courier New" panose="02070309020205020404" pitchFamily="49" charset="0"/>
              <a:buChar char="o"/>
            </a:pPr>
            <a:r>
              <a:rPr lang="en-GB" sz="1100" dirty="0">
                <a:effectLst/>
                <a:latin typeface="Arial" panose="020B0604020202020204" pitchFamily="34" charset="0"/>
                <a:ea typeface="Times New Roman" panose="02020603050405020304" pitchFamily="18" charset="0"/>
              </a:rPr>
              <a:t>Certain blood disorders which are inherited e.g. Sickle cell / </a:t>
            </a:r>
            <a:br>
              <a:rPr lang="en-GB" sz="1100" dirty="0">
                <a:effectLst/>
                <a:latin typeface="Arial" panose="020B0604020202020204" pitchFamily="34" charset="0"/>
                <a:ea typeface="Times New Roman" panose="02020603050405020304" pitchFamily="18" charset="0"/>
              </a:rPr>
            </a:br>
            <a:r>
              <a:rPr lang="en-GB" sz="1100" dirty="0">
                <a:effectLst/>
                <a:latin typeface="Arial" panose="020B0604020202020204" pitchFamily="34" charset="0"/>
                <a:ea typeface="Times New Roman" panose="02020603050405020304" pitchFamily="18" charset="0"/>
              </a:rPr>
              <a:t>thalassaemia</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rPr>
              <a:t>This list is not exhaustive.  </a:t>
            </a:r>
          </a:p>
          <a:p>
            <a:r>
              <a:rPr lang="en-GB" sz="1100" dirty="0">
                <a:solidFill>
                  <a:srgbClr val="000000"/>
                </a:solidFill>
                <a:effectLst/>
                <a:latin typeface="Arial" panose="020B0604020202020204" pitchFamily="34" charset="0"/>
                <a:ea typeface="Times New Roman" panose="02020603050405020304" pitchFamily="18" charset="0"/>
              </a:rPr>
              <a:t>Credit any other relevant response.</a:t>
            </a:r>
            <a:endParaRPr lang="en-GB" sz="1100" dirty="0">
              <a:effectLst/>
              <a:latin typeface="Times New Roman" panose="02020603050405020304" pitchFamily="18" charset="0"/>
              <a:ea typeface="Times New Roman" panose="02020603050405020304" pitchFamily="18" charset="0"/>
            </a:endParaRPr>
          </a:p>
        </p:txBody>
      </p:sp>
      <p:cxnSp>
        <p:nvCxnSpPr>
          <p:cNvPr id="2" name="Straight Connector 1">
            <a:extLst>
              <a:ext uri="{FF2B5EF4-FFF2-40B4-BE49-F238E27FC236}">
                <a16:creationId xmlns:a16="http://schemas.microsoft.com/office/drawing/2014/main" id="{F9975945-5CA6-BF2E-5DE7-D2E96146B24E}"/>
              </a:ext>
            </a:extLst>
          </p:cNvPr>
          <p:cNvCxnSpPr/>
          <p:nvPr/>
        </p:nvCxnSpPr>
        <p:spPr>
          <a:xfrm>
            <a:off x="185176" y="872359"/>
            <a:ext cx="11786107" cy="0"/>
          </a:xfrm>
          <a:prstGeom prst="line">
            <a:avLst/>
          </a:prstGeom>
          <a:ln>
            <a:solidFill>
              <a:srgbClr val="6699FF"/>
            </a:solidFill>
          </a:ln>
        </p:spPr>
        <p:style>
          <a:lnRef idx="1">
            <a:schemeClr val="accent1"/>
          </a:lnRef>
          <a:fillRef idx="0">
            <a:schemeClr val="accent1"/>
          </a:fillRef>
          <a:effectRef idx="0">
            <a:schemeClr val="accent1"/>
          </a:effectRef>
          <a:fontRef idx="minor">
            <a:schemeClr val="tx1"/>
          </a:fontRef>
        </p:style>
      </p:cxnSp>
      <p:pic>
        <p:nvPicPr>
          <p:cNvPr id="4" name="Picture 3" descr="A logo with blue text&#10;&#10;Description automatically generated">
            <a:extLst>
              <a:ext uri="{FF2B5EF4-FFF2-40B4-BE49-F238E27FC236}">
                <a16:creationId xmlns:a16="http://schemas.microsoft.com/office/drawing/2014/main" id="{A968E887-DD76-6A89-3227-E09759475A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07388" y="96889"/>
            <a:ext cx="663895" cy="663895"/>
          </a:xfrm>
          <a:prstGeom prst="rect">
            <a:avLst/>
          </a:prstGeom>
        </p:spPr>
      </p:pic>
    </p:spTree>
    <p:extLst>
      <p:ext uri="{BB962C8B-B14F-4D97-AF65-F5344CB8AC3E}">
        <p14:creationId xmlns:p14="http://schemas.microsoft.com/office/powerpoint/2010/main" val="33449466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4(a) Candidate’s answer with Examiner’s comments</a:t>
            </a:r>
          </a:p>
        </p:txBody>
      </p:sp>
      <p:sp>
        <p:nvSpPr>
          <p:cNvPr id="4" name="TextBox 3">
            <a:extLst>
              <a:ext uri="{FF2B5EF4-FFF2-40B4-BE49-F238E27FC236}">
                <a16:creationId xmlns:a16="http://schemas.microsoft.com/office/drawing/2014/main" id="{C95ED96C-1522-8C20-DBFF-79A9900AC0C9}"/>
              </a:ext>
            </a:extLst>
          </p:cNvPr>
          <p:cNvSpPr txBox="1"/>
          <p:nvPr/>
        </p:nvSpPr>
        <p:spPr>
          <a:xfrm>
            <a:off x="193610" y="988988"/>
            <a:ext cx="4928896" cy="4832092"/>
          </a:xfrm>
          <a:prstGeom prst="rect">
            <a:avLst/>
          </a:prstGeom>
          <a:noFill/>
        </p:spPr>
        <p:txBody>
          <a:bodyPr wrap="square">
            <a:spAutoFit/>
          </a:bodyPr>
          <a:lstStyle/>
          <a:p>
            <a:r>
              <a:rPr lang="en-US" sz="1400" dirty="0"/>
              <a:t>There is a good value of routine screening during </a:t>
            </a:r>
            <a:r>
              <a:rPr lang="en-US" sz="1400" dirty="0" err="1"/>
              <a:t>pregnanacy</a:t>
            </a:r>
            <a:r>
              <a:rPr lang="en-US" sz="1400" dirty="0"/>
              <a:t> as it checks for any potential risks the mum or baby may have, They can check using ultra-sounds at 12 and 20 </a:t>
            </a:r>
            <a:r>
              <a:rPr lang="en-US" sz="1400" dirty="0" err="1"/>
              <a:t>weeksto</a:t>
            </a:r>
            <a:r>
              <a:rPr lang="en-US" sz="1400" dirty="0"/>
              <a:t> see if any genetic diseases have passed to the baby or if any abnormal things are happening to the mum or baby, like if the mum has got type 2 </a:t>
            </a:r>
            <a:r>
              <a:rPr lang="en-US" sz="1400" dirty="0" err="1"/>
              <a:t>diabatties</a:t>
            </a:r>
            <a:r>
              <a:rPr lang="en-US" sz="1400" dirty="0"/>
              <a:t> </a:t>
            </a:r>
            <a:r>
              <a:rPr lang="en-US" sz="1400" dirty="0" err="1"/>
              <a:t>fromm</a:t>
            </a:r>
            <a:r>
              <a:rPr lang="en-US" sz="1400" dirty="0"/>
              <a:t> pregnancy or if blood pressure is too high etc. And to check for the baby to see if it has anything to worry about like if the baby </a:t>
            </a:r>
            <a:r>
              <a:rPr lang="en-US" sz="1400" dirty="0" err="1"/>
              <a:t>isnt</a:t>
            </a:r>
            <a:r>
              <a:rPr lang="en-US" sz="1400" dirty="0"/>
              <a:t> growing fast enough, checking the babies heart beat or to check if </a:t>
            </a:r>
            <a:r>
              <a:rPr lang="en-US" sz="1400" dirty="0" err="1"/>
              <a:t>theres</a:t>
            </a:r>
            <a:r>
              <a:rPr lang="en-US" sz="1400" dirty="0"/>
              <a:t> anything </a:t>
            </a:r>
            <a:r>
              <a:rPr lang="en-US" sz="1400" dirty="0" err="1"/>
              <a:t>wronmg</a:t>
            </a:r>
            <a:r>
              <a:rPr lang="en-US" sz="1400" dirty="0"/>
              <a:t> like physically </a:t>
            </a:r>
            <a:r>
              <a:rPr lang="en-US" sz="1400" dirty="0" err="1"/>
              <a:t>e.g</a:t>
            </a:r>
            <a:r>
              <a:rPr lang="en-US" sz="1400" dirty="0"/>
              <a:t> </a:t>
            </a:r>
            <a:r>
              <a:rPr lang="en-US" sz="1400" dirty="0" err="1"/>
              <a:t>edwards</a:t>
            </a:r>
            <a:r>
              <a:rPr lang="en-US" sz="1400" dirty="0"/>
              <a:t> syndrome. Routine screening is something that is a routine and needs to be carried out whenever a person needs, It is important for routine screening to happen during pregnancy to check the bump growth and to check nothings going to fast or too slow, its </a:t>
            </a:r>
            <a:r>
              <a:rPr lang="en-US" sz="1400" dirty="0" err="1"/>
              <a:t>imprtant</a:t>
            </a:r>
            <a:r>
              <a:rPr lang="en-US" sz="1400" dirty="0"/>
              <a:t> to know what position the baby is in, it is </a:t>
            </a:r>
            <a:r>
              <a:rPr lang="en-US" sz="1400" dirty="0" err="1"/>
              <a:t>alo</a:t>
            </a:r>
            <a:r>
              <a:rPr lang="en-US" sz="1400" dirty="0"/>
              <a:t> </a:t>
            </a:r>
            <a:r>
              <a:rPr lang="en-US" sz="1400" dirty="0" err="1"/>
              <a:t>impoprtant</a:t>
            </a:r>
            <a:r>
              <a:rPr lang="en-US" sz="1400" dirty="0"/>
              <a:t> to continue taking the mums blood pressure as a </a:t>
            </a:r>
            <a:r>
              <a:rPr lang="en-US" sz="1400" dirty="0" err="1"/>
              <a:t>rotuine</a:t>
            </a:r>
            <a:r>
              <a:rPr lang="en-US" sz="1400" dirty="0"/>
              <a:t> to see if </a:t>
            </a:r>
            <a:r>
              <a:rPr lang="en-US" sz="1400" dirty="0" err="1"/>
              <a:t>theyres</a:t>
            </a:r>
            <a:r>
              <a:rPr lang="en-US" sz="1400" dirty="0"/>
              <a:t> any risks, Using routine screening is extremely </a:t>
            </a:r>
            <a:r>
              <a:rPr lang="en-US" sz="1400" dirty="0" err="1"/>
              <a:t>valueable</a:t>
            </a:r>
            <a:r>
              <a:rPr lang="en-US" sz="1400" dirty="0"/>
              <a:t> and </a:t>
            </a:r>
            <a:r>
              <a:rPr lang="en-US" sz="1400" dirty="0" err="1"/>
              <a:t>nessescary</a:t>
            </a:r>
            <a:r>
              <a:rPr lang="en-US" sz="1400" dirty="0"/>
              <a:t> during ante-natal care and pregnancy, It helps reduce any risks going to happen and can also reduce stress and anxiety knowing </a:t>
            </a:r>
            <a:r>
              <a:rPr lang="en-US" sz="1400" dirty="0" err="1"/>
              <a:t>whats</a:t>
            </a:r>
            <a:r>
              <a:rPr lang="en-US" sz="1400" dirty="0"/>
              <a:t> going on.</a:t>
            </a:r>
            <a:endParaRPr lang="en-GB" sz="1400" dirty="0"/>
          </a:p>
        </p:txBody>
      </p:sp>
      <p:cxnSp>
        <p:nvCxnSpPr>
          <p:cNvPr id="2" name="Straight Connector 1">
            <a:extLst>
              <a:ext uri="{FF2B5EF4-FFF2-40B4-BE49-F238E27FC236}">
                <a16:creationId xmlns:a16="http://schemas.microsoft.com/office/drawing/2014/main" id="{1B5ED6CE-9A53-2EA4-0331-EF16833E882F}"/>
              </a:ext>
            </a:extLst>
          </p:cNvPr>
          <p:cNvCxnSpPr/>
          <p:nvPr/>
        </p:nvCxnSpPr>
        <p:spPr>
          <a:xfrm>
            <a:off x="185176" y="872359"/>
            <a:ext cx="11786107" cy="0"/>
          </a:xfrm>
          <a:prstGeom prst="line">
            <a:avLst/>
          </a:prstGeom>
          <a:ln>
            <a:solidFill>
              <a:srgbClr val="6699FF"/>
            </a:solidFill>
          </a:ln>
        </p:spPr>
        <p:style>
          <a:lnRef idx="1">
            <a:schemeClr val="accent1"/>
          </a:lnRef>
          <a:fillRef idx="0">
            <a:schemeClr val="accent1"/>
          </a:fillRef>
          <a:effectRef idx="0">
            <a:schemeClr val="accent1"/>
          </a:effectRef>
          <a:fontRef idx="minor">
            <a:schemeClr val="tx1"/>
          </a:fontRef>
        </p:style>
      </p:cxnSp>
      <p:pic>
        <p:nvPicPr>
          <p:cNvPr id="3" name="Picture 2" descr="A logo with blue text&#10;&#10;Description automatically generated">
            <a:extLst>
              <a:ext uri="{FF2B5EF4-FFF2-40B4-BE49-F238E27FC236}">
                <a16:creationId xmlns:a16="http://schemas.microsoft.com/office/drawing/2014/main" id="{08EE0831-F8A5-BC70-12E1-BF3B4AD1D3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73760" y="100404"/>
            <a:ext cx="663895" cy="663895"/>
          </a:xfrm>
          <a:prstGeom prst="rect">
            <a:avLst/>
          </a:prstGeom>
        </p:spPr>
      </p:pic>
      <p:sp>
        <p:nvSpPr>
          <p:cNvPr id="5" name="Speech Bubble: Rectangle with Corners Rounded 4">
            <a:extLst>
              <a:ext uri="{FF2B5EF4-FFF2-40B4-BE49-F238E27FC236}">
                <a16:creationId xmlns:a16="http://schemas.microsoft.com/office/drawing/2014/main" id="{15B16383-8BD7-0DDB-20C6-766A0B70E65A}"/>
              </a:ext>
            </a:extLst>
          </p:cNvPr>
          <p:cNvSpPr/>
          <p:nvPr/>
        </p:nvSpPr>
        <p:spPr>
          <a:xfrm>
            <a:off x="5717722" y="1088736"/>
            <a:ext cx="5747658" cy="518339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6" name="TextBox 5">
            <a:extLst>
              <a:ext uri="{FF2B5EF4-FFF2-40B4-BE49-F238E27FC236}">
                <a16:creationId xmlns:a16="http://schemas.microsoft.com/office/drawing/2014/main" id="{F01E7844-7186-3542-A9EB-F3FE65C36A27}"/>
              </a:ext>
            </a:extLst>
          </p:cNvPr>
          <p:cNvSpPr txBox="1"/>
          <p:nvPr/>
        </p:nvSpPr>
        <p:spPr>
          <a:xfrm>
            <a:off x="5905501" y="902680"/>
            <a:ext cx="5372100" cy="5293757"/>
          </a:xfrm>
          <a:prstGeom prst="rect">
            <a:avLst/>
          </a:prstGeom>
          <a:noFill/>
        </p:spPr>
        <p:txBody>
          <a:bodyPr wrap="square">
            <a:spAutoFit/>
          </a:bodyPr>
          <a:lstStyle/>
          <a:p>
            <a:endParaRPr lang="en-GB" b="1" i="1" dirty="0">
              <a:solidFill>
                <a:srgbClr val="0070C0"/>
              </a:solidFill>
            </a:endParaRPr>
          </a:p>
          <a:p>
            <a:r>
              <a:rPr lang="en-GB" sz="1600" b="1" i="1" dirty="0">
                <a:solidFill>
                  <a:srgbClr val="0070C0"/>
                </a:solidFill>
              </a:rPr>
              <a:t>  Principal examiner feedback</a:t>
            </a:r>
            <a:r>
              <a:rPr lang="en-US" sz="1600" b="1" i="1" dirty="0">
                <a:solidFill>
                  <a:srgbClr val="0070C0"/>
                </a:solidFill>
              </a:rPr>
              <a:t>​</a:t>
            </a:r>
          </a:p>
          <a:p>
            <a:r>
              <a:rPr lang="en-GB" sz="1600" i="1" dirty="0">
                <a:solidFill>
                  <a:srgbClr val="0070C0"/>
                </a:solidFill>
              </a:rPr>
              <a:t>​</a:t>
            </a:r>
            <a:r>
              <a:rPr lang="en-US" sz="1600" i="1" dirty="0">
                <a:solidFill>
                  <a:srgbClr val="0070C0"/>
                </a:solidFill>
                <a:latin typeface="Arial" panose="020B0604020202020204" pitchFamily="34" charset="0"/>
                <a:cs typeface="Arial" panose="020B0604020202020204" pitchFamily="34" charset="0"/>
              </a:rPr>
              <a:t>This response provided an excellent outline of the value of routine screening carried out as part of ante-natal care during pregnancy. This candidate outlined values  such as identifying genetic diseases, checking on blood pressure and the heartbeat of the baby. There has been a good understanding shown of how </a:t>
            </a:r>
            <a:r>
              <a:rPr lang="en-GB" sz="1600" i="1" dirty="0">
                <a:solidFill>
                  <a:srgbClr val="0070C0"/>
                </a:solidFill>
                <a:latin typeface="Arial" panose="020B0604020202020204" pitchFamily="34" charset="0"/>
                <a:cs typeface="Arial" panose="020B0604020202020204" pitchFamily="34" charset="0"/>
              </a:rPr>
              <a:t>s</a:t>
            </a:r>
            <a:r>
              <a:rPr lang="en-GB" sz="1600" i="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creening tests can help to detect some of the conditions that may affect either the mother or the baby. The value of the tests in checking what chance there is that the mother or baby are affected by a medical condition and the screening tests shows if your baby has a higher chance of having a condition and the value of awareness</a:t>
            </a:r>
            <a:r>
              <a:rPr lang="en-GB" sz="1600" i="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GB" sz="1600" i="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to make the pregnancy safer by reducing stress</a:t>
            </a:r>
            <a:r>
              <a:rPr lang="en-GB" sz="1600" i="1" dirty="0">
                <a:solidFill>
                  <a:srgbClr val="0070C0"/>
                </a:solidFill>
                <a:latin typeface="Arial" panose="020B0604020202020204" pitchFamily="34" charset="0"/>
                <a:ea typeface="Times New Roman" panose="02020603050405020304" pitchFamily="18" charset="0"/>
                <a:cs typeface="Arial" panose="020B0604020202020204" pitchFamily="34" charset="0"/>
              </a:rPr>
              <a:t> and anxiety. </a:t>
            </a:r>
            <a:endParaRPr lang="en-GB" sz="1600" i="1" dirty="0">
              <a:solidFill>
                <a:srgbClr val="0070C0"/>
              </a:solidFill>
              <a:latin typeface="Arial" panose="020B0604020202020204" pitchFamily="34" charset="0"/>
              <a:cs typeface="Arial" panose="020B0604020202020204" pitchFamily="34" charset="0"/>
            </a:endParaRPr>
          </a:p>
          <a:p>
            <a:r>
              <a:rPr lang="en-US" sz="1600" b="1" i="1" dirty="0">
                <a:solidFill>
                  <a:srgbClr val="0070C0"/>
                </a:solidFill>
              </a:rPr>
              <a:t>Exam preparation tip</a:t>
            </a:r>
          </a:p>
          <a:p>
            <a:r>
              <a:rPr lang="en-GB" sz="1600" i="1" dirty="0">
                <a:solidFill>
                  <a:srgbClr val="0070C0"/>
                </a:solidFill>
              </a:rPr>
              <a:t>This is a good example which shows a well written outline response. Each area outlined has been explained and  shows understanding of the points made by </a:t>
            </a:r>
            <a:r>
              <a:rPr lang="en-US" sz="1600" i="1" dirty="0">
                <a:solidFill>
                  <a:srgbClr val="0070C0"/>
                </a:solidFill>
              </a:rPr>
              <a:t>setting</a:t>
            </a:r>
            <a:r>
              <a:rPr lang="en-US" sz="1600" dirty="0">
                <a:solidFill>
                  <a:srgbClr val="0070C0"/>
                </a:solidFill>
              </a:rPr>
              <a:t> out the main characteristics and providing a brief description.</a:t>
            </a:r>
            <a:endParaRPr lang="en-GB" sz="1600" i="1" dirty="0">
              <a:solidFill>
                <a:srgbClr val="0070C0"/>
              </a:solidFill>
            </a:endParaRPr>
          </a:p>
          <a:p>
            <a:r>
              <a:rPr lang="en-GB" sz="1600" b="1" i="1" dirty="0">
                <a:solidFill>
                  <a:srgbClr val="0070C0"/>
                </a:solidFill>
              </a:rPr>
              <a:t>Marks awarded   7/7</a:t>
            </a:r>
          </a:p>
        </p:txBody>
      </p:sp>
    </p:spTree>
    <p:extLst>
      <p:ext uri="{BB962C8B-B14F-4D97-AF65-F5344CB8AC3E}">
        <p14:creationId xmlns:p14="http://schemas.microsoft.com/office/powerpoint/2010/main" val="4610693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4(a) Candidate’s answer with Examiner’s comments</a:t>
            </a:r>
          </a:p>
        </p:txBody>
      </p:sp>
      <p:sp>
        <p:nvSpPr>
          <p:cNvPr id="3" name="TextBox 2">
            <a:extLst>
              <a:ext uri="{FF2B5EF4-FFF2-40B4-BE49-F238E27FC236}">
                <a16:creationId xmlns:a16="http://schemas.microsoft.com/office/drawing/2014/main" id="{EF9CBB17-A421-02E9-0BA4-B0CB9DD78EF1}"/>
              </a:ext>
            </a:extLst>
          </p:cNvPr>
          <p:cNvSpPr txBox="1"/>
          <p:nvPr/>
        </p:nvSpPr>
        <p:spPr>
          <a:xfrm>
            <a:off x="282011" y="986496"/>
            <a:ext cx="4401956" cy="3323987"/>
          </a:xfrm>
          <a:prstGeom prst="rect">
            <a:avLst/>
          </a:prstGeom>
          <a:noFill/>
        </p:spPr>
        <p:txBody>
          <a:bodyPr wrap="square">
            <a:spAutoFit/>
          </a:bodyPr>
          <a:lstStyle/>
          <a:p>
            <a:r>
              <a:rPr lang="en-US" sz="1400" dirty="0"/>
              <a:t>routine screenings are important during pregnancy as it monitors the baby's health and development. screening also ensure that the mother is healthy and that any complications are identified and treated </a:t>
            </a:r>
            <a:r>
              <a:rPr lang="en-US" sz="1400" dirty="0" err="1"/>
              <a:t>immediatly</a:t>
            </a:r>
            <a:r>
              <a:rPr lang="en-US" sz="1400" dirty="0"/>
              <a:t> to ensure the health and wellbeing of both mother and baby. screenings such as </a:t>
            </a:r>
            <a:r>
              <a:rPr lang="en-US" sz="1400" dirty="0" err="1"/>
              <a:t>altrasounds</a:t>
            </a:r>
            <a:r>
              <a:rPr lang="en-US" sz="1400" dirty="0"/>
              <a:t> help to identify the baby's growth, gender and monitor the condition of the placenta which is </a:t>
            </a:r>
            <a:r>
              <a:rPr lang="en-US" sz="1400" dirty="0" err="1"/>
              <a:t>cruicial</a:t>
            </a:r>
            <a:r>
              <a:rPr lang="en-US" sz="1400" dirty="0"/>
              <a:t> to the baby's development. during </a:t>
            </a:r>
            <a:r>
              <a:rPr lang="en-US" sz="1400" dirty="0" err="1"/>
              <a:t>altrasounds</a:t>
            </a:r>
            <a:r>
              <a:rPr lang="en-US" sz="1400" dirty="0"/>
              <a:t> it gives the mother and </a:t>
            </a:r>
            <a:r>
              <a:rPr lang="en-US" sz="1400" dirty="0" err="1"/>
              <a:t>proffessional</a:t>
            </a:r>
            <a:r>
              <a:rPr lang="en-US" sz="1400" dirty="0"/>
              <a:t> the </a:t>
            </a:r>
            <a:r>
              <a:rPr lang="en-US" sz="1400" dirty="0" err="1"/>
              <a:t>oppurtunity</a:t>
            </a:r>
            <a:r>
              <a:rPr lang="en-US" sz="1400" dirty="0"/>
              <a:t> to hear the baby's heartbeat to ensure it is strong. the </a:t>
            </a:r>
            <a:r>
              <a:rPr lang="en-US" sz="1400" dirty="0" err="1"/>
              <a:t>welsh</a:t>
            </a:r>
            <a:r>
              <a:rPr lang="en-US" sz="1400" dirty="0"/>
              <a:t> government have made routine screenings a priority to ensure that every woman is given the same ante-natal care and the baby's health and wellbeing is being cared for.</a:t>
            </a:r>
            <a:endParaRPr lang="en-GB" sz="1400" dirty="0"/>
          </a:p>
        </p:txBody>
      </p:sp>
      <p:cxnSp>
        <p:nvCxnSpPr>
          <p:cNvPr id="2" name="Straight Connector 1">
            <a:extLst>
              <a:ext uri="{FF2B5EF4-FFF2-40B4-BE49-F238E27FC236}">
                <a16:creationId xmlns:a16="http://schemas.microsoft.com/office/drawing/2014/main" id="{A29824F2-3D3C-4FEA-915A-0C585CCF287E}"/>
              </a:ext>
            </a:extLst>
          </p:cNvPr>
          <p:cNvCxnSpPr/>
          <p:nvPr/>
        </p:nvCxnSpPr>
        <p:spPr>
          <a:xfrm>
            <a:off x="185176" y="872359"/>
            <a:ext cx="11786107" cy="0"/>
          </a:xfrm>
          <a:prstGeom prst="line">
            <a:avLst/>
          </a:prstGeom>
          <a:ln>
            <a:solidFill>
              <a:srgbClr val="6699FF"/>
            </a:solidFill>
          </a:ln>
        </p:spPr>
        <p:style>
          <a:lnRef idx="1">
            <a:schemeClr val="accent1"/>
          </a:lnRef>
          <a:fillRef idx="0">
            <a:schemeClr val="accent1"/>
          </a:fillRef>
          <a:effectRef idx="0">
            <a:schemeClr val="accent1"/>
          </a:effectRef>
          <a:fontRef idx="minor">
            <a:schemeClr val="tx1"/>
          </a:fontRef>
        </p:style>
      </p:cxnSp>
      <p:pic>
        <p:nvPicPr>
          <p:cNvPr id="4" name="Picture 3" descr="A logo with blue text&#10;&#10;Description automatically generated">
            <a:extLst>
              <a:ext uri="{FF2B5EF4-FFF2-40B4-BE49-F238E27FC236}">
                <a16:creationId xmlns:a16="http://schemas.microsoft.com/office/drawing/2014/main" id="{F0C38DA9-9EC9-998D-1CC4-07B252EDD4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07388" y="96889"/>
            <a:ext cx="663895" cy="663895"/>
          </a:xfrm>
          <a:prstGeom prst="rect">
            <a:avLst/>
          </a:prstGeom>
        </p:spPr>
      </p:pic>
      <p:sp>
        <p:nvSpPr>
          <p:cNvPr id="5" name="Speech Bubble: Rectangle with Corners Rounded 4">
            <a:extLst>
              <a:ext uri="{FF2B5EF4-FFF2-40B4-BE49-F238E27FC236}">
                <a16:creationId xmlns:a16="http://schemas.microsoft.com/office/drawing/2014/main" id="{7CE6637E-EEEE-AAB4-38FF-74841E8861FA}"/>
              </a:ext>
            </a:extLst>
          </p:cNvPr>
          <p:cNvSpPr/>
          <p:nvPr/>
        </p:nvSpPr>
        <p:spPr>
          <a:xfrm>
            <a:off x="5771408" y="878775"/>
            <a:ext cx="5747658" cy="5346180"/>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6" name="TextBox 5">
            <a:extLst>
              <a:ext uri="{FF2B5EF4-FFF2-40B4-BE49-F238E27FC236}">
                <a16:creationId xmlns:a16="http://schemas.microsoft.com/office/drawing/2014/main" id="{7FE86A64-21DD-8E27-93EC-CAC2297DE45A}"/>
              </a:ext>
            </a:extLst>
          </p:cNvPr>
          <p:cNvSpPr txBox="1"/>
          <p:nvPr/>
        </p:nvSpPr>
        <p:spPr>
          <a:xfrm>
            <a:off x="6074979" y="878774"/>
            <a:ext cx="5202621" cy="5047536"/>
          </a:xfrm>
          <a:prstGeom prst="rect">
            <a:avLst/>
          </a:prstGeom>
          <a:noFill/>
        </p:spPr>
        <p:txBody>
          <a:bodyPr wrap="square">
            <a:spAutoFit/>
          </a:bodyPr>
          <a:lstStyle/>
          <a:p>
            <a:endParaRPr lang="en-GB" b="1" i="1" dirty="0">
              <a:solidFill>
                <a:srgbClr val="0070C0"/>
              </a:solidFill>
            </a:endParaRPr>
          </a:p>
          <a:p>
            <a:r>
              <a:rPr lang="en-GB" sz="1600" b="1" i="1" dirty="0">
                <a:solidFill>
                  <a:srgbClr val="0070C0"/>
                </a:solidFill>
              </a:rPr>
              <a:t> Principal examiner feedback</a:t>
            </a:r>
            <a:r>
              <a:rPr lang="en-US" sz="1600" b="1" i="1" dirty="0">
                <a:solidFill>
                  <a:srgbClr val="0070C0"/>
                </a:solidFill>
              </a:rPr>
              <a:t>​</a:t>
            </a:r>
          </a:p>
          <a:p>
            <a:r>
              <a:rPr lang="en-GB" sz="1600" i="1" dirty="0">
                <a:solidFill>
                  <a:srgbClr val="0070C0"/>
                </a:solidFill>
              </a:rPr>
              <a:t>​This response provided a good range of key points within the mark scheme. There is a firm understanding shown of the value of screening for the benefit of mother and baby to identify any complications and treat them as needed to ensure health and wellbeing is being cared for during antenatal monitoring. There is a good level of understanding of the varied screening tests </a:t>
            </a:r>
            <a:r>
              <a:rPr lang="en-GB" sz="1600" i="1" dirty="0">
                <a:solidFill>
                  <a:srgbClr val="0070C0"/>
                </a:solidFill>
                <a:effectLst/>
                <a:latin typeface="Arial" panose="020B0604020202020204" pitchFamily="34" charset="0"/>
                <a:ea typeface="Times New Roman" panose="02020603050405020304" pitchFamily="18" charset="0"/>
              </a:rPr>
              <a:t>offered during pregnancy, </a:t>
            </a:r>
            <a:r>
              <a:rPr lang="en-GB" sz="1600" i="1" dirty="0">
                <a:solidFill>
                  <a:srgbClr val="0070C0"/>
                </a:solidFill>
                <a:latin typeface="Arial" panose="020B0604020202020204" pitchFamily="34" charset="0"/>
                <a:ea typeface="Times New Roman" panose="02020603050405020304" pitchFamily="18" charset="0"/>
              </a:rPr>
              <a:t>such as</a:t>
            </a:r>
            <a:r>
              <a:rPr lang="en-GB" sz="1600" i="1" dirty="0">
                <a:solidFill>
                  <a:srgbClr val="0070C0"/>
                </a:solidFill>
                <a:effectLst/>
                <a:latin typeface="Arial" panose="020B0604020202020204" pitchFamily="34" charset="0"/>
                <a:ea typeface="Times New Roman" panose="02020603050405020304" pitchFamily="18" charset="0"/>
              </a:rPr>
              <a:t> blood tests and ultrasound scans to </a:t>
            </a:r>
            <a:r>
              <a:rPr lang="en-US" sz="1600" i="1" dirty="0">
                <a:solidFill>
                  <a:srgbClr val="0070C0"/>
                </a:solidFill>
              </a:rPr>
              <a:t>identify the baby's growth, gender and monitor the condition of the placenta, stating the value as crucial to the baby's development.</a:t>
            </a:r>
            <a:endParaRPr lang="en-GB" sz="1600" i="1" dirty="0">
              <a:solidFill>
                <a:srgbClr val="0070C0"/>
              </a:solidFill>
            </a:endParaRPr>
          </a:p>
          <a:p>
            <a:r>
              <a:rPr lang="en-US" sz="1600" b="1" i="1" dirty="0">
                <a:solidFill>
                  <a:srgbClr val="0070C0"/>
                </a:solidFill>
              </a:rPr>
              <a:t>Exam preparation tip</a:t>
            </a:r>
          </a:p>
          <a:p>
            <a:r>
              <a:rPr lang="en-GB" sz="1600" i="1" dirty="0">
                <a:solidFill>
                  <a:srgbClr val="0070C0"/>
                </a:solidFill>
                <a:cs typeface="Arial"/>
              </a:rPr>
              <a:t>This response could have been expanded on further with a clearer outline provided of the areas discussed. This could have shown a higher level of knowledge and understanding of the value of routine screening during pregnancy. </a:t>
            </a:r>
            <a:endParaRPr lang="en-GB" sz="1600" i="1" dirty="0">
              <a:solidFill>
                <a:srgbClr val="0070C0"/>
              </a:solidFill>
            </a:endParaRPr>
          </a:p>
          <a:p>
            <a:r>
              <a:rPr lang="en-GB" sz="1600" b="1" i="1" dirty="0">
                <a:solidFill>
                  <a:srgbClr val="0070C0"/>
                </a:solidFill>
              </a:rPr>
              <a:t>Marks awarded   5/7</a:t>
            </a:r>
          </a:p>
        </p:txBody>
      </p:sp>
    </p:spTree>
    <p:extLst>
      <p:ext uri="{BB962C8B-B14F-4D97-AF65-F5344CB8AC3E}">
        <p14:creationId xmlns:p14="http://schemas.microsoft.com/office/powerpoint/2010/main" val="3254641390"/>
      </p:ext>
    </p:extLst>
  </p:cSld>
  <p:clrMapOvr>
    <a:masterClrMapping/>
  </p:clrMapOvr>
</p:sld>
</file>

<file path=ppt/theme/theme1.xml><?xml version="1.0" encoding="utf-8"?>
<a:theme xmlns:a="http://schemas.openxmlformats.org/drawingml/2006/main" name="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2.xml><?xml version="1.0" encoding="utf-8"?>
<a:theme xmlns:a="http://schemas.openxmlformats.org/drawingml/2006/main" name="1_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3.xml><?xml version="1.0" encoding="utf-8"?>
<a:theme xmlns:a="http://schemas.openxmlformats.org/drawingml/2006/main" name="2_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k48d8005054a4dd09ad49b7c837f0781 xmlns="36f98b4f-ba65-4a7d-9a34-48b23de556cb">
      <Terms xmlns="http://schemas.microsoft.com/office/infopath/2007/PartnerControls"/>
    </k48d8005054a4dd09ad49b7c837f0781>
    <aa87a6a0bdfe4bfb97a25745bc8270e2 xmlns="36f98b4f-ba65-4a7d-9a34-48b23de556cb">
      <Terms xmlns="http://schemas.microsoft.com/office/infopath/2007/PartnerControls"/>
    </aa87a6a0bdfe4bfb97a25745bc8270e2>
    <WJEC_x0020_Subject_x0020_Code xmlns="07b9bb9f-93d7-4a9d-9e48-363b5c999e88" xsi:nil="true"/>
    <WJEC_x0020_Available_x0020_Online xmlns="07b9bb9f-93d7-4a9d-9e48-363b5c999e88">false</WJEC_x0020_Available_x0020_Online>
    <TaxCatchAll xmlns="36f98b4f-ba65-4a7d-9a34-48b23de556cb" xsi:nil="true"/>
    <WJEC_x0020_Secured_x0020_Scheduling_x0020_End_x0020_Date xmlns="07b9bb9f-93d7-4a9d-9e48-363b5c999e88" xsi:nil="true"/>
    <RoutingRuleDescription xmlns="http://schemas.microsoft.com/sharepoint/v3" xsi:nil="true"/>
    <PublishingExpirationDate xmlns="http://schemas.microsoft.com/sharepoint/v3" xsi:nil="true"/>
    <PublishingStartDate xmlns="http://schemas.microsoft.com/sharepoint/v3" xsi:nil="true"/>
    <WJEC_x0020_Language xmlns="07b9bb9f-93d7-4a9d-9e48-363b5c999e88">
      <Value>English</Value>
    </WJEC_x0020_Language>
    <WJEC_x0020_Secure_x0020_Scheduling_x0020_Start_x0020_Date xmlns="07b9bb9f-93d7-4a9d-9e48-363b5c999e88" xsi:nil="true"/>
  </documentManagement>
</p:properties>
</file>

<file path=customXml/item3.xml><?xml version="1.0" encoding="utf-8"?>
<ct:contentTypeSchema xmlns:ct="http://schemas.microsoft.com/office/2006/metadata/contentType" xmlns:ma="http://schemas.microsoft.com/office/2006/metadata/properties/metaAttributes" ct:_="" ma:_="" ma:contentTypeName="Internal Assessment Form" ma:contentTypeID="0x0101005EE6F60F7FD1F54F8254869BFB0784AA0020879ED2A6C4B541A5BBE15202BD7708" ma:contentTypeVersion="68" ma:contentTypeDescription="" ma:contentTypeScope="" ma:versionID="043c4c2b67e9079195f1767799c5be97">
  <xsd:schema xmlns:xsd="http://www.w3.org/2001/XMLSchema" xmlns:xs="http://www.w3.org/2001/XMLSchema" xmlns:p="http://schemas.microsoft.com/office/2006/metadata/properties" xmlns:ns1="http://schemas.microsoft.com/sharepoint/v3" xmlns:ns3="36f98b4f-ba65-4a7d-9a34-48b23de556cb" xmlns:ns4="07b9bb9f-93d7-4a9d-9e48-363b5c999e88" targetNamespace="http://schemas.microsoft.com/office/2006/metadata/properties" ma:root="true" ma:fieldsID="817c4f217645f9aa3fa5c00ae603fa12" ns1:_="" ns3:_="" ns4:_="">
    <xsd:import namespace="http://schemas.microsoft.com/sharepoint/v3"/>
    <xsd:import namespace="36f98b4f-ba65-4a7d-9a34-48b23de556cb"/>
    <xsd:import namespace="07b9bb9f-93d7-4a9d-9e48-363b5c999e88"/>
    <xsd:element name="properties">
      <xsd:complexType>
        <xsd:sequence>
          <xsd:element name="documentManagement">
            <xsd:complexType>
              <xsd:all>
                <xsd:element ref="ns1:RoutingRuleDescription" minOccurs="0"/>
                <xsd:element ref="ns4:WJEC_x0020_Subject_x0020_Code" minOccurs="0"/>
                <xsd:element ref="ns4:WJEC_x0020_Language" minOccurs="0"/>
                <xsd:element ref="ns4:WJEC_x0020_Available_x0020_Online" minOccurs="0"/>
                <xsd:element ref="ns1:PublishingStartDate" minOccurs="0"/>
                <xsd:element ref="ns1:PublishingExpirationDate" minOccurs="0"/>
                <xsd:element ref="ns4:WJEC_x0020_Secure_x0020_Scheduling_x0020_Start_x0020_Date" minOccurs="0"/>
                <xsd:element ref="ns4:WJEC_x0020_Secured_x0020_Scheduling_x0020_End_x0020_Date" minOccurs="0"/>
                <xsd:element ref="ns3:k48d8005054a4dd09ad49b7c837f0781" minOccurs="0"/>
                <xsd:element ref="ns3:aa87a6a0bdfe4bfb97a25745bc8270e2" minOccurs="0"/>
                <xsd:element ref="ns3:TaxCatchAll" minOccurs="0"/>
                <xsd:element ref="ns3: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3" nillable="true" ma:displayName="Description3" ma:description="can't delete this column" ma:internalName="RoutingRuleDescription" ma:readOnly="false">
      <xsd:simpleType>
        <xsd:restriction base="dms:Text">
          <xsd:maxLength value="255"/>
        </xsd:restriction>
      </xsd:simpleType>
    </xsd:element>
    <xsd:element name="PublishingStartDate" ma:index="8" nillable="true" ma:displayName="Scheduling Start Date" ma:description="" ma:internalName="PublishingStartDate" ma:readOnly="false">
      <xsd:simpleType>
        <xsd:restriction base="dms:Unknown"/>
      </xsd:simpleType>
    </xsd:element>
    <xsd:element name="PublishingExpirationDate" ma:index="9" nillable="true" ma:displayName="Scheduling End Date" ma:description="Scheduling End Date is a site column created by the Publishing feature. It is used to specify the date and time on which this page will no longer appear to site visitors." ma:internalName="PublishingExpirationDate" ma:readOnly="fals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k48d8005054a4dd09ad49b7c837f0781" ma:index="15" nillable="true" ma:taxonomy="true" ma:internalName="k48d8005054a4dd09ad49b7c837f0781" ma:taxonomyFieldName="WJEC_x0020_Audiences" ma:displayName="WJEC Audiences" ma:readOnly="false" ma:fieldId="{448d8005-054a-4dd0-9ad4-9b7c837f0781}" ma:taxonomyMulti="true" ma:sspId="fd004107-dac0-45af-83fb-11757b2c8399" ma:termSetId="166b6179-d2c6-4c70-a6b7-272e06564e82" ma:anchorId="00000000-0000-0000-0000-000000000000" ma:open="false" ma:isKeyword="false">
      <xsd:complexType>
        <xsd:sequence>
          <xsd:element ref="pc:Terms" minOccurs="0" maxOccurs="1"/>
        </xsd:sequence>
      </xsd:complexType>
    </xsd:element>
    <xsd:element name="aa87a6a0bdfe4bfb97a25745bc8270e2" ma:index="16" nillable="true" ma:taxonomy="true" ma:internalName="aa87a6a0bdfe4bfb97a25745bc8270e2" ma:taxonomyFieldName="WJEC_x0020_Department" ma:displayName="WJEC Department" ma:readOnly="false" ma:fieldId="{aa87a6a0-bdfe-4bfb-97a2-5745bc8270e2}" ma:taxonomyMulti="true" ma:sspId="fd004107-dac0-45af-83fb-11757b2c8399" ma:termSetId="0c9e301d-bcca-45db-a9e6-62eca92a187e" ma:anchorId="00000000-0000-0000-0000-000000000000" ma:open="false" ma:isKeyword="false">
      <xsd:complexType>
        <xsd:sequence>
          <xsd:element ref="pc:Terms" minOccurs="0" maxOccurs="1"/>
        </xsd:sequence>
      </xsd:complexType>
    </xsd:element>
    <xsd:element name="TaxCatchAll" ma:index="17" nillable="true" ma:displayName="Taxonomy Catch All Column" ma:description="" ma:hidden="true" ma:list="{3317158d-5997-432d-8f64-ed5253ed3d4a}" ma:internalName="TaxCatchAll" ma:readOnly="false"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TaxCatchAllLabel" ma:index="18" nillable="true" ma:displayName="Taxonomy Catch All Column1" ma:description="" ma:hidden="true" ma:list="{3317158d-5997-432d-8f64-ed5253ed3d4a}" ma:internalName="TaxCatchAllLabel" ma:readOnly="true" ma:showField="CatchAllDataLabel" ma:web="36f98b4f-ba65-4a7d-9a34-48b23de556cb">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7b9bb9f-93d7-4a9d-9e48-363b5c999e88" elementFormDefault="qualified">
    <xsd:import namespace="http://schemas.microsoft.com/office/2006/documentManagement/types"/>
    <xsd:import namespace="http://schemas.microsoft.com/office/infopath/2007/PartnerControls"/>
    <xsd:element name="WJEC_x0020_Subject_x0020_Code" ma:index="5" nillable="true" ma:displayName="WJEC Subject Code" ma:internalName="WJEC_x0020_Subject_x0020_Code" ma:readOnly="false">
      <xsd:simpleType>
        <xsd:restriction base="dms:Text">
          <xsd:maxLength value="64"/>
        </xsd:restriction>
      </xsd:simpleType>
    </xsd:element>
    <xsd:element name="WJEC_x0020_Language" ma:index="6" nillable="true" ma:displayName="WJEC Language" ma:default="English" ma:internalName="WJEC_x0020_Language" ma:readOnly="false">
      <xsd:complexType>
        <xsd:complexContent>
          <xsd:extension base="dms:MultiChoice">
            <xsd:sequence>
              <xsd:element name="Value" maxOccurs="unbounded" minOccurs="0" nillable="true">
                <xsd:simpleType>
                  <xsd:restriction base="dms:Choice">
                    <xsd:enumeration value="English"/>
                    <xsd:enumeration value="Welsh"/>
                  </xsd:restriction>
                </xsd:simpleType>
              </xsd:element>
            </xsd:sequence>
          </xsd:extension>
        </xsd:complexContent>
      </xsd:complexType>
    </xsd:element>
    <xsd:element name="WJEC_x0020_Available_x0020_Online" ma:index="7" nillable="true" ma:displayName="WJEC Available Online" ma:default="0" ma:internalName="WJEC_x0020_Available_x0020_Online" ma:readOnly="false">
      <xsd:simpleType>
        <xsd:restriction base="dms:Boolean"/>
      </xsd:simpleType>
    </xsd:element>
    <xsd:element name="WJEC_x0020_Secure_x0020_Scheduling_x0020_Start_x0020_Date" ma:index="10" nillable="true" ma:displayName="WJEC Secure Scheduling Start Date" ma:format="DateTime" ma:internalName="WJEC_x0020_Secure_x0020_Scheduling_x0020_Start_x0020_Date" ma:readOnly="false">
      <xsd:simpleType>
        <xsd:restriction base="dms:DateTime"/>
      </xsd:simpleType>
    </xsd:element>
    <xsd:element name="WJEC_x0020_Secured_x0020_Scheduling_x0020_End_x0020_Date" ma:index="11" nillable="true" ma:displayName="WJEC Secure Scheduling End Date" ma:format="DateTime" ma:internalName="WJEC_x0020_Secured_x0020_Scheduling_x0020_End_x0020_Date" ma:readOnly="fals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9" ma:displayName="Content Type"/>
        <xsd:element ref="dc:title" minOccurs="0" maxOccurs="1" ma:index="1" ma:displayName="Title"/>
        <xsd:element ref="dc:subject" minOccurs="0" maxOccurs="1"/>
        <xsd:element ref="dc:description" minOccurs="0" maxOccurs="1"/>
        <xsd:element name="keywords" minOccurs="0" maxOccurs="1" type="xsd:string" ma:index="2"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D7F1651-5B2A-4B16-9EFE-F4259EAB826F}">
  <ds:schemaRefs>
    <ds:schemaRef ds:uri="http://schemas.microsoft.com/sharepoint/v3/contenttype/forms"/>
  </ds:schemaRefs>
</ds:datastoreItem>
</file>

<file path=customXml/itemProps2.xml><?xml version="1.0" encoding="utf-8"?>
<ds:datastoreItem xmlns:ds="http://schemas.openxmlformats.org/officeDocument/2006/customXml" ds:itemID="{74CF2C5D-BA0A-4ADC-ACA3-AA75CD9BCC39}">
  <ds:schemaRefs>
    <ds:schemaRef ds:uri="http://purl.org/dc/elements/1.1/"/>
    <ds:schemaRef ds:uri="http://schemas.microsoft.com/office/2006/metadata/properties"/>
    <ds:schemaRef ds:uri="10ebebe9-ad9c-417c-96aa-6a2f5b72dbd6"/>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101960c9-2583-49a4-9434-4c0cad7b266a"/>
    <ds:schemaRef ds:uri="http://www.w3.org/XML/1998/namespace"/>
    <ds:schemaRef ds:uri="36f98b4f-ba65-4a7d-9a34-48b23de556cb"/>
    <ds:schemaRef ds:uri="07b9bb9f-93d7-4a9d-9e48-363b5c999e88"/>
    <ds:schemaRef ds:uri="http://schemas.microsoft.com/sharepoint/v3"/>
  </ds:schemaRefs>
</ds:datastoreItem>
</file>

<file path=customXml/itemProps3.xml><?xml version="1.0" encoding="utf-8"?>
<ds:datastoreItem xmlns:ds="http://schemas.openxmlformats.org/officeDocument/2006/customXml" ds:itemID="{593409F6-B2A6-4E07-BC63-11A2A9FF620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6f98b4f-ba65-4a7d-9a34-48b23de556cb"/>
    <ds:schemaRef ds:uri="07b9bb9f-93d7-4a9d-9e48-363b5c999e8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16453</TotalTime>
  <Words>9347</Words>
  <Application>Microsoft Office PowerPoint</Application>
  <PresentationFormat>Widescreen</PresentationFormat>
  <Paragraphs>570</Paragraphs>
  <Slides>30</Slides>
  <Notes>1</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30</vt:i4>
      </vt:variant>
    </vt:vector>
  </HeadingPairs>
  <TitlesOfParts>
    <vt:vector size="39" baseType="lpstr">
      <vt:lpstr>Arial</vt:lpstr>
      <vt:lpstr>Calibri</vt:lpstr>
      <vt:lpstr>Courier New</vt:lpstr>
      <vt:lpstr>Gotham Rounded Book</vt:lpstr>
      <vt:lpstr>Symbol</vt:lpstr>
      <vt:lpstr>Times New Roman</vt:lpstr>
      <vt:lpstr>Office Theme</vt:lpstr>
      <vt:lpstr>1_Office Theme</vt:lpstr>
      <vt:lpstr>2_Office Theme</vt:lpstr>
      <vt:lpstr>PowerPoint Presentation</vt:lpstr>
      <vt:lpstr>PowerPoint Presentation</vt:lpstr>
      <vt:lpstr>Question 2 and mark scheme </vt:lpstr>
      <vt:lpstr>Question 2 mark scheme continued</vt:lpstr>
      <vt:lpstr>Question 2 Candidate’s answer with Examiner’s comments</vt:lpstr>
      <vt:lpstr>Question 2 Candidate’s answer with Examiner’s comments</vt:lpstr>
      <vt:lpstr>Question 4(a) and mark scheme </vt:lpstr>
      <vt:lpstr>Question 4(a) Candidate’s answer with Examiner’s comments</vt:lpstr>
      <vt:lpstr>Question 4(a) Candidate’s answer with Examiner’s comments</vt:lpstr>
      <vt:lpstr>Question 4(b) and mark scheme </vt:lpstr>
      <vt:lpstr>Question 4(b) Candidate’s answer with Examiner’s comments</vt:lpstr>
      <vt:lpstr>Question 4(b) Candidate’s answer with Examiner’s comments</vt:lpstr>
      <vt:lpstr>Question 6 and mark scheme </vt:lpstr>
      <vt:lpstr>Question 6 mark scheme continued </vt:lpstr>
      <vt:lpstr>Question 6 Candidate’s answer with Examiner’s comments</vt:lpstr>
      <vt:lpstr>Question 6 Candidate’s answer with Examiner’s comments</vt:lpstr>
      <vt:lpstr>Question 7 and mark scheme </vt:lpstr>
      <vt:lpstr>Question 7 Candidate’s answer with Examiner’s comments</vt:lpstr>
      <vt:lpstr>Question 7 Candidate’s answer with Examiner’s comments</vt:lpstr>
      <vt:lpstr>Question 8 and mark scheme </vt:lpstr>
      <vt:lpstr>Question 8 Candidate’s answer with Examiner’s comments</vt:lpstr>
      <vt:lpstr>Question 8 Candidate’s answer with Examiner’s comments</vt:lpstr>
      <vt:lpstr>Question 9 and mark scheme </vt:lpstr>
      <vt:lpstr>Question 9 and mark scheme continued</vt:lpstr>
      <vt:lpstr>Question 9 Candidate’s answer with Examiner’s comments</vt:lpstr>
      <vt:lpstr>Question 9 Candidate’s answer with Examiner’s comments</vt:lpstr>
      <vt:lpstr>Question 11 and mark scheme </vt:lpstr>
      <vt:lpstr>Question 11 mark scheme continued</vt:lpstr>
      <vt:lpstr>Question 11 Candidate’s answer with Examiner’s comments</vt:lpstr>
      <vt:lpstr>Question 11 Candidate’s answer with Examiner’s comments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Thomas</dc:creator>
  <cp:lastModifiedBy>Lucas, Tania</cp:lastModifiedBy>
  <cp:revision>1113</cp:revision>
  <dcterms:created xsi:type="dcterms:W3CDTF">2020-09-10T07:54:11Z</dcterms:created>
  <dcterms:modified xsi:type="dcterms:W3CDTF">2024-09-09T12:46:56Z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0x0101005EE6F60F7FD1F54F8254869BFB0784AA0020879ED2A6C4B541A5BBE15202BD7708</vt:lpwstr>
  </property>
  <property fmtid="{D5CDD505-2E9C-101B-9397-08002B2CF9AE}" pid="3" name="WJEC Department">
    <vt:lpwstr/>
  </property>
  <property fmtid="{D5CDD505-2E9C-101B-9397-08002B2CF9AE}" pid="4" name="WJEC Audiences">
    <vt:lpwstr/>
  </property>
  <property fmtid="{D5CDD505-2E9C-101B-9397-08002B2CF9AE}" pid="5" name="MediaServiceImageTags">
    <vt:lpwstr/>
  </property>
  <property fmtid="{D5CDD505-2E9C-101B-9397-08002B2CF9AE}" pid="6" name="lcf76f155ced4ddcb4097134ff3c332f">
    <vt:lpwstr/>
  </property>
  <property fmtid="{D5CDD505-2E9C-101B-9397-08002B2CF9AE}" pid="7" name="WJEC_x0020_Audiences">
    <vt:lpwstr/>
  </property>
  <property fmtid="{D5CDD505-2E9C-101B-9397-08002B2CF9AE}" pid="8" name="WJEC_x0020_Department">
    <vt:lpwstr/>
  </property>
</Properties>
</file>