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comments/modernComment_18C_8C30B52.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6"/>
  </p:notesMasterIdLst>
  <p:handoutMasterIdLst>
    <p:handoutMasterId r:id="rId47"/>
  </p:handoutMasterIdLst>
  <p:sldIdLst>
    <p:sldId id="258" r:id="rId5"/>
    <p:sldId id="1571" r:id="rId6"/>
    <p:sldId id="1573" r:id="rId7"/>
    <p:sldId id="1572" r:id="rId8"/>
    <p:sldId id="396" r:id="rId9"/>
    <p:sldId id="375" r:id="rId10"/>
    <p:sldId id="265" r:id="rId11"/>
    <p:sldId id="267" r:id="rId12"/>
    <p:sldId id="271" r:id="rId13"/>
    <p:sldId id="270" r:id="rId14"/>
    <p:sldId id="272" r:id="rId15"/>
    <p:sldId id="273" r:id="rId16"/>
    <p:sldId id="388" r:id="rId17"/>
    <p:sldId id="376" r:id="rId18"/>
    <p:sldId id="313" r:id="rId19"/>
    <p:sldId id="378" r:id="rId20"/>
    <p:sldId id="389" r:id="rId21"/>
    <p:sldId id="390" r:id="rId22"/>
    <p:sldId id="296" r:id="rId23"/>
    <p:sldId id="397" r:id="rId24"/>
    <p:sldId id="298" r:id="rId25"/>
    <p:sldId id="297" r:id="rId26"/>
    <p:sldId id="383" r:id="rId27"/>
    <p:sldId id="301" r:id="rId28"/>
    <p:sldId id="401" r:id="rId29"/>
    <p:sldId id="299" r:id="rId30"/>
    <p:sldId id="312" r:id="rId31"/>
    <p:sldId id="300" r:id="rId32"/>
    <p:sldId id="369" r:id="rId33"/>
    <p:sldId id="310" r:id="rId34"/>
    <p:sldId id="368" r:id="rId35"/>
    <p:sldId id="391" r:id="rId36"/>
    <p:sldId id="365" r:id="rId37"/>
    <p:sldId id="386" r:id="rId38"/>
    <p:sldId id="392" r:id="rId39"/>
    <p:sldId id="395" r:id="rId40"/>
    <p:sldId id="356" r:id="rId41"/>
    <p:sldId id="1561" r:id="rId42"/>
    <p:sldId id="393" r:id="rId43"/>
    <p:sldId id="408" r:id="rId44"/>
    <p:sldId id="263" r:id="rId45"/>
  </p:sldIdLst>
  <p:sldSz cx="9144000" cy="6858000" type="screen4x3"/>
  <p:notesSz cx="6858000" cy="9144000"/>
  <p:custDataLst>
    <p:tags r:id="rId48"/>
  </p:custDataLst>
  <p:defaultTextStyle>
    <a:defPPr>
      <a:defRPr lang="en-US"/>
    </a:defPPr>
    <a:lvl1pPr algn="l" defTabSz="912813" rtl="0" eaLnBrk="0" fontAlgn="base" hangingPunct="0">
      <a:spcBef>
        <a:spcPct val="0"/>
      </a:spcBef>
      <a:spcAft>
        <a:spcPct val="0"/>
      </a:spcAft>
      <a:defRPr kern="1200">
        <a:solidFill>
          <a:schemeClr val="tx1"/>
        </a:solidFill>
        <a:latin typeface="Arial"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Arial"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Arial"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Arial"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E0363A8F-FEBC-4499-8904-DD4383BFDCD9}">
          <p14:sldIdLst>
            <p14:sldId id="258"/>
            <p14:sldId id="1571"/>
            <p14:sldId id="1573"/>
            <p14:sldId id="1572"/>
            <p14:sldId id="396"/>
            <p14:sldId id="375"/>
            <p14:sldId id="265"/>
            <p14:sldId id="267"/>
            <p14:sldId id="271"/>
            <p14:sldId id="270"/>
            <p14:sldId id="272"/>
            <p14:sldId id="273"/>
            <p14:sldId id="388"/>
            <p14:sldId id="376"/>
            <p14:sldId id="313"/>
            <p14:sldId id="378"/>
            <p14:sldId id="389"/>
            <p14:sldId id="390"/>
            <p14:sldId id="296"/>
            <p14:sldId id="397"/>
            <p14:sldId id="298"/>
            <p14:sldId id="297"/>
            <p14:sldId id="383"/>
            <p14:sldId id="301"/>
            <p14:sldId id="401"/>
            <p14:sldId id="299"/>
            <p14:sldId id="312"/>
            <p14:sldId id="300"/>
            <p14:sldId id="369"/>
            <p14:sldId id="310"/>
            <p14:sldId id="368"/>
            <p14:sldId id="391"/>
            <p14:sldId id="365"/>
            <p14:sldId id="386"/>
            <p14:sldId id="392"/>
            <p14:sldId id="395"/>
            <p14:sldId id="356"/>
            <p14:sldId id="1561"/>
            <p14:sldId id="393"/>
            <p14:sldId id="408"/>
            <p14:sldId id="2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F22841-363B-ACD0-6F13-94CED6572DF3}" name="cheryl.stevens@socialcare.wales" initials="ch" userId="S::urn:spo:guest#cheryl.stevens@socialcare.wales::" providerId="AD"/>
  <p188:author id="{3F345191-9F4C-FDAF-93EF-BAEE222C8BA6}" name="Catherine Roberts" initials="CR" userId="S::c.roberts2@npt.gov.uk::32661960-39be-46fa-89c1-d86cab22c2f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AD85"/>
    <a:srgbClr val="000000"/>
    <a:srgbClr val="37394C"/>
    <a:srgbClr val="DAE3F3"/>
    <a:srgbClr val="FFFFFF"/>
    <a:srgbClr val="EB5E57"/>
    <a:srgbClr val="004B00"/>
    <a:srgbClr val="257D86"/>
    <a:srgbClr val="F7AB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2E16EE-95B2-D33B-FDE8-367AAC428C9F}" v="17" dt="2024-01-10T21:46:27.815"/>
    <p1510:client id="{400FCE93-12CA-A5CD-0459-DA604567576B}" v="29" dt="2024-01-10T14:49:25.377"/>
    <p1510:client id="{4EEBC075-D15E-0038-F0B2-F3B2A9B70FAF}" v="21" dt="2024-01-10T12:49:11.683"/>
    <p1510:client id="{50E69B1C-BB18-49BC-A462-E4D57F3EC344}" v="12" dt="2024-01-10T13:53:39.799"/>
    <p1510:client id="{832C59FB-77D1-FBCB-2F43-73AD1C3EA9EC}" v="23" dt="2024-01-10T14:52:12.0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nity Rees" userId="S::t.rees@npt.gov.uk::23ed69b1-c9cb-4295-a16f-e57105e4c724" providerId="AD" clId="Web-{0F0F97A3-0A06-AE84-6869-B2EEE74840DF}"/>
    <pc:docChg chg="addSld modSld addSection delSection modSection">
      <pc:chgData name="Trinity Rees" userId="S::t.rees@npt.gov.uk::23ed69b1-c9cb-4295-a16f-e57105e4c724" providerId="AD" clId="Web-{0F0F97A3-0A06-AE84-6869-B2EEE74840DF}" dt="2023-10-12T15:12:04.304" v="21" actId="14100"/>
      <pc:docMkLst>
        <pc:docMk/>
      </pc:docMkLst>
      <pc:sldChg chg="addSp delSp modSp new">
        <pc:chgData name="Trinity Rees" userId="S::t.rees@npt.gov.uk::23ed69b1-c9cb-4295-a16f-e57105e4c724" providerId="AD" clId="Web-{0F0F97A3-0A06-AE84-6869-B2EEE74840DF}" dt="2023-10-12T15:12:04.304" v="21" actId="14100"/>
        <pc:sldMkLst>
          <pc:docMk/>
          <pc:sldMk cId="395871619" sldId="1572"/>
        </pc:sldMkLst>
        <pc:spChg chg="del">
          <ac:chgData name="Trinity Rees" userId="S::t.rees@npt.gov.uk::23ed69b1-c9cb-4295-a16f-e57105e4c724" providerId="AD" clId="Web-{0F0F97A3-0A06-AE84-6869-B2EEE74840DF}" dt="2023-10-12T15:11:36.552" v="13"/>
          <ac:spMkLst>
            <pc:docMk/>
            <pc:sldMk cId="395871619" sldId="1572"/>
            <ac:spMk id="2" creationId="{9C19321D-2F5B-12BA-DBCA-3DFDABFF3751}"/>
          </ac:spMkLst>
        </pc:spChg>
        <pc:spChg chg="del">
          <ac:chgData name="Trinity Rees" userId="S::t.rees@npt.gov.uk::23ed69b1-c9cb-4295-a16f-e57105e4c724" providerId="AD" clId="Web-{0F0F97A3-0A06-AE84-6869-B2EEE74840DF}" dt="2023-10-12T15:11:41.396" v="15"/>
          <ac:spMkLst>
            <pc:docMk/>
            <pc:sldMk cId="395871619" sldId="1572"/>
            <ac:spMk id="3" creationId="{5A6510FD-51E1-6FDE-50B8-6AD55200B973}"/>
          </ac:spMkLst>
        </pc:spChg>
        <pc:spChg chg="del">
          <ac:chgData name="Trinity Rees" userId="S::t.rees@npt.gov.uk::23ed69b1-c9cb-4295-a16f-e57105e4c724" providerId="AD" clId="Web-{0F0F97A3-0A06-AE84-6869-B2EEE74840DF}" dt="2023-10-12T15:11:42.834" v="16"/>
          <ac:spMkLst>
            <pc:docMk/>
            <pc:sldMk cId="395871619" sldId="1572"/>
            <ac:spMk id="4" creationId="{7F449FED-CE70-4A82-C21E-2E06E2EE2A78}"/>
          </ac:spMkLst>
        </pc:spChg>
        <pc:spChg chg="del">
          <ac:chgData name="Trinity Rees" userId="S::t.rees@npt.gov.uk::23ed69b1-c9cb-4295-a16f-e57105e4c724" providerId="AD" clId="Web-{0F0F97A3-0A06-AE84-6869-B2EEE74840DF}" dt="2023-10-12T15:11:38.021" v="14"/>
          <ac:spMkLst>
            <pc:docMk/>
            <pc:sldMk cId="395871619" sldId="1572"/>
            <ac:spMk id="5" creationId="{CA681A21-C6A1-9435-C383-47E3AFB7B5FF}"/>
          </ac:spMkLst>
        </pc:spChg>
        <pc:picChg chg="add mod">
          <ac:chgData name="Trinity Rees" userId="S::t.rees@npt.gov.uk::23ed69b1-c9cb-4295-a16f-e57105e4c724" providerId="AD" clId="Web-{0F0F97A3-0A06-AE84-6869-B2EEE74840DF}" dt="2023-10-12T15:12:04.304" v="21" actId="14100"/>
          <ac:picMkLst>
            <pc:docMk/>
            <pc:sldMk cId="395871619" sldId="1572"/>
            <ac:picMk id="6" creationId="{95F78468-96E9-D985-C901-A26B3C686986}"/>
          </ac:picMkLst>
        </pc:picChg>
      </pc:sldChg>
      <pc:sldChg chg="addSp delSp modSp new">
        <pc:chgData name="Trinity Rees" userId="S::t.rees@npt.gov.uk::23ed69b1-c9cb-4295-a16f-e57105e4c724" providerId="AD" clId="Web-{0F0F97A3-0A06-AE84-6869-B2EEE74840DF}" dt="2023-10-12T15:11:32.490" v="12" actId="14100"/>
        <pc:sldMkLst>
          <pc:docMk/>
          <pc:sldMk cId="779611332" sldId="1573"/>
        </pc:sldMkLst>
        <pc:spChg chg="del">
          <ac:chgData name="Trinity Rees" userId="S::t.rees@npt.gov.uk::23ed69b1-c9cb-4295-a16f-e57105e4c724" providerId="AD" clId="Web-{0F0F97A3-0A06-AE84-6869-B2EEE74840DF}" dt="2023-10-12T15:11:07.848" v="4"/>
          <ac:spMkLst>
            <pc:docMk/>
            <pc:sldMk cId="779611332" sldId="1573"/>
            <ac:spMk id="2" creationId="{0BEA8106-20A6-26B9-A6AE-CE313A52359F}"/>
          </ac:spMkLst>
        </pc:spChg>
        <pc:spChg chg="del">
          <ac:chgData name="Trinity Rees" userId="S::t.rees@npt.gov.uk::23ed69b1-c9cb-4295-a16f-e57105e4c724" providerId="AD" clId="Web-{0F0F97A3-0A06-AE84-6869-B2EEE74840DF}" dt="2023-10-12T15:11:10.129" v="6"/>
          <ac:spMkLst>
            <pc:docMk/>
            <pc:sldMk cId="779611332" sldId="1573"/>
            <ac:spMk id="3" creationId="{19EDEAE6-318A-144C-5F4F-4A492542BA0B}"/>
          </ac:spMkLst>
        </pc:spChg>
        <pc:spChg chg="del">
          <ac:chgData name="Trinity Rees" userId="S::t.rees@npt.gov.uk::23ed69b1-c9cb-4295-a16f-e57105e4c724" providerId="AD" clId="Web-{0F0F97A3-0A06-AE84-6869-B2EEE74840DF}" dt="2023-10-12T15:11:12.363" v="7"/>
          <ac:spMkLst>
            <pc:docMk/>
            <pc:sldMk cId="779611332" sldId="1573"/>
            <ac:spMk id="4" creationId="{187214E5-333B-2D93-D28E-74CA26A130D0}"/>
          </ac:spMkLst>
        </pc:spChg>
        <pc:spChg chg="del">
          <ac:chgData name="Trinity Rees" userId="S::t.rees@npt.gov.uk::23ed69b1-c9cb-4295-a16f-e57105e4c724" providerId="AD" clId="Web-{0F0F97A3-0A06-AE84-6869-B2EEE74840DF}" dt="2023-10-12T15:11:08.910" v="5"/>
          <ac:spMkLst>
            <pc:docMk/>
            <pc:sldMk cId="779611332" sldId="1573"/>
            <ac:spMk id="5" creationId="{F86F837A-4640-8EF4-3AB2-D1288BF589E9}"/>
          </ac:spMkLst>
        </pc:spChg>
        <pc:picChg chg="add mod">
          <ac:chgData name="Trinity Rees" userId="S::t.rees@npt.gov.uk::23ed69b1-c9cb-4295-a16f-e57105e4c724" providerId="AD" clId="Web-{0F0F97A3-0A06-AE84-6869-B2EEE74840DF}" dt="2023-10-12T15:11:32.490" v="12" actId="14100"/>
          <ac:picMkLst>
            <pc:docMk/>
            <pc:sldMk cId="779611332" sldId="1573"/>
            <ac:picMk id="6" creationId="{E8EECC8B-3C74-6C4C-6E1B-C84816A346F1}"/>
          </ac:picMkLst>
        </pc:picChg>
      </pc:sldChg>
    </pc:docChg>
  </pc:docChgLst>
  <pc:docChgLst>
    <pc:chgData name="Polly Duncan" userId="S::p.duncan@npt.gov.uk::b8f6264a-9836-4730-8ca9-23013ec67ff8" providerId="AD" clId="Web-{1A2E16EE-95B2-D33B-FDE8-367AAC428C9F}"/>
    <pc:docChg chg="modSld">
      <pc:chgData name="Polly Duncan" userId="S::p.duncan@npt.gov.uk::b8f6264a-9836-4730-8ca9-23013ec67ff8" providerId="AD" clId="Web-{1A2E16EE-95B2-D33B-FDE8-367AAC428C9F}" dt="2024-01-10T21:48:55.178" v="110"/>
      <pc:docMkLst>
        <pc:docMk/>
      </pc:docMkLst>
      <pc:sldChg chg="modNotes">
        <pc:chgData name="Polly Duncan" userId="S::p.duncan@npt.gov.uk::b8f6264a-9836-4730-8ca9-23013ec67ff8" providerId="AD" clId="Web-{1A2E16EE-95B2-D33B-FDE8-367AAC428C9F}" dt="2024-01-10T21:24:48.218" v="5"/>
        <pc:sldMkLst>
          <pc:docMk/>
          <pc:sldMk cId="232803837" sldId="267"/>
        </pc:sldMkLst>
      </pc:sldChg>
      <pc:sldChg chg="modNotes">
        <pc:chgData name="Polly Duncan" userId="S::p.duncan@npt.gov.uk::b8f6264a-9836-4730-8ca9-23013ec67ff8" providerId="AD" clId="Web-{1A2E16EE-95B2-D33B-FDE8-367AAC428C9F}" dt="2024-01-10T21:25:25.516" v="11"/>
        <pc:sldMkLst>
          <pc:docMk/>
          <pc:sldMk cId="3191256501" sldId="271"/>
        </pc:sldMkLst>
      </pc:sldChg>
      <pc:sldChg chg="modSp">
        <pc:chgData name="Polly Duncan" userId="S::p.duncan@npt.gov.uk::b8f6264a-9836-4730-8ca9-23013ec67ff8" providerId="AD" clId="Web-{1A2E16EE-95B2-D33B-FDE8-367AAC428C9F}" dt="2024-01-10T21:25:50.923" v="15" actId="20577"/>
        <pc:sldMkLst>
          <pc:docMk/>
          <pc:sldMk cId="752672173" sldId="272"/>
        </pc:sldMkLst>
        <pc:spChg chg="mod">
          <ac:chgData name="Polly Duncan" userId="S::p.duncan@npt.gov.uk::b8f6264a-9836-4730-8ca9-23013ec67ff8" providerId="AD" clId="Web-{1A2E16EE-95B2-D33B-FDE8-367AAC428C9F}" dt="2024-01-10T21:25:50.923" v="15" actId="20577"/>
          <ac:spMkLst>
            <pc:docMk/>
            <pc:sldMk cId="752672173" sldId="272"/>
            <ac:spMk id="4" creationId="{00000000-0000-0000-0000-000000000000}"/>
          </ac:spMkLst>
        </pc:spChg>
      </pc:sldChg>
      <pc:sldChg chg="modNotes">
        <pc:chgData name="Polly Duncan" userId="S::p.duncan@npt.gov.uk::b8f6264a-9836-4730-8ca9-23013ec67ff8" providerId="AD" clId="Web-{1A2E16EE-95B2-D33B-FDE8-367AAC428C9F}" dt="2024-01-10T21:27:05.691" v="24"/>
        <pc:sldMkLst>
          <pc:docMk/>
          <pc:sldMk cId="348380842" sldId="273"/>
        </pc:sldMkLst>
      </pc:sldChg>
      <pc:sldChg chg="modNotes">
        <pc:chgData name="Polly Duncan" userId="S::p.duncan@npt.gov.uk::b8f6264a-9836-4730-8ca9-23013ec67ff8" providerId="AD" clId="Web-{1A2E16EE-95B2-D33B-FDE8-367AAC428C9F}" dt="2024-01-10T21:32:06.105" v="57"/>
        <pc:sldMkLst>
          <pc:docMk/>
          <pc:sldMk cId="3517307472" sldId="296"/>
        </pc:sldMkLst>
      </pc:sldChg>
      <pc:sldChg chg="modNotes">
        <pc:chgData name="Polly Duncan" userId="S::p.duncan@npt.gov.uk::b8f6264a-9836-4730-8ca9-23013ec67ff8" providerId="AD" clId="Web-{1A2E16EE-95B2-D33B-FDE8-367AAC428C9F}" dt="2024-01-10T21:33:00.731" v="75"/>
        <pc:sldMkLst>
          <pc:docMk/>
          <pc:sldMk cId="647824876" sldId="298"/>
        </pc:sldMkLst>
      </pc:sldChg>
      <pc:sldChg chg="modNotes">
        <pc:chgData name="Polly Duncan" userId="S::p.duncan@npt.gov.uk::b8f6264a-9836-4730-8ca9-23013ec67ff8" providerId="AD" clId="Web-{1A2E16EE-95B2-D33B-FDE8-367AAC428C9F}" dt="2024-01-10T21:37:47.629" v="91"/>
        <pc:sldMkLst>
          <pc:docMk/>
          <pc:sldMk cId="939290642" sldId="299"/>
        </pc:sldMkLst>
      </pc:sldChg>
      <pc:sldChg chg="modSp">
        <pc:chgData name="Polly Duncan" userId="S::p.duncan@npt.gov.uk::b8f6264a-9836-4730-8ca9-23013ec67ff8" providerId="AD" clId="Web-{1A2E16EE-95B2-D33B-FDE8-367AAC428C9F}" dt="2024-01-10T21:38:31.505" v="92" actId="1076"/>
        <pc:sldMkLst>
          <pc:docMk/>
          <pc:sldMk cId="410752819" sldId="300"/>
        </pc:sldMkLst>
        <pc:spChg chg="mod">
          <ac:chgData name="Polly Duncan" userId="S::p.duncan@npt.gov.uk::b8f6264a-9836-4730-8ca9-23013ec67ff8" providerId="AD" clId="Web-{1A2E16EE-95B2-D33B-FDE8-367AAC428C9F}" dt="2024-01-10T21:38:31.505" v="92" actId="1076"/>
          <ac:spMkLst>
            <pc:docMk/>
            <pc:sldMk cId="410752819" sldId="300"/>
            <ac:spMk id="6" creationId="{00000000-0000-0000-0000-000000000000}"/>
          </ac:spMkLst>
        </pc:spChg>
      </pc:sldChg>
      <pc:sldChg chg="modNotes">
        <pc:chgData name="Polly Duncan" userId="S::p.duncan@npt.gov.uk::b8f6264a-9836-4730-8ca9-23013ec67ff8" providerId="AD" clId="Web-{1A2E16EE-95B2-D33B-FDE8-367AAC428C9F}" dt="2024-01-10T21:29:16.772" v="39"/>
        <pc:sldMkLst>
          <pc:docMk/>
          <pc:sldMk cId="627824211" sldId="313"/>
        </pc:sldMkLst>
      </pc:sldChg>
      <pc:sldChg chg="modNotes">
        <pc:chgData name="Polly Duncan" userId="S::p.duncan@npt.gov.uk::b8f6264a-9836-4730-8ca9-23013ec67ff8" providerId="AD" clId="Web-{1A2E16EE-95B2-D33B-FDE8-367AAC428C9F}" dt="2024-01-10T21:44:17.092" v="100"/>
        <pc:sldMkLst>
          <pc:docMk/>
          <pc:sldMk cId="1948285728" sldId="365"/>
        </pc:sldMkLst>
      </pc:sldChg>
      <pc:sldChg chg="modNotes">
        <pc:chgData name="Polly Duncan" userId="S::p.duncan@npt.gov.uk::b8f6264a-9836-4730-8ca9-23013ec67ff8" providerId="AD" clId="Web-{1A2E16EE-95B2-D33B-FDE8-367AAC428C9F}" dt="2024-01-10T21:28:14.052" v="35"/>
        <pc:sldMkLst>
          <pc:docMk/>
          <pc:sldMk cId="1854239271" sldId="376"/>
        </pc:sldMkLst>
      </pc:sldChg>
      <pc:sldChg chg="modNotes">
        <pc:chgData name="Polly Duncan" userId="S::p.duncan@npt.gov.uk::b8f6264a-9836-4730-8ca9-23013ec67ff8" providerId="AD" clId="Web-{1A2E16EE-95B2-D33B-FDE8-367AAC428C9F}" dt="2024-01-10T21:29:54.179" v="42"/>
        <pc:sldMkLst>
          <pc:docMk/>
          <pc:sldMk cId="2860286875" sldId="378"/>
        </pc:sldMkLst>
      </pc:sldChg>
      <pc:sldChg chg="modSp">
        <pc:chgData name="Polly Duncan" userId="S::p.duncan@npt.gov.uk::b8f6264a-9836-4730-8ca9-23013ec67ff8" providerId="AD" clId="Web-{1A2E16EE-95B2-D33B-FDE8-367AAC428C9F}" dt="2024-01-10T21:46:27.815" v="106" actId="20577"/>
        <pc:sldMkLst>
          <pc:docMk/>
          <pc:sldMk cId="2704231917" sldId="386"/>
        </pc:sldMkLst>
        <pc:spChg chg="mod">
          <ac:chgData name="Polly Duncan" userId="S::p.duncan@npt.gov.uk::b8f6264a-9836-4730-8ca9-23013ec67ff8" providerId="AD" clId="Web-{1A2E16EE-95B2-D33B-FDE8-367AAC428C9F}" dt="2024-01-10T21:46:27.815" v="106" actId="20577"/>
          <ac:spMkLst>
            <pc:docMk/>
            <pc:sldMk cId="2704231917" sldId="386"/>
            <ac:spMk id="3" creationId="{E162F06A-ADB3-3A44-9C51-966AE2C829F4}"/>
          </ac:spMkLst>
        </pc:spChg>
        <pc:spChg chg="mod">
          <ac:chgData name="Polly Duncan" userId="S::p.duncan@npt.gov.uk::b8f6264a-9836-4730-8ca9-23013ec67ff8" providerId="AD" clId="Web-{1A2E16EE-95B2-D33B-FDE8-367AAC428C9F}" dt="2024-01-10T21:46:24.518" v="105" actId="20577"/>
          <ac:spMkLst>
            <pc:docMk/>
            <pc:sldMk cId="2704231917" sldId="386"/>
            <ac:spMk id="4" creationId="{E162F06A-ADB3-3A44-9C51-966AE2C829F4}"/>
          </ac:spMkLst>
        </pc:spChg>
        <pc:spChg chg="mod">
          <ac:chgData name="Polly Duncan" userId="S::p.duncan@npt.gov.uk::b8f6264a-9836-4730-8ca9-23013ec67ff8" providerId="AD" clId="Web-{1A2E16EE-95B2-D33B-FDE8-367AAC428C9F}" dt="2024-01-10T21:46:19.674" v="104" actId="20577"/>
          <ac:spMkLst>
            <pc:docMk/>
            <pc:sldMk cId="2704231917" sldId="386"/>
            <ac:spMk id="5" creationId="{A950EE67-4D30-BD41-8AEB-D64FA478A52B}"/>
          </ac:spMkLst>
        </pc:spChg>
      </pc:sldChg>
      <pc:sldChg chg="modNotes">
        <pc:chgData name="Polly Duncan" userId="S::p.duncan@npt.gov.uk::b8f6264a-9836-4730-8ca9-23013ec67ff8" providerId="AD" clId="Web-{1A2E16EE-95B2-D33B-FDE8-367AAC428C9F}" dt="2024-01-10T21:27:47.723" v="29"/>
        <pc:sldMkLst>
          <pc:docMk/>
          <pc:sldMk cId="2824848791" sldId="388"/>
        </pc:sldMkLst>
      </pc:sldChg>
      <pc:sldChg chg="modNotes">
        <pc:chgData name="Polly Duncan" userId="S::p.duncan@npt.gov.uk::b8f6264a-9836-4730-8ca9-23013ec67ff8" providerId="AD" clId="Web-{1A2E16EE-95B2-D33B-FDE8-367AAC428C9F}" dt="2024-01-10T21:30:14.305" v="45"/>
        <pc:sldMkLst>
          <pc:docMk/>
          <pc:sldMk cId="2193032313" sldId="390"/>
        </pc:sldMkLst>
      </pc:sldChg>
      <pc:sldChg chg="modSp">
        <pc:chgData name="Polly Duncan" userId="S::p.duncan@npt.gov.uk::b8f6264a-9836-4730-8ca9-23013ec67ff8" providerId="AD" clId="Web-{1A2E16EE-95B2-D33B-FDE8-367AAC428C9F}" dt="2024-01-10T21:23:07.137" v="0" actId="1076"/>
        <pc:sldMkLst>
          <pc:docMk/>
          <pc:sldMk cId="147000146" sldId="396"/>
        </pc:sldMkLst>
        <pc:spChg chg="mod">
          <ac:chgData name="Polly Duncan" userId="S::p.duncan@npt.gov.uk::b8f6264a-9836-4730-8ca9-23013ec67ff8" providerId="AD" clId="Web-{1A2E16EE-95B2-D33B-FDE8-367AAC428C9F}" dt="2024-01-10T21:23:07.137" v="0" actId="1076"/>
          <ac:spMkLst>
            <pc:docMk/>
            <pc:sldMk cId="147000146" sldId="396"/>
            <ac:spMk id="3" creationId="{96291CB9-32DB-D84B-B1BF-4297705737D5}"/>
          </ac:spMkLst>
        </pc:spChg>
      </pc:sldChg>
      <pc:sldChg chg="modNotes">
        <pc:chgData name="Polly Duncan" userId="S::p.duncan@npt.gov.uk::b8f6264a-9836-4730-8ca9-23013ec67ff8" providerId="AD" clId="Web-{1A2E16EE-95B2-D33B-FDE8-367AAC428C9F}" dt="2024-01-10T21:32:44.887" v="73"/>
        <pc:sldMkLst>
          <pc:docMk/>
          <pc:sldMk cId="2774331593" sldId="397"/>
        </pc:sldMkLst>
      </pc:sldChg>
      <pc:sldChg chg="modNotes">
        <pc:chgData name="Polly Duncan" userId="S::p.duncan@npt.gov.uk::b8f6264a-9836-4730-8ca9-23013ec67ff8" providerId="AD" clId="Web-{1A2E16EE-95B2-D33B-FDE8-367AAC428C9F}" dt="2024-01-10T21:36:05.689" v="83"/>
        <pc:sldMkLst>
          <pc:docMk/>
          <pc:sldMk cId="2575065737" sldId="401"/>
        </pc:sldMkLst>
      </pc:sldChg>
      <pc:sldChg chg="modNotes">
        <pc:chgData name="Polly Duncan" userId="S::p.duncan@npt.gov.uk::b8f6264a-9836-4730-8ca9-23013ec67ff8" providerId="AD" clId="Web-{1A2E16EE-95B2-D33B-FDE8-367AAC428C9F}" dt="2024-01-10T21:48:55.178" v="110"/>
        <pc:sldMkLst>
          <pc:docMk/>
          <pc:sldMk cId="1775869392" sldId="408"/>
        </pc:sldMkLst>
      </pc:sldChg>
    </pc:docChg>
  </pc:docChgLst>
  <pc:docChgLst>
    <pc:chgData name="Polly Duncan" userId="b8f6264a-9836-4730-8ca9-23013ec67ff8" providerId="ADAL" clId="{50E69B1C-BB18-49BC-A462-E4D57F3EC344}"/>
    <pc:docChg chg="custSel modSld">
      <pc:chgData name="Polly Duncan" userId="b8f6264a-9836-4730-8ca9-23013ec67ff8" providerId="ADAL" clId="{50E69B1C-BB18-49BC-A462-E4D57F3EC344}" dt="2024-01-10T13:54:33.476" v="109" actId="113"/>
      <pc:docMkLst>
        <pc:docMk/>
      </pc:docMkLst>
      <pc:sldChg chg="modSp mod">
        <pc:chgData name="Polly Duncan" userId="b8f6264a-9836-4730-8ca9-23013ec67ff8" providerId="ADAL" clId="{50E69B1C-BB18-49BC-A462-E4D57F3EC344}" dt="2024-01-10T13:46:26.958" v="16" actId="113"/>
        <pc:sldMkLst>
          <pc:docMk/>
          <pc:sldMk cId="755348543" sldId="265"/>
        </pc:sldMkLst>
        <pc:spChg chg="mod">
          <ac:chgData name="Polly Duncan" userId="b8f6264a-9836-4730-8ca9-23013ec67ff8" providerId="ADAL" clId="{50E69B1C-BB18-49BC-A462-E4D57F3EC344}" dt="2024-01-10T13:46:23.683" v="15" actId="113"/>
          <ac:spMkLst>
            <pc:docMk/>
            <pc:sldMk cId="755348543" sldId="265"/>
            <ac:spMk id="2" creationId="{00000000-0000-0000-0000-000000000000}"/>
          </ac:spMkLst>
        </pc:spChg>
        <pc:spChg chg="mod">
          <ac:chgData name="Polly Duncan" userId="b8f6264a-9836-4730-8ca9-23013ec67ff8" providerId="ADAL" clId="{50E69B1C-BB18-49BC-A462-E4D57F3EC344}" dt="2024-01-10T13:46:26.958" v="16" actId="113"/>
          <ac:spMkLst>
            <pc:docMk/>
            <pc:sldMk cId="755348543" sldId="265"/>
            <ac:spMk id="7" creationId="{00000000-0000-0000-0000-000000000000}"/>
          </ac:spMkLst>
        </pc:spChg>
      </pc:sldChg>
      <pc:sldChg chg="modSp mod">
        <pc:chgData name="Polly Duncan" userId="b8f6264a-9836-4730-8ca9-23013ec67ff8" providerId="ADAL" clId="{50E69B1C-BB18-49BC-A462-E4D57F3EC344}" dt="2024-01-10T13:47:13.408" v="24" actId="1076"/>
        <pc:sldMkLst>
          <pc:docMk/>
          <pc:sldMk cId="232803837" sldId="267"/>
        </pc:sldMkLst>
        <pc:spChg chg="mod">
          <ac:chgData name="Polly Duncan" userId="b8f6264a-9836-4730-8ca9-23013ec67ff8" providerId="ADAL" clId="{50E69B1C-BB18-49BC-A462-E4D57F3EC344}" dt="2024-01-10T13:46:58.725" v="19" actId="113"/>
          <ac:spMkLst>
            <pc:docMk/>
            <pc:sldMk cId="232803837" sldId="267"/>
            <ac:spMk id="2" creationId="{00000000-0000-0000-0000-000000000000}"/>
          </ac:spMkLst>
        </pc:spChg>
        <pc:spChg chg="mod">
          <ac:chgData name="Polly Duncan" userId="b8f6264a-9836-4730-8ca9-23013ec67ff8" providerId="ADAL" clId="{50E69B1C-BB18-49BC-A462-E4D57F3EC344}" dt="2024-01-10T13:47:13.408" v="24" actId="1076"/>
          <ac:spMkLst>
            <pc:docMk/>
            <pc:sldMk cId="232803837" sldId="267"/>
            <ac:spMk id="3" creationId="{ACB768F7-4E41-6740-AA9E-76A3700FF72C}"/>
          </ac:spMkLst>
        </pc:spChg>
        <pc:spChg chg="mod">
          <ac:chgData name="Polly Duncan" userId="b8f6264a-9836-4730-8ca9-23013ec67ff8" providerId="ADAL" clId="{50E69B1C-BB18-49BC-A462-E4D57F3EC344}" dt="2024-01-10T13:43:07.114" v="1" actId="27636"/>
          <ac:spMkLst>
            <pc:docMk/>
            <pc:sldMk cId="232803837" sldId="267"/>
            <ac:spMk id="5" creationId="{E6E95493-5DC6-044A-8011-D1A3D61E81CA}"/>
          </ac:spMkLst>
        </pc:spChg>
      </pc:sldChg>
      <pc:sldChg chg="modSp mod">
        <pc:chgData name="Polly Duncan" userId="b8f6264a-9836-4730-8ca9-23013ec67ff8" providerId="ADAL" clId="{50E69B1C-BB18-49BC-A462-E4D57F3EC344}" dt="2024-01-10T13:48:50.433" v="32" actId="1036"/>
        <pc:sldMkLst>
          <pc:docMk/>
          <pc:sldMk cId="1951520007" sldId="270"/>
        </pc:sldMkLst>
        <pc:spChg chg="mod">
          <ac:chgData name="Polly Duncan" userId="b8f6264a-9836-4730-8ca9-23013ec67ff8" providerId="ADAL" clId="{50E69B1C-BB18-49BC-A462-E4D57F3EC344}" dt="2024-01-10T13:48:50.433" v="32" actId="1036"/>
          <ac:spMkLst>
            <pc:docMk/>
            <pc:sldMk cId="1951520007" sldId="270"/>
            <ac:spMk id="2" creationId="{00000000-0000-0000-0000-000000000000}"/>
          </ac:spMkLst>
        </pc:spChg>
        <pc:spChg chg="mod">
          <ac:chgData name="Polly Duncan" userId="b8f6264a-9836-4730-8ca9-23013ec67ff8" providerId="ADAL" clId="{50E69B1C-BB18-49BC-A462-E4D57F3EC344}" dt="2024-01-10T13:48:43.110" v="29" actId="113"/>
          <ac:spMkLst>
            <pc:docMk/>
            <pc:sldMk cId="1951520007" sldId="270"/>
            <ac:spMk id="3" creationId="{A1207923-231B-7640-82D0-3824EEB63E7D}"/>
          </ac:spMkLst>
        </pc:spChg>
      </pc:sldChg>
      <pc:sldChg chg="modSp mod">
        <pc:chgData name="Polly Duncan" userId="b8f6264a-9836-4730-8ca9-23013ec67ff8" providerId="ADAL" clId="{50E69B1C-BB18-49BC-A462-E4D57F3EC344}" dt="2024-01-10T13:48:33.914" v="27" actId="1076"/>
        <pc:sldMkLst>
          <pc:docMk/>
          <pc:sldMk cId="3191256501" sldId="271"/>
        </pc:sldMkLst>
        <pc:spChg chg="mod">
          <ac:chgData name="Polly Duncan" userId="b8f6264a-9836-4730-8ca9-23013ec67ff8" providerId="ADAL" clId="{50E69B1C-BB18-49BC-A462-E4D57F3EC344}" dt="2024-01-10T13:48:33.914" v="27" actId="1076"/>
          <ac:spMkLst>
            <pc:docMk/>
            <pc:sldMk cId="3191256501" sldId="271"/>
            <ac:spMk id="2" creationId="{00000000-0000-0000-0000-000000000000}"/>
          </ac:spMkLst>
        </pc:spChg>
        <pc:spChg chg="mod">
          <ac:chgData name="Polly Duncan" userId="b8f6264a-9836-4730-8ca9-23013ec67ff8" providerId="ADAL" clId="{50E69B1C-BB18-49BC-A462-E4D57F3EC344}" dt="2024-01-10T13:48:30.666" v="26" actId="113"/>
          <ac:spMkLst>
            <pc:docMk/>
            <pc:sldMk cId="3191256501" sldId="271"/>
            <ac:spMk id="3" creationId="{FBE8B29D-4327-9B4F-9804-00B4822958FF}"/>
          </ac:spMkLst>
        </pc:spChg>
      </pc:sldChg>
      <pc:sldChg chg="modSp mod">
        <pc:chgData name="Polly Duncan" userId="b8f6264a-9836-4730-8ca9-23013ec67ff8" providerId="ADAL" clId="{50E69B1C-BB18-49BC-A462-E4D57F3EC344}" dt="2024-01-10T13:49:52.106" v="44" actId="20577"/>
        <pc:sldMkLst>
          <pc:docMk/>
          <pc:sldMk cId="752672173" sldId="272"/>
        </pc:sldMkLst>
        <pc:spChg chg="mod">
          <ac:chgData name="Polly Duncan" userId="b8f6264a-9836-4730-8ca9-23013ec67ff8" providerId="ADAL" clId="{50E69B1C-BB18-49BC-A462-E4D57F3EC344}" dt="2024-01-10T13:48:54.359" v="33" actId="113"/>
          <ac:spMkLst>
            <pc:docMk/>
            <pc:sldMk cId="752672173" sldId="272"/>
            <ac:spMk id="2" creationId="{00000000-0000-0000-0000-000000000000}"/>
          </ac:spMkLst>
        </pc:spChg>
        <pc:spChg chg="mod">
          <ac:chgData name="Polly Duncan" userId="b8f6264a-9836-4730-8ca9-23013ec67ff8" providerId="ADAL" clId="{50E69B1C-BB18-49BC-A462-E4D57F3EC344}" dt="2024-01-10T13:48:56.186" v="34" actId="113"/>
          <ac:spMkLst>
            <pc:docMk/>
            <pc:sldMk cId="752672173" sldId="272"/>
            <ac:spMk id="3" creationId="{2F4B7452-63BF-FB49-A083-86F72A522CBD}"/>
          </ac:spMkLst>
        </pc:spChg>
        <pc:spChg chg="mod">
          <ac:chgData name="Polly Duncan" userId="b8f6264a-9836-4730-8ca9-23013ec67ff8" providerId="ADAL" clId="{50E69B1C-BB18-49BC-A462-E4D57F3EC344}" dt="2024-01-10T13:49:52.106" v="44" actId="20577"/>
          <ac:spMkLst>
            <pc:docMk/>
            <pc:sldMk cId="752672173" sldId="272"/>
            <ac:spMk id="4" creationId="{00000000-0000-0000-0000-000000000000}"/>
          </ac:spMkLst>
        </pc:spChg>
        <pc:spChg chg="mod">
          <ac:chgData name="Polly Duncan" userId="b8f6264a-9836-4730-8ca9-23013ec67ff8" providerId="ADAL" clId="{50E69B1C-BB18-49BC-A462-E4D57F3EC344}" dt="2024-01-10T13:43:07.121" v="2" actId="27636"/>
          <ac:spMkLst>
            <pc:docMk/>
            <pc:sldMk cId="752672173" sldId="272"/>
            <ac:spMk id="5" creationId="{1D08904A-670F-B44D-B9BB-A1DE0D605BC1}"/>
          </ac:spMkLst>
        </pc:spChg>
      </pc:sldChg>
      <pc:sldChg chg="modSp mod">
        <pc:chgData name="Polly Duncan" userId="b8f6264a-9836-4730-8ca9-23013ec67ff8" providerId="ADAL" clId="{50E69B1C-BB18-49BC-A462-E4D57F3EC344}" dt="2024-01-10T13:50:16.738" v="52" actId="1076"/>
        <pc:sldMkLst>
          <pc:docMk/>
          <pc:sldMk cId="348380842" sldId="273"/>
        </pc:sldMkLst>
        <pc:spChg chg="mod">
          <ac:chgData name="Polly Duncan" userId="b8f6264a-9836-4730-8ca9-23013ec67ff8" providerId="ADAL" clId="{50E69B1C-BB18-49BC-A462-E4D57F3EC344}" dt="2024-01-10T13:49:56.361" v="45" actId="113"/>
          <ac:spMkLst>
            <pc:docMk/>
            <pc:sldMk cId="348380842" sldId="273"/>
            <ac:spMk id="2" creationId="{00000000-0000-0000-0000-000000000000}"/>
          </ac:spMkLst>
        </pc:spChg>
        <pc:spChg chg="mod">
          <ac:chgData name="Polly Duncan" userId="b8f6264a-9836-4730-8ca9-23013ec67ff8" providerId="ADAL" clId="{50E69B1C-BB18-49BC-A462-E4D57F3EC344}" dt="2024-01-10T13:49:58.359" v="46" actId="113"/>
          <ac:spMkLst>
            <pc:docMk/>
            <pc:sldMk cId="348380842" sldId="273"/>
            <ac:spMk id="3" creationId="{1D2E8136-7B84-AB45-B20D-99355181F1AB}"/>
          </ac:spMkLst>
        </pc:spChg>
        <pc:spChg chg="mod">
          <ac:chgData name="Polly Duncan" userId="b8f6264a-9836-4730-8ca9-23013ec67ff8" providerId="ADAL" clId="{50E69B1C-BB18-49BC-A462-E4D57F3EC344}" dt="2024-01-10T13:50:09.318" v="49" actId="1076"/>
          <ac:spMkLst>
            <pc:docMk/>
            <pc:sldMk cId="348380842" sldId="273"/>
            <ac:spMk id="4" creationId="{00000000-0000-0000-0000-000000000000}"/>
          </ac:spMkLst>
        </pc:spChg>
        <pc:spChg chg="mod">
          <ac:chgData name="Polly Duncan" userId="b8f6264a-9836-4730-8ca9-23013ec67ff8" providerId="ADAL" clId="{50E69B1C-BB18-49BC-A462-E4D57F3EC344}" dt="2024-01-10T13:50:16.738" v="52" actId="1076"/>
          <ac:spMkLst>
            <pc:docMk/>
            <pc:sldMk cId="348380842" sldId="273"/>
            <ac:spMk id="5" creationId="{73C56ADF-F8E5-7140-B53A-0F84202B0B3F}"/>
          </ac:spMkLst>
        </pc:spChg>
      </pc:sldChg>
      <pc:sldChg chg="modSp mod">
        <pc:chgData name="Polly Duncan" userId="b8f6264a-9836-4730-8ca9-23013ec67ff8" providerId="ADAL" clId="{50E69B1C-BB18-49BC-A462-E4D57F3EC344}" dt="2024-01-10T13:52:06.342" v="68" actId="1076"/>
        <pc:sldMkLst>
          <pc:docMk/>
          <pc:sldMk cId="3517307472" sldId="296"/>
        </pc:sldMkLst>
        <pc:spChg chg="mod">
          <ac:chgData name="Polly Duncan" userId="b8f6264a-9836-4730-8ca9-23013ec67ff8" providerId="ADAL" clId="{50E69B1C-BB18-49BC-A462-E4D57F3EC344}" dt="2024-01-10T13:52:06.342" v="68" actId="1076"/>
          <ac:spMkLst>
            <pc:docMk/>
            <pc:sldMk cId="3517307472" sldId="296"/>
            <ac:spMk id="2" creationId="{00000000-0000-0000-0000-000000000000}"/>
          </ac:spMkLst>
        </pc:spChg>
        <pc:spChg chg="mod">
          <ac:chgData name="Polly Duncan" userId="b8f6264a-9836-4730-8ca9-23013ec67ff8" providerId="ADAL" clId="{50E69B1C-BB18-49BC-A462-E4D57F3EC344}" dt="2024-01-10T13:51:59.818" v="66" actId="113"/>
          <ac:spMkLst>
            <pc:docMk/>
            <pc:sldMk cId="3517307472" sldId="296"/>
            <ac:spMk id="3" creationId="{00000000-0000-0000-0000-000000000000}"/>
          </ac:spMkLst>
        </pc:spChg>
      </pc:sldChg>
      <pc:sldChg chg="modSp mod">
        <pc:chgData name="Polly Duncan" userId="b8f6264a-9836-4730-8ca9-23013ec67ff8" providerId="ADAL" clId="{50E69B1C-BB18-49BC-A462-E4D57F3EC344}" dt="2024-01-10T13:52:24.389" v="72" actId="113"/>
        <pc:sldMkLst>
          <pc:docMk/>
          <pc:sldMk cId="0" sldId="297"/>
        </pc:sldMkLst>
        <pc:spChg chg="mod">
          <ac:chgData name="Polly Duncan" userId="b8f6264a-9836-4730-8ca9-23013ec67ff8" providerId="ADAL" clId="{50E69B1C-BB18-49BC-A462-E4D57F3EC344}" dt="2024-01-10T13:52:20.505" v="71" actId="113"/>
          <ac:spMkLst>
            <pc:docMk/>
            <pc:sldMk cId="0" sldId="297"/>
            <ac:spMk id="9" creationId="{D42051BF-D89E-294F-A355-35FEE9FB538A}"/>
          </ac:spMkLst>
        </pc:spChg>
        <pc:spChg chg="mod">
          <ac:chgData name="Polly Duncan" userId="b8f6264a-9836-4730-8ca9-23013ec67ff8" providerId="ADAL" clId="{50E69B1C-BB18-49BC-A462-E4D57F3EC344}" dt="2024-01-10T13:52:24.389" v="72" actId="113"/>
          <ac:spMkLst>
            <pc:docMk/>
            <pc:sldMk cId="0" sldId="297"/>
            <ac:spMk id="33794" creationId="{D42051BF-D89E-294F-A355-35FEE9FB538A}"/>
          </ac:spMkLst>
        </pc:spChg>
      </pc:sldChg>
      <pc:sldChg chg="modSp mod">
        <pc:chgData name="Polly Duncan" userId="b8f6264a-9836-4730-8ca9-23013ec67ff8" providerId="ADAL" clId="{50E69B1C-BB18-49BC-A462-E4D57F3EC344}" dt="2024-01-10T13:52:49.443" v="80" actId="113"/>
        <pc:sldMkLst>
          <pc:docMk/>
          <pc:sldMk cId="939290642" sldId="299"/>
        </pc:sldMkLst>
        <pc:spChg chg="mod">
          <ac:chgData name="Polly Duncan" userId="b8f6264a-9836-4730-8ca9-23013ec67ff8" providerId="ADAL" clId="{50E69B1C-BB18-49BC-A462-E4D57F3EC344}" dt="2024-01-10T13:52:49.443" v="80" actId="113"/>
          <ac:spMkLst>
            <pc:docMk/>
            <pc:sldMk cId="939290642" sldId="299"/>
            <ac:spMk id="4" creationId="{00000000-0000-0000-0000-000000000000}"/>
          </ac:spMkLst>
        </pc:spChg>
        <pc:spChg chg="mod">
          <ac:chgData name="Polly Duncan" userId="b8f6264a-9836-4730-8ca9-23013ec67ff8" providerId="ADAL" clId="{50E69B1C-BB18-49BC-A462-E4D57F3EC344}" dt="2024-01-10T13:52:47.948" v="79" actId="113"/>
          <ac:spMkLst>
            <pc:docMk/>
            <pc:sldMk cId="939290642" sldId="299"/>
            <ac:spMk id="6" creationId="{00000000-0000-0000-0000-000000000000}"/>
          </ac:spMkLst>
        </pc:spChg>
      </pc:sldChg>
      <pc:sldChg chg="modSp">
        <pc:chgData name="Polly Duncan" userId="b8f6264a-9836-4730-8ca9-23013ec67ff8" providerId="ADAL" clId="{50E69B1C-BB18-49BC-A462-E4D57F3EC344}" dt="2024-01-10T13:53:08.005" v="84" actId="1076"/>
        <pc:sldMkLst>
          <pc:docMk/>
          <pc:sldMk cId="410752819" sldId="300"/>
        </pc:sldMkLst>
        <pc:spChg chg="mod">
          <ac:chgData name="Polly Duncan" userId="b8f6264a-9836-4730-8ca9-23013ec67ff8" providerId="ADAL" clId="{50E69B1C-BB18-49BC-A462-E4D57F3EC344}" dt="2024-01-10T13:53:08.005" v="84" actId="1076"/>
          <ac:spMkLst>
            <pc:docMk/>
            <pc:sldMk cId="410752819" sldId="300"/>
            <ac:spMk id="4" creationId="{00000000-0000-0000-0000-000000000000}"/>
          </ac:spMkLst>
        </pc:spChg>
        <pc:spChg chg="mod">
          <ac:chgData name="Polly Duncan" userId="b8f6264a-9836-4730-8ca9-23013ec67ff8" providerId="ADAL" clId="{50E69B1C-BB18-49BC-A462-E4D57F3EC344}" dt="2024-01-10T13:53:03.966" v="83" actId="1076"/>
          <ac:spMkLst>
            <pc:docMk/>
            <pc:sldMk cId="410752819" sldId="300"/>
            <ac:spMk id="6" creationId="{00000000-0000-0000-0000-000000000000}"/>
          </ac:spMkLst>
        </pc:spChg>
      </pc:sldChg>
      <pc:sldChg chg="modSp mod">
        <pc:chgData name="Polly Duncan" userId="b8f6264a-9836-4730-8ca9-23013ec67ff8" providerId="ADAL" clId="{50E69B1C-BB18-49BC-A462-E4D57F3EC344}" dt="2024-01-10T13:52:37.711" v="76" actId="113"/>
        <pc:sldMkLst>
          <pc:docMk/>
          <pc:sldMk cId="3017841177" sldId="301"/>
        </pc:sldMkLst>
        <pc:spChg chg="mod">
          <ac:chgData name="Polly Duncan" userId="b8f6264a-9836-4730-8ca9-23013ec67ff8" providerId="ADAL" clId="{50E69B1C-BB18-49BC-A462-E4D57F3EC344}" dt="2024-01-10T13:52:37.711" v="76" actId="113"/>
          <ac:spMkLst>
            <pc:docMk/>
            <pc:sldMk cId="3017841177" sldId="301"/>
            <ac:spMk id="13" creationId="{00000000-0000-0000-0000-000000000000}"/>
          </ac:spMkLst>
        </pc:spChg>
        <pc:spChg chg="mod">
          <ac:chgData name="Polly Duncan" userId="b8f6264a-9836-4730-8ca9-23013ec67ff8" providerId="ADAL" clId="{50E69B1C-BB18-49BC-A462-E4D57F3EC344}" dt="2024-01-10T13:52:36.121" v="75" actId="113"/>
          <ac:spMkLst>
            <pc:docMk/>
            <pc:sldMk cId="3017841177" sldId="301"/>
            <ac:spMk id="30722" creationId="{00000000-0000-0000-0000-000000000000}"/>
          </ac:spMkLst>
        </pc:spChg>
      </pc:sldChg>
      <pc:sldChg chg="modSp mod">
        <pc:chgData name="Polly Duncan" userId="b8f6264a-9836-4730-8ca9-23013ec67ff8" providerId="ADAL" clId="{50E69B1C-BB18-49BC-A462-E4D57F3EC344}" dt="2024-01-10T13:53:18.458" v="88" actId="113"/>
        <pc:sldMkLst>
          <pc:docMk/>
          <pc:sldMk cId="433334485" sldId="310"/>
        </pc:sldMkLst>
        <pc:spChg chg="mod">
          <ac:chgData name="Polly Duncan" userId="b8f6264a-9836-4730-8ca9-23013ec67ff8" providerId="ADAL" clId="{50E69B1C-BB18-49BC-A462-E4D57F3EC344}" dt="2024-01-10T13:53:16.826" v="87" actId="113"/>
          <ac:spMkLst>
            <pc:docMk/>
            <pc:sldMk cId="433334485" sldId="310"/>
            <ac:spMk id="2" creationId="{00000000-0000-0000-0000-000000000000}"/>
          </ac:spMkLst>
        </pc:spChg>
        <pc:spChg chg="mod">
          <ac:chgData name="Polly Duncan" userId="b8f6264a-9836-4730-8ca9-23013ec67ff8" providerId="ADAL" clId="{50E69B1C-BB18-49BC-A462-E4D57F3EC344}" dt="2024-01-10T13:53:18.458" v="88" actId="113"/>
          <ac:spMkLst>
            <pc:docMk/>
            <pc:sldMk cId="433334485" sldId="310"/>
            <ac:spMk id="8" creationId="{00000000-0000-0000-0000-000000000000}"/>
          </ac:spMkLst>
        </pc:spChg>
      </pc:sldChg>
      <pc:sldChg chg="modSp mod">
        <pc:chgData name="Polly Duncan" userId="b8f6264a-9836-4730-8ca9-23013ec67ff8" providerId="ADAL" clId="{50E69B1C-BB18-49BC-A462-E4D57F3EC344}" dt="2024-01-10T13:52:53.851" v="82" actId="113"/>
        <pc:sldMkLst>
          <pc:docMk/>
          <pc:sldMk cId="3591513534" sldId="312"/>
        </pc:sldMkLst>
        <pc:spChg chg="mod">
          <ac:chgData name="Polly Duncan" userId="b8f6264a-9836-4730-8ca9-23013ec67ff8" providerId="ADAL" clId="{50E69B1C-BB18-49BC-A462-E4D57F3EC344}" dt="2024-01-10T13:52:53.851" v="82" actId="113"/>
          <ac:spMkLst>
            <pc:docMk/>
            <pc:sldMk cId="3591513534" sldId="312"/>
            <ac:spMk id="4" creationId="{00000000-0000-0000-0000-000000000000}"/>
          </ac:spMkLst>
        </pc:spChg>
        <pc:spChg chg="mod">
          <ac:chgData name="Polly Duncan" userId="b8f6264a-9836-4730-8ca9-23013ec67ff8" providerId="ADAL" clId="{50E69B1C-BB18-49BC-A462-E4D57F3EC344}" dt="2024-01-10T13:52:52.124" v="81" actId="113"/>
          <ac:spMkLst>
            <pc:docMk/>
            <pc:sldMk cId="3591513534" sldId="312"/>
            <ac:spMk id="6" creationId="{00000000-0000-0000-0000-000000000000}"/>
          </ac:spMkLst>
        </pc:spChg>
      </pc:sldChg>
      <pc:sldChg chg="modSp mod">
        <pc:chgData name="Polly Duncan" userId="b8f6264a-9836-4730-8ca9-23013ec67ff8" providerId="ADAL" clId="{50E69B1C-BB18-49BC-A462-E4D57F3EC344}" dt="2024-01-10T13:50:46.673" v="61" actId="113"/>
        <pc:sldMkLst>
          <pc:docMk/>
          <pc:sldMk cId="627824211" sldId="313"/>
        </pc:sldMkLst>
        <pc:spChg chg="mod">
          <ac:chgData name="Polly Duncan" userId="b8f6264a-9836-4730-8ca9-23013ec67ff8" providerId="ADAL" clId="{50E69B1C-BB18-49BC-A462-E4D57F3EC344}" dt="2024-01-10T13:50:44.142" v="60" actId="113"/>
          <ac:spMkLst>
            <pc:docMk/>
            <pc:sldMk cId="627824211" sldId="313"/>
            <ac:spMk id="2" creationId="{B674681B-4690-4A48-826B-B47383D961BF}"/>
          </ac:spMkLst>
        </pc:spChg>
        <pc:spChg chg="mod">
          <ac:chgData name="Polly Duncan" userId="b8f6264a-9836-4730-8ca9-23013ec67ff8" providerId="ADAL" clId="{50E69B1C-BB18-49BC-A462-E4D57F3EC344}" dt="2024-01-10T13:50:46.673" v="61" actId="113"/>
          <ac:spMkLst>
            <pc:docMk/>
            <pc:sldMk cId="627824211" sldId="313"/>
            <ac:spMk id="3" creationId="{F83CC372-091D-4F46-93FC-755E3F45F7CF}"/>
          </ac:spMkLst>
        </pc:spChg>
      </pc:sldChg>
      <pc:sldChg chg="modSp mod">
        <pc:chgData name="Polly Duncan" userId="b8f6264a-9836-4730-8ca9-23013ec67ff8" providerId="ADAL" clId="{50E69B1C-BB18-49BC-A462-E4D57F3EC344}" dt="2024-01-10T13:54:16.666" v="103" actId="14100"/>
        <pc:sldMkLst>
          <pc:docMk/>
          <pc:sldMk cId="3271677280" sldId="356"/>
        </pc:sldMkLst>
        <pc:spChg chg="mod">
          <ac:chgData name="Polly Duncan" userId="b8f6264a-9836-4730-8ca9-23013ec67ff8" providerId="ADAL" clId="{50E69B1C-BB18-49BC-A462-E4D57F3EC344}" dt="2024-01-10T13:54:16.666" v="103" actId="14100"/>
          <ac:spMkLst>
            <pc:docMk/>
            <pc:sldMk cId="3271677280" sldId="356"/>
            <ac:spMk id="2" creationId="{00000000-0000-0000-0000-000000000000}"/>
          </ac:spMkLst>
        </pc:spChg>
        <pc:spChg chg="mod">
          <ac:chgData name="Polly Duncan" userId="b8f6264a-9836-4730-8ca9-23013ec67ff8" providerId="ADAL" clId="{50E69B1C-BB18-49BC-A462-E4D57F3EC344}" dt="2024-01-10T13:54:09.406" v="101" actId="113"/>
          <ac:spMkLst>
            <pc:docMk/>
            <pc:sldMk cId="3271677280" sldId="356"/>
            <ac:spMk id="6" creationId="{00000000-0000-0000-0000-000000000000}"/>
          </ac:spMkLst>
        </pc:spChg>
      </pc:sldChg>
      <pc:sldChg chg="modSp mod">
        <pc:chgData name="Polly Duncan" userId="b8f6264a-9836-4730-8ca9-23013ec67ff8" providerId="ADAL" clId="{50E69B1C-BB18-49BC-A462-E4D57F3EC344}" dt="2024-01-10T13:53:43.353" v="96" actId="113"/>
        <pc:sldMkLst>
          <pc:docMk/>
          <pc:sldMk cId="1948285728" sldId="365"/>
        </pc:sldMkLst>
        <pc:spChg chg="mod">
          <ac:chgData name="Polly Duncan" userId="b8f6264a-9836-4730-8ca9-23013ec67ff8" providerId="ADAL" clId="{50E69B1C-BB18-49BC-A462-E4D57F3EC344}" dt="2024-01-10T13:53:43.353" v="96" actId="113"/>
          <ac:spMkLst>
            <pc:docMk/>
            <pc:sldMk cId="1948285728" sldId="365"/>
            <ac:spMk id="4" creationId="{00000000-0000-0000-0000-000000000000}"/>
          </ac:spMkLst>
        </pc:spChg>
      </pc:sldChg>
      <pc:sldChg chg="modSp mod">
        <pc:chgData name="Polly Duncan" userId="b8f6264a-9836-4730-8ca9-23013ec67ff8" providerId="ADAL" clId="{50E69B1C-BB18-49BC-A462-E4D57F3EC344}" dt="2024-01-10T13:53:26.386" v="90" actId="113"/>
        <pc:sldMkLst>
          <pc:docMk/>
          <pc:sldMk cId="1039574228" sldId="368"/>
        </pc:sldMkLst>
        <pc:spChg chg="mod">
          <ac:chgData name="Polly Duncan" userId="b8f6264a-9836-4730-8ca9-23013ec67ff8" providerId="ADAL" clId="{50E69B1C-BB18-49BC-A462-E4D57F3EC344}" dt="2024-01-10T13:53:23.973" v="89" actId="113"/>
          <ac:spMkLst>
            <pc:docMk/>
            <pc:sldMk cId="1039574228" sldId="368"/>
            <ac:spMk id="2" creationId="{00000000-0000-0000-0000-000000000000}"/>
          </ac:spMkLst>
        </pc:spChg>
        <pc:spChg chg="mod">
          <ac:chgData name="Polly Duncan" userId="b8f6264a-9836-4730-8ca9-23013ec67ff8" providerId="ADAL" clId="{50E69B1C-BB18-49BC-A462-E4D57F3EC344}" dt="2024-01-10T13:53:26.386" v="90" actId="113"/>
          <ac:spMkLst>
            <pc:docMk/>
            <pc:sldMk cId="1039574228" sldId="368"/>
            <ac:spMk id="5" creationId="{00000000-0000-0000-0000-000000000000}"/>
          </ac:spMkLst>
        </pc:spChg>
      </pc:sldChg>
      <pc:sldChg chg="modSp mod">
        <pc:chgData name="Polly Duncan" userId="b8f6264a-9836-4730-8ca9-23013ec67ff8" providerId="ADAL" clId="{50E69B1C-BB18-49BC-A462-E4D57F3EC344}" dt="2024-01-10T13:53:14.149" v="86" actId="113"/>
        <pc:sldMkLst>
          <pc:docMk/>
          <pc:sldMk cId="1801663773" sldId="369"/>
        </pc:sldMkLst>
        <pc:spChg chg="mod">
          <ac:chgData name="Polly Duncan" userId="b8f6264a-9836-4730-8ca9-23013ec67ff8" providerId="ADAL" clId="{50E69B1C-BB18-49BC-A462-E4D57F3EC344}" dt="2024-01-10T13:53:12.303" v="85" actId="113"/>
          <ac:spMkLst>
            <pc:docMk/>
            <pc:sldMk cId="1801663773" sldId="369"/>
            <ac:spMk id="2" creationId="{00000000-0000-0000-0000-000000000000}"/>
          </ac:spMkLst>
        </pc:spChg>
        <pc:spChg chg="mod">
          <ac:chgData name="Polly Duncan" userId="b8f6264a-9836-4730-8ca9-23013ec67ff8" providerId="ADAL" clId="{50E69B1C-BB18-49BC-A462-E4D57F3EC344}" dt="2024-01-10T13:53:14.149" v="86" actId="113"/>
          <ac:spMkLst>
            <pc:docMk/>
            <pc:sldMk cId="1801663773" sldId="369"/>
            <ac:spMk id="5" creationId="{00000000-0000-0000-0000-000000000000}"/>
          </ac:spMkLst>
        </pc:spChg>
      </pc:sldChg>
      <pc:sldChg chg="modSp mod">
        <pc:chgData name="Polly Duncan" userId="b8f6264a-9836-4730-8ca9-23013ec67ff8" providerId="ADAL" clId="{50E69B1C-BB18-49BC-A462-E4D57F3EC344}" dt="2024-01-10T13:46:00.310" v="12" actId="113"/>
        <pc:sldMkLst>
          <pc:docMk/>
          <pc:sldMk cId="3376240519" sldId="375"/>
        </pc:sldMkLst>
        <pc:spChg chg="mod">
          <ac:chgData name="Polly Duncan" userId="b8f6264a-9836-4730-8ca9-23013ec67ff8" providerId="ADAL" clId="{50E69B1C-BB18-49BC-A462-E4D57F3EC344}" dt="2024-01-10T13:46:00.310" v="12" actId="113"/>
          <ac:spMkLst>
            <pc:docMk/>
            <pc:sldMk cId="3376240519" sldId="375"/>
            <ac:spMk id="3" creationId="{A1EF4952-7F2D-C640-BCF4-A0258091FF04}"/>
          </ac:spMkLst>
        </pc:spChg>
        <pc:spChg chg="mod">
          <ac:chgData name="Polly Duncan" userId="b8f6264a-9836-4730-8ca9-23013ec67ff8" providerId="ADAL" clId="{50E69B1C-BB18-49BC-A462-E4D57F3EC344}" dt="2024-01-10T13:45:56.172" v="11" actId="2711"/>
          <ac:spMkLst>
            <pc:docMk/>
            <pc:sldMk cId="3376240519" sldId="375"/>
            <ac:spMk id="6" creationId="{00000000-0000-0000-0000-000000000000}"/>
          </ac:spMkLst>
        </pc:spChg>
      </pc:sldChg>
      <pc:sldChg chg="modSp mod">
        <pc:chgData name="Polly Duncan" userId="b8f6264a-9836-4730-8ca9-23013ec67ff8" providerId="ADAL" clId="{50E69B1C-BB18-49BC-A462-E4D57F3EC344}" dt="2024-01-10T13:50:39.535" v="59" actId="113"/>
        <pc:sldMkLst>
          <pc:docMk/>
          <pc:sldMk cId="1854239271" sldId="376"/>
        </pc:sldMkLst>
        <pc:spChg chg="mod">
          <ac:chgData name="Polly Duncan" userId="b8f6264a-9836-4730-8ca9-23013ec67ff8" providerId="ADAL" clId="{50E69B1C-BB18-49BC-A462-E4D57F3EC344}" dt="2024-01-10T13:50:37.682" v="58" actId="113"/>
          <ac:spMkLst>
            <pc:docMk/>
            <pc:sldMk cId="1854239271" sldId="376"/>
            <ac:spMk id="2" creationId="{00000000-0000-0000-0000-000000000000}"/>
          </ac:spMkLst>
        </pc:spChg>
        <pc:spChg chg="mod">
          <ac:chgData name="Polly Duncan" userId="b8f6264a-9836-4730-8ca9-23013ec67ff8" providerId="ADAL" clId="{50E69B1C-BB18-49BC-A462-E4D57F3EC344}" dt="2024-01-10T13:50:39.535" v="59" actId="113"/>
          <ac:spMkLst>
            <pc:docMk/>
            <pc:sldMk cId="1854239271" sldId="376"/>
            <ac:spMk id="3" creationId="{BE8DB8CB-F27E-DF47-A375-3DE407C1865A}"/>
          </ac:spMkLst>
        </pc:spChg>
      </pc:sldChg>
      <pc:sldChg chg="modSp mod">
        <pc:chgData name="Polly Duncan" userId="b8f6264a-9836-4730-8ca9-23013ec67ff8" providerId="ADAL" clId="{50E69B1C-BB18-49BC-A462-E4D57F3EC344}" dt="2024-01-10T13:50:55.266" v="63" actId="113"/>
        <pc:sldMkLst>
          <pc:docMk/>
          <pc:sldMk cId="2860286875" sldId="378"/>
        </pc:sldMkLst>
        <pc:spChg chg="mod">
          <ac:chgData name="Polly Duncan" userId="b8f6264a-9836-4730-8ca9-23013ec67ff8" providerId="ADAL" clId="{50E69B1C-BB18-49BC-A462-E4D57F3EC344}" dt="2024-01-10T13:50:53.662" v="62" actId="113"/>
          <ac:spMkLst>
            <pc:docMk/>
            <pc:sldMk cId="2860286875" sldId="378"/>
            <ac:spMk id="2" creationId="{00000000-0000-0000-0000-000000000000}"/>
          </ac:spMkLst>
        </pc:spChg>
        <pc:spChg chg="mod">
          <ac:chgData name="Polly Duncan" userId="b8f6264a-9836-4730-8ca9-23013ec67ff8" providerId="ADAL" clId="{50E69B1C-BB18-49BC-A462-E4D57F3EC344}" dt="2024-01-10T13:50:55.266" v="63" actId="113"/>
          <ac:spMkLst>
            <pc:docMk/>
            <pc:sldMk cId="2860286875" sldId="378"/>
            <ac:spMk id="3" creationId="{7FE9CFA9-AF7A-5D49-AECC-35016F69536C}"/>
          </ac:spMkLst>
        </pc:spChg>
        <pc:spChg chg="mod">
          <ac:chgData name="Polly Duncan" userId="b8f6264a-9836-4730-8ca9-23013ec67ff8" providerId="ADAL" clId="{50E69B1C-BB18-49BC-A462-E4D57F3EC344}" dt="2024-01-10T13:43:07.141" v="4" actId="27636"/>
          <ac:spMkLst>
            <pc:docMk/>
            <pc:sldMk cId="2860286875" sldId="378"/>
            <ac:spMk id="5" creationId="{BA07601E-A622-6141-B530-671AF6EC70B8}"/>
          </ac:spMkLst>
        </pc:spChg>
      </pc:sldChg>
      <pc:sldChg chg="modSp mod">
        <pc:chgData name="Polly Duncan" userId="b8f6264a-9836-4730-8ca9-23013ec67ff8" providerId="ADAL" clId="{50E69B1C-BB18-49BC-A462-E4D57F3EC344}" dt="2024-01-10T13:52:30.652" v="74" actId="113"/>
        <pc:sldMkLst>
          <pc:docMk/>
          <pc:sldMk cId="755023484" sldId="383"/>
        </pc:sldMkLst>
        <pc:spChg chg="mod">
          <ac:chgData name="Polly Duncan" userId="b8f6264a-9836-4730-8ca9-23013ec67ff8" providerId="ADAL" clId="{50E69B1C-BB18-49BC-A462-E4D57F3EC344}" dt="2024-01-10T13:52:30.652" v="74" actId="113"/>
          <ac:spMkLst>
            <pc:docMk/>
            <pc:sldMk cId="755023484" sldId="383"/>
            <ac:spMk id="3" creationId="{2019FE1D-6CC1-EC45-8BBD-2C139DCB2DDC}"/>
          </ac:spMkLst>
        </pc:spChg>
        <pc:spChg chg="mod">
          <ac:chgData name="Polly Duncan" userId="b8f6264a-9836-4730-8ca9-23013ec67ff8" providerId="ADAL" clId="{50E69B1C-BB18-49BC-A462-E4D57F3EC344}" dt="2024-01-10T13:52:28.151" v="73" actId="113"/>
          <ac:spMkLst>
            <pc:docMk/>
            <pc:sldMk cId="755023484" sldId="383"/>
            <ac:spMk id="4" creationId="{2019FE1D-6CC1-EC45-8BBD-2C139DCB2DDC}"/>
          </ac:spMkLst>
        </pc:spChg>
      </pc:sldChg>
      <pc:sldChg chg="modSp mod">
        <pc:chgData name="Polly Duncan" userId="b8f6264a-9836-4730-8ca9-23013ec67ff8" providerId="ADAL" clId="{50E69B1C-BB18-49BC-A462-E4D57F3EC344}" dt="2024-01-10T13:43:07.181" v="7" actId="27636"/>
        <pc:sldMkLst>
          <pc:docMk/>
          <pc:sldMk cId="2704231917" sldId="386"/>
        </pc:sldMkLst>
        <pc:spChg chg="mod">
          <ac:chgData name="Polly Duncan" userId="b8f6264a-9836-4730-8ca9-23013ec67ff8" providerId="ADAL" clId="{50E69B1C-BB18-49BC-A462-E4D57F3EC344}" dt="2024-01-10T13:43:07.175" v="6" actId="27636"/>
          <ac:spMkLst>
            <pc:docMk/>
            <pc:sldMk cId="2704231917" sldId="386"/>
            <ac:spMk id="5" creationId="{A950EE67-4D30-BD41-8AEB-D64FA478A52B}"/>
          </ac:spMkLst>
        </pc:spChg>
        <pc:spChg chg="mod">
          <ac:chgData name="Polly Duncan" userId="b8f6264a-9836-4730-8ca9-23013ec67ff8" providerId="ADAL" clId="{50E69B1C-BB18-49BC-A462-E4D57F3EC344}" dt="2024-01-10T13:43:07.181" v="7" actId="27636"/>
          <ac:spMkLst>
            <pc:docMk/>
            <pc:sldMk cId="2704231917" sldId="386"/>
            <ac:spMk id="6" creationId="{A950EE67-4D30-BD41-8AEB-D64FA478A52B}"/>
          </ac:spMkLst>
        </pc:spChg>
      </pc:sldChg>
      <pc:sldChg chg="modSp mod">
        <pc:chgData name="Polly Duncan" userId="b8f6264a-9836-4730-8ca9-23013ec67ff8" providerId="ADAL" clId="{50E69B1C-BB18-49BC-A462-E4D57F3EC344}" dt="2024-01-10T13:50:32.847" v="57" actId="14100"/>
        <pc:sldMkLst>
          <pc:docMk/>
          <pc:sldMk cId="2824848791" sldId="388"/>
        </pc:sldMkLst>
        <pc:spChg chg="mod">
          <ac:chgData name="Polly Duncan" userId="b8f6264a-9836-4730-8ca9-23013ec67ff8" providerId="ADAL" clId="{50E69B1C-BB18-49BC-A462-E4D57F3EC344}" dt="2024-01-10T13:50:28.908" v="55" actId="113"/>
          <ac:spMkLst>
            <pc:docMk/>
            <pc:sldMk cId="2824848791" sldId="388"/>
            <ac:spMk id="2" creationId="{00000000-0000-0000-0000-000000000000}"/>
          </ac:spMkLst>
        </pc:spChg>
        <pc:spChg chg="mod">
          <ac:chgData name="Polly Duncan" userId="b8f6264a-9836-4730-8ca9-23013ec67ff8" providerId="ADAL" clId="{50E69B1C-BB18-49BC-A462-E4D57F3EC344}" dt="2024-01-10T13:50:32.847" v="57" actId="14100"/>
          <ac:spMkLst>
            <pc:docMk/>
            <pc:sldMk cId="2824848791" sldId="388"/>
            <ac:spMk id="3" creationId="{6C8C4F82-6CF4-714A-8995-7A62E721E043}"/>
          </ac:spMkLst>
        </pc:spChg>
      </pc:sldChg>
      <pc:sldChg chg="modSp mod">
        <pc:chgData name="Polly Duncan" userId="b8f6264a-9836-4730-8ca9-23013ec67ff8" providerId="ADAL" clId="{50E69B1C-BB18-49BC-A462-E4D57F3EC344}" dt="2024-01-10T13:51:00.093" v="65" actId="113"/>
        <pc:sldMkLst>
          <pc:docMk/>
          <pc:sldMk cId="947468039" sldId="389"/>
        </pc:sldMkLst>
        <pc:spChg chg="mod">
          <ac:chgData name="Polly Duncan" userId="b8f6264a-9836-4730-8ca9-23013ec67ff8" providerId="ADAL" clId="{50E69B1C-BB18-49BC-A462-E4D57F3EC344}" dt="2024-01-10T13:50:58.478" v="64" actId="113"/>
          <ac:spMkLst>
            <pc:docMk/>
            <pc:sldMk cId="947468039" sldId="389"/>
            <ac:spMk id="2" creationId="{00000000-0000-0000-0000-000000000000}"/>
          </ac:spMkLst>
        </pc:spChg>
        <pc:spChg chg="mod">
          <ac:chgData name="Polly Duncan" userId="b8f6264a-9836-4730-8ca9-23013ec67ff8" providerId="ADAL" clId="{50E69B1C-BB18-49BC-A462-E4D57F3EC344}" dt="2024-01-10T13:51:00.093" v="65" actId="113"/>
          <ac:spMkLst>
            <pc:docMk/>
            <pc:sldMk cId="947468039" sldId="389"/>
            <ac:spMk id="3" creationId="{02729688-2F52-1E4D-BF98-703D2039B083}"/>
          </ac:spMkLst>
        </pc:spChg>
      </pc:sldChg>
      <pc:sldChg chg="modSp mod">
        <pc:chgData name="Polly Duncan" userId="b8f6264a-9836-4730-8ca9-23013ec67ff8" providerId="ADAL" clId="{50E69B1C-BB18-49BC-A462-E4D57F3EC344}" dt="2024-01-10T13:53:39.799" v="95" actId="1076"/>
        <pc:sldMkLst>
          <pc:docMk/>
          <pc:sldMk cId="2408347081" sldId="391"/>
        </pc:sldMkLst>
        <pc:spChg chg="mod">
          <ac:chgData name="Polly Duncan" userId="b8f6264a-9836-4730-8ca9-23013ec67ff8" providerId="ADAL" clId="{50E69B1C-BB18-49BC-A462-E4D57F3EC344}" dt="2024-01-10T13:53:35.734" v="94" actId="113"/>
          <ac:spMkLst>
            <pc:docMk/>
            <pc:sldMk cId="2408347081" sldId="391"/>
            <ac:spMk id="3" creationId="{3BCBB6EA-B55C-5B46-AD87-1DFC6A7474AF}"/>
          </ac:spMkLst>
        </pc:spChg>
        <pc:spChg chg="mod">
          <ac:chgData name="Polly Duncan" userId="b8f6264a-9836-4730-8ca9-23013ec67ff8" providerId="ADAL" clId="{50E69B1C-BB18-49BC-A462-E4D57F3EC344}" dt="2024-01-10T13:53:39.799" v="95" actId="1076"/>
          <ac:spMkLst>
            <pc:docMk/>
            <pc:sldMk cId="2408347081" sldId="391"/>
            <ac:spMk id="4" creationId="{3BCBB6EA-B55C-5B46-AD87-1DFC6A7474AF}"/>
          </ac:spMkLst>
        </pc:spChg>
        <pc:spChg chg="mod">
          <ac:chgData name="Polly Duncan" userId="b8f6264a-9836-4730-8ca9-23013ec67ff8" providerId="ADAL" clId="{50E69B1C-BB18-49BC-A462-E4D57F3EC344}" dt="2024-01-10T13:43:07.171" v="5" actId="27636"/>
          <ac:spMkLst>
            <pc:docMk/>
            <pc:sldMk cId="2408347081" sldId="391"/>
            <ac:spMk id="6" creationId="{E9DF595C-09D8-DE4B-94CE-4FE4780DF8CF}"/>
          </ac:spMkLst>
        </pc:spChg>
      </pc:sldChg>
      <pc:sldChg chg="modSp mod">
        <pc:chgData name="Polly Duncan" userId="b8f6264a-9836-4730-8ca9-23013ec67ff8" providerId="ADAL" clId="{50E69B1C-BB18-49BC-A462-E4D57F3EC344}" dt="2024-01-10T13:54:00.040" v="98" actId="113"/>
        <pc:sldMkLst>
          <pc:docMk/>
          <pc:sldMk cId="785665884" sldId="392"/>
        </pc:sldMkLst>
        <pc:spChg chg="mod">
          <ac:chgData name="Polly Duncan" userId="b8f6264a-9836-4730-8ca9-23013ec67ff8" providerId="ADAL" clId="{50E69B1C-BB18-49BC-A462-E4D57F3EC344}" dt="2024-01-10T13:54:00.040" v="98" actId="113"/>
          <ac:spMkLst>
            <pc:docMk/>
            <pc:sldMk cId="785665884" sldId="392"/>
            <ac:spMk id="3" creationId="{DD33EDE6-9063-2049-984C-A1D04EF27023}"/>
          </ac:spMkLst>
        </pc:spChg>
        <pc:spChg chg="mod">
          <ac:chgData name="Polly Duncan" userId="b8f6264a-9836-4730-8ca9-23013ec67ff8" providerId="ADAL" clId="{50E69B1C-BB18-49BC-A462-E4D57F3EC344}" dt="2024-01-10T13:53:58.016" v="97" actId="113"/>
          <ac:spMkLst>
            <pc:docMk/>
            <pc:sldMk cId="785665884" sldId="392"/>
            <ac:spMk id="4" creationId="{DD33EDE6-9063-2049-984C-A1D04EF27023}"/>
          </ac:spMkLst>
        </pc:spChg>
        <pc:spChg chg="mod">
          <ac:chgData name="Polly Duncan" userId="b8f6264a-9836-4730-8ca9-23013ec67ff8" providerId="ADAL" clId="{50E69B1C-BB18-49BC-A462-E4D57F3EC344}" dt="2024-01-10T13:43:07.187" v="8" actId="27636"/>
          <ac:spMkLst>
            <pc:docMk/>
            <pc:sldMk cId="785665884" sldId="392"/>
            <ac:spMk id="6" creationId="{90C90AE5-9E6E-4C43-87BC-E1BA692B4F7E}"/>
          </ac:spMkLst>
        </pc:spChg>
      </pc:sldChg>
      <pc:sldChg chg="modSp mod">
        <pc:chgData name="Polly Duncan" userId="b8f6264a-9836-4730-8ca9-23013ec67ff8" providerId="ADAL" clId="{50E69B1C-BB18-49BC-A462-E4D57F3EC344}" dt="2024-01-10T13:54:28.172" v="107" actId="113"/>
        <pc:sldMkLst>
          <pc:docMk/>
          <pc:sldMk cId="2928486660" sldId="393"/>
        </pc:sldMkLst>
        <pc:spChg chg="mod">
          <ac:chgData name="Polly Duncan" userId="b8f6264a-9836-4730-8ca9-23013ec67ff8" providerId="ADAL" clId="{50E69B1C-BB18-49BC-A462-E4D57F3EC344}" dt="2024-01-10T13:54:28.172" v="107" actId="113"/>
          <ac:spMkLst>
            <pc:docMk/>
            <pc:sldMk cId="2928486660" sldId="393"/>
            <ac:spMk id="3" creationId="{B2A47B33-8832-9B48-B814-45178A526146}"/>
          </ac:spMkLst>
        </pc:spChg>
        <pc:spChg chg="mod">
          <ac:chgData name="Polly Duncan" userId="b8f6264a-9836-4730-8ca9-23013ec67ff8" providerId="ADAL" clId="{50E69B1C-BB18-49BC-A462-E4D57F3EC344}" dt="2024-01-10T13:54:26.567" v="106" actId="113"/>
          <ac:spMkLst>
            <pc:docMk/>
            <pc:sldMk cId="2928486660" sldId="393"/>
            <ac:spMk id="4" creationId="{B2A47B33-8832-9B48-B814-45178A526146}"/>
          </ac:spMkLst>
        </pc:spChg>
      </pc:sldChg>
      <pc:sldChg chg="modSp mod">
        <pc:chgData name="Polly Duncan" userId="b8f6264a-9836-4730-8ca9-23013ec67ff8" providerId="ADAL" clId="{50E69B1C-BB18-49BC-A462-E4D57F3EC344}" dt="2024-01-10T13:54:05.177" v="100" actId="113"/>
        <pc:sldMkLst>
          <pc:docMk/>
          <pc:sldMk cId="2553669950" sldId="395"/>
        </pc:sldMkLst>
        <pc:spChg chg="mod">
          <ac:chgData name="Polly Duncan" userId="b8f6264a-9836-4730-8ca9-23013ec67ff8" providerId="ADAL" clId="{50E69B1C-BB18-49BC-A462-E4D57F3EC344}" dt="2024-01-10T13:54:05.177" v="100" actId="113"/>
          <ac:spMkLst>
            <pc:docMk/>
            <pc:sldMk cId="2553669950" sldId="395"/>
            <ac:spMk id="3" creationId="{884C61B9-80B0-344B-9035-A65DADEC83A6}"/>
          </ac:spMkLst>
        </pc:spChg>
        <pc:spChg chg="mod">
          <ac:chgData name="Polly Duncan" userId="b8f6264a-9836-4730-8ca9-23013ec67ff8" providerId="ADAL" clId="{50E69B1C-BB18-49BC-A462-E4D57F3EC344}" dt="2024-01-10T13:54:03.402" v="99" actId="113"/>
          <ac:spMkLst>
            <pc:docMk/>
            <pc:sldMk cId="2553669950" sldId="395"/>
            <ac:spMk id="4" creationId="{884C61B9-80B0-344B-9035-A65DADEC83A6}"/>
          </ac:spMkLst>
        </pc:spChg>
        <pc:spChg chg="mod">
          <ac:chgData name="Polly Duncan" userId="b8f6264a-9836-4730-8ca9-23013ec67ff8" providerId="ADAL" clId="{50E69B1C-BB18-49BC-A462-E4D57F3EC344}" dt="2024-01-10T13:43:07.197" v="9" actId="27636"/>
          <ac:spMkLst>
            <pc:docMk/>
            <pc:sldMk cId="2553669950" sldId="395"/>
            <ac:spMk id="5" creationId="{D2DB14AD-4DEF-ED46-8F2E-E986A9A596B9}"/>
          </ac:spMkLst>
        </pc:spChg>
      </pc:sldChg>
      <pc:sldChg chg="modSp mod">
        <pc:chgData name="Polly Duncan" userId="b8f6264a-9836-4730-8ca9-23013ec67ff8" providerId="ADAL" clId="{50E69B1C-BB18-49BC-A462-E4D57F3EC344}" dt="2024-01-10T13:46:11.375" v="14" actId="113"/>
        <pc:sldMkLst>
          <pc:docMk/>
          <pc:sldMk cId="147000146" sldId="396"/>
        </pc:sldMkLst>
        <pc:spChg chg="mod">
          <ac:chgData name="Polly Duncan" userId="b8f6264a-9836-4730-8ca9-23013ec67ff8" providerId="ADAL" clId="{50E69B1C-BB18-49BC-A462-E4D57F3EC344}" dt="2024-01-10T13:46:11.375" v="14" actId="113"/>
          <ac:spMkLst>
            <pc:docMk/>
            <pc:sldMk cId="147000146" sldId="396"/>
            <ac:spMk id="3" creationId="{96291CB9-32DB-D84B-B1BF-4297705737D5}"/>
          </ac:spMkLst>
        </pc:spChg>
        <pc:spChg chg="mod">
          <ac:chgData name="Polly Duncan" userId="b8f6264a-9836-4730-8ca9-23013ec67ff8" providerId="ADAL" clId="{50E69B1C-BB18-49BC-A462-E4D57F3EC344}" dt="2024-01-10T13:43:07.088" v="0" actId="27636"/>
          <ac:spMkLst>
            <pc:docMk/>
            <pc:sldMk cId="147000146" sldId="396"/>
            <ac:spMk id="4" creationId="{277AEBB2-FDBD-8A40-912C-5975414B1036}"/>
          </ac:spMkLst>
        </pc:spChg>
        <pc:spChg chg="mod">
          <ac:chgData name="Polly Duncan" userId="b8f6264a-9836-4730-8ca9-23013ec67ff8" providerId="ADAL" clId="{50E69B1C-BB18-49BC-A462-E4D57F3EC344}" dt="2024-01-10T13:46:07.017" v="13" actId="113"/>
          <ac:spMkLst>
            <pc:docMk/>
            <pc:sldMk cId="147000146" sldId="396"/>
            <ac:spMk id="5" creationId="{00000000-0000-0000-0000-000000000000}"/>
          </ac:spMkLst>
        </pc:spChg>
      </pc:sldChg>
      <pc:sldChg chg="modSp mod">
        <pc:chgData name="Polly Duncan" userId="b8f6264a-9836-4730-8ca9-23013ec67ff8" providerId="ADAL" clId="{50E69B1C-BB18-49BC-A462-E4D57F3EC344}" dt="2024-01-10T13:52:14.442" v="70" actId="113"/>
        <pc:sldMkLst>
          <pc:docMk/>
          <pc:sldMk cId="2774331593" sldId="397"/>
        </pc:sldMkLst>
        <pc:spChg chg="mod">
          <ac:chgData name="Polly Duncan" userId="b8f6264a-9836-4730-8ca9-23013ec67ff8" providerId="ADAL" clId="{50E69B1C-BB18-49BC-A462-E4D57F3EC344}" dt="2024-01-10T13:52:10.996" v="69" actId="113"/>
          <ac:spMkLst>
            <pc:docMk/>
            <pc:sldMk cId="2774331593" sldId="397"/>
            <ac:spMk id="2" creationId="{00000000-0000-0000-0000-000000000000}"/>
          </ac:spMkLst>
        </pc:spChg>
        <pc:spChg chg="mod">
          <ac:chgData name="Polly Duncan" userId="b8f6264a-9836-4730-8ca9-23013ec67ff8" providerId="ADAL" clId="{50E69B1C-BB18-49BC-A462-E4D57F3EC344}" dt="2024-01-10T13:52:14.442" v="70" actId="113"/>
          <ac:spMkLst>
            <pc:docMk/>
            <pc:sldMk cId="2774331593" sldId="397"/>
            <ac:spMk id="3" creationId="{6841D13E-A814-4341-B61F-7C7208E0416A}"/>
          </ac:spMkLst>
        </pc:spChg>
      </pc:sldChg>
      <pc:sldChg chg="modSp mod">
        <pc:chgData name="Polly Duncan" userId="b8f6264a-9836-4730-8ca9-23013ec67ff8" providerId="ADAL" clId="{50E69B1C-BB18-49BC-A462-E4D57F3EC344}" dt="2024-01-10T13:52:44.686" v="78" actId="113"/>
        <pc:sldMkLst>
          <pc:docMk/>
          <pc:sldMk cId="2575065737" sldId="401"/>
        </pc:sldMkLst>
        <pc:spChg chg="mod">
          <ac:chgData name="Polly Duncan" userId="b8f6264a-9836-4730-8ca9-23013ec67ff8" providerId="ADAL" clId="{50E69B1C-BB18-49BC-A462-E4D57F3EC344}" dt="2024-01-10T13:52:41.984" v="77" actId="113"/>
          <ac:spMkLst>
            <pc:docMk/>
            <pc:sldMk cId="2575065737" sldId="401"/>
            <ac:spMk id="2" creationId="{00000000-0000-0000-0000-000000000000}"/>
          </ac:spMkLst>
        </pc:spChg>
        <pc:spChg chg="mod">
          <ac:chgData name="Polly Duncan" userId="b8f6264a-9836-4730-8ca9-23013ec67ff8" providerId="ADAL" clId="{50E69B1C-BB18-49BC-A462-E4D57F3EC344}" dt="2024-01-10T13:52:44.686" v="78" actId="113"/>
          <ac:spMkLst>
            <pc:docMk/>
            <pc:sldMk cId="2575065737" sldId="401"/>
            <ac:spMk id="3" creationId="{1523F894-1EF9-1141-8982-372CF7A70F46}"/>
          </ac:spMkLst>
        </pc:spChg>
      </pc:sldChg>
      <pc:sldChg chg="modSp mod">
        <pc:chgData name="Polly Duncan" userId="b8f6264a-9836-4730-8ca9-23013ec67ff8" providerId="ADAL" clId="{50E69B1C-BB18-49BC-A462-E4D57F3EC344}" dt="2024-01-10T13:54:33.476" v="109" actId="113"/>
        <pc:sldMkLst>
          <pc:docMk/>
          <pc:sldMk cId="1775869392" sldId="408"/>
        </pc:sldMkLst>
        <pc:spChg chg="mod">
          <ac:chgData name="Polly Duncan" userId="b8f6264a-9836-4730-8ca9-23013ec67ff8" providerId="ADAL" clId="{50E69B1C-BB18-49BC-A462-E4D57F3EC344}" dt="2024-01-10T13:54:33.476" v="109" actId="113"/>
          <ac:spMkLst>
            <pc:docMk/>
            <pc:sldMk cId="1775869392" sldId="408"/>
            <ac:spMk id="3" creationId="{330A2A0B-DA5A-C743-B052-38CCDF93B4BA}"/>
          </ac:spMkLst>
        </pc:spChg>
        <pc:spChg chg="mod">
          <ac:chgData name="Polly Duncan" userId="b8f6264a-9836-4730-8ca9-23013ec67ff8" providerId="ADAL" clId="{50E69B1C-BB18-49BC-A462-E4D57F3EC344}" dt="2024-01-10T13:54:31.990" v="108" actId="113"/>
          <ac:spMkLst>
            <pc:docMk/>
            <pc:sldMk cId="1775869392" sldId="408"/>
            <ac:spMk id="4" creationId="{330A2A0B-DA5A-C743-B052-38CCDF93B4BA}"/>
          </ac:spMkLst>
        </pc:spChg>
      </pc:sldChg>
      <pc:sldChg chg="modSp mod">
        <pc:chgData name="Polly Duncan" userId="b8f6264a-9836-4730-8ca9-23013ec67ff8" providerId="ADAL" clId="{50E69B1C-BB18-49BC-A462-E4D57F3EC344}" dt="2024-01-10T13:54:23.054" v="105" actId="113"/>
        <pc:sldMkLst>
          <pc:docMk/>
          <pc:sldMk cId="4148498649" sldId="1561"/>
        </pc:sldMkLst>
        <pc:spChg chg="mod">
          <ac:chgData name="Polly Duncan" userId="b8f6264a-9836-4730-8ca9-23013ec67ff8" providerId="ADAL" clId="{50E69B1C-BB18-49BC-A462-E4D57F3EC344}" dt="2024-01-10T13:54:23.054" v="105" actId="113"/>
          <ac:spMkLst>
            <pc:docMk/>
            <pc:sldMk cId="4148498649" sldId="1561"/>
            <ac:spMk id="3" creationId="{1113EDD6-92AF-D449-A6E3-A28448C237AF}"/>
          </ac:spMkLst>
        </pc:spChg>
        <pc:spChg chg="mod">
          <ac:chgData name="Polly Duncan" userId="b8f6264a-9836-4730-8ca9-23013ec67ff8" providerId="ADAL" clId="{50E69B1C-BB18-49BC-A462-E4D57F3EC344}" dt="2024-01-10T13:54:21.484" v="104" actId="113"/>
          <ac:spMkLst>
            <pc:docMk/>
            <pc:sldMk cId="4148498649" sldId="1561"/>
            <ac:spMk id="4" creationId="{1113EDD6-92AF-D449-A6E3-A28448C237AF}"/>
          </ac:spMkLst>
        </pc:spChg>
      </pc:sldChg>
    </pc:docChg>
  </pc:docChgLst>
  <pc:docChgLst>
    <pc:chgData name="cpark@bridgend.ac.uk" userId="S::urn:spo:guest#cpark@bridgend.ac.uk::" providerId="AD" clId="Web-{7BA23650-B5F3-3A85-F52C-9C57C08441AE}"/>
    <pc:docChg chg="modSld">
      <pc:chgData name="cpark@bridgend.ac.uk" userId="S::urn:spo:guest#cpark@bridgend.ac.uk::" providerId="AD" clId="Web-{7BA23650-B5F3-3A85-F52C-9C57C08441AE}" dt="2023-07-03T16:27:31.313" v="0" actId="20577"/>
      <pc:docMkLst>
        <pc:docMk/>
      </pc:docMkLst>
      <pc:sldChg chg="modSp modCm">
        <pc:chgData name="cpark@bridgend.ac.uk" userId="S::urn:spo:guest#cpark@bridgend.ac.uk::" providerId="AD" clId="Web-{7BA23650-B5F3-3A85-F52C-9C57C08441AE}" dt="2023-07-03T16:27:31.313" v="0" actId="20577"/>
        <pc:sldMkLst>
          <pc:docMk/>
          <pc:sldMk cId="755348543" sldId="265"/>
        </pc:sldMkLst>
        <pc:spChg chg="mod">
          <ac:chgData name="cpark@bridgend.ac.uk" userId="S::urn:spo:guest#cpark@bridgend.ac.uk::" providerId="AD" clId="Web-{7BA23650-B5F3-3A85-F52C-9C57C08441AE}" dt="2023-07-03T16:27:31.313" v="0" actId="20577"/>
          <ac:spMkLst>
            <pc:docMk/>
            <pc:sldMk cId="755348543" sldId="265"/>
            <ac:spMk id="8" creationId="{00000000-0000-0000-0000-000000000000}"/>
          </ac:spMkLst>
        </pc:spChg>
        <pc:extLst>
          <p:ext xmlns:p="http://schemas.openxmlformats.org/presentationml/2006/main" uri="{D6D511B9-2390-475A-947B-AFAB55BFBCF1}">
            <pc226:cmChg xmlns:pc226="http://schemas.microsoft.com/office/powerpoint/2022/06/main/command" chg="mod">
              <pc226:chgData name="cpark@bridgend.ac.uk" userId="S::urn:spo:guest#cpark@bridgend.ac.uk::" providerId="AD" clId="Web-{7BA23650-B5F3-3A85-F52C-9C57C08441AE}" dt="2023-07-03T16:27:31.313" v="0" actId="20577"/>
              <pc2:cmMkLst xmlns:pc2="http://schemas.microsoft.com/office/powerpoint/2019/9/main/command">
                <pc:docMk/>
                <pc:sldMk cId="755348543" sldId="265"/>
                <pc2:cmMk id="{2DE5E39E-C15E-4A96-9B7B-23927712D94E}"/>
              </pc2:cmMkLst>
            </pc226:cmChg>
            <pc226:cmChg xmlns:pc226="http://schemas.microsoft.com/office/powerpoint/2022/06/main/command" chg="mod">
              <pc226:chgData name="cpark@bridgend.ac.uk" userId="S::urn:spo:guest#cpark@bridgend.ac.uk::" providerId="AD" clId="Web-{7BA23650-B5F3-3A85-F52C-9C57C08441AE}" dt="2023-07-03T16:27:31.313" v="0" actId="20577"/>
              <pc2:cmMkLst xmlns:pc2="http://schemas.microsoft.com/office/powerpoint/2019/9/main/command">
                <pc:docMk/>
                <pc:sldMk cId="755348543" sldId="265"/>
                <pc2:cmMk id="{02467AF0-EC32-49F2-9FC3-FE09D70DFF35}"/>
              </pc2:cmMkLst>
            </pc226:cmChg>
          </p:ext>
        </pc:extLst>
      </pc:sldChg>
    </pc:docChg>
  </pc:docChgLst>
  <pc:docChgLst>
    <pc:chgData name="cpark@bridgend.ac.uk" userId="S::urn:spo:guest#cpark@bridgend.ac.uk::" providerId="AD" clId="Web-{E9284FBB-964D-F1A7-1C0C-6D047DDA1578}"/>
    <pc:docChg chg="modSld">
      <pc:chgData name="cpark@bridgend.ac.uk" userId="S::urn:spo:guest#cpark@bridgend.ac.uk::" providerId="AD" clId="Web-{E9284FBB-964D-F1A7-1C0C-6D047DDA1578}" dt="2023-07-03T16:25:22.694" v="385" actId="20577"/>
      <pc:docMkLst>
        <pc:docMk/>
      </pc:docMkLst>
      <pc:sldChg chg="modSp modCm">
        <pc:chgData name="cpark@bridgend.ac.uk" userId="S::urn:spo:guest#cpark@bridgend.ac.uk::" providerId="AD" clId="Web-{E9284FBB-964D-F1A7-1C0C-6D047DDA1578}" dt="2023-07-03T15:33:53.643" v="4" actId="20577"/>
        <pc:sldMkLst>
          <pc:docMk/>
          <pc:sldMk cId="755348543" sldId="265"/>
        </pc:sldMkLst>
        <pc:spChg chg="mod">
          <ac:chgData name="cpark@bridgend.ac.uk" userId="S::urn:spo:guest#cpark@bridgend.ac.uk::" providerId="AD" clId="Web-{E9284FBB-964D-F1A7-1C0C-6D047DDA1578}" dt="2023-07-03T15:33:53.643" v="4" actId="20577"/>
          <ac:spMkLst>
            <pc:docMk/>
            <pc:sldMk cId="755348543" sldId="265"/>
            <ac:spMk id="8" creationId="{00000000-0000-0000-0000-000000000000}"/>
          </ac:spMkLst>
        </pc:spChg>
        <pc:extLst>
          <p:ext xmlns:p="http://schemas.openxmlformats.org/presentationml/2006/main" uri="{D6D511B9-2390-475A-947B-AFAB55BFBCF1}">
            <pc226:cmChg xmlns:pc226="http://schemas.microsoft.com/office/powerpoint/2022/06/main/command" chg="mod">
              <pc226:chgData name="cpark@bridgend.ac.uk" userId="S::urn:spo:guest#cpark@bridgend.ac.uk::" providerId="AD" clId="Web-{E9284FBB-964D-F1A7-1C0C-6D047DDA1578}" dt="2023-07-03T15:32:29.625" v="3" actId="20577"/>
              <pc2:cmMkLst xmlns:pc2="http://schemas.microsoft.com/office/powerpoint/2019/9/main/command">
                <pc:docMk/>
                <pc:sldMk cId="755348543" sldId="265"/>
                <pc2:cmMk id="{2DE5E39E-C15E-4A96-9B7B-23927712D94E}"/>
              </pc2:cmMkLst>
            </pc226:cmChg>
            <pc226:cmChg xmlns:pc226="http://schemas.microsoft.com/office/powerpoint/2022/06/main/command" chg="mod">
              <pc226:chgData name="cpark@bridgend.ac.uk" userId="S::urn:spo:guest#cpark@bridgend.ac.uk::" providerId="AD" clId="Web-{E9284FBB-964D-F1A7-1C0C-6D047DDA1578}" dt="2023-07-03T15:32:29.625" v="3" actId="20577"/>
              <pc2:cmMkLst xmlns:pc2="http://schemas.microsoft.com/office/powerpoint/2019/9/main/command">
                <pc:docMk/>
                <pc:sldMk cId="755348543" sldId="265"/>
                <pc2:cmMk id="{02467AF0-EC32-49F2-9FC3-FE09D70DFF35}"/>
              </pc2:cmMkLst>
            </pc226:cmChg>
          </p:ext>
        </pc:extLst>
      </pc:sldChg>
      <pc:sldChg chg="modNotes">
        <pc:chgData name="cpark@bridgend.ac.uk" userId="S::urn:spo:guest#cpark@bridgend.ac.uk::" providerId="AD" clId="Web-{E9284FBB-964D-F1A7-1C0C-6D047DDA1578}" dt="2023-07-03T15:40:34.953" v="54"/>
        <pc:sldMkLst>
          <pc:docMk/>
          <pc:sldMk cId="1951520007" sldId="270"/>
        </pc:sldMkLst>
      </pc:sldChg>
      <pc:sldChg chg="modNotes">
        <pc:chgData name="cpark@bridgend.ac.uk" userId="S::urn:spo:guest#cpark@bridgend.ac.uk::" providerId="AD" clId="Web-{E9284FBB-964D-F1A7-1C0C-6D047DDA1578}" dt="2023-07-03T15:39:45.451" v="53"/>
        <pc:sldMkLst>
          <pc:docMk/>
          <pc:sldMk cId="3191256501" sldId="271"/>
        </pc:sldMkLst>
      </pc:sldChg>
      <pc:sldChg chg="modSp modCm modNotes">
        <pc:chgData name="cpark@bridgend.ac.uk" userId="S::urn:spo:guest#cpark@bridgend.ac.uk::" providerId="AD" clId="Web-{E9284FBB-964D-F1A7-1C0C-6D047DDA1578}" dt="2023-07-03T15:46:16.682" v="259"/>
        <pc:sldMkLst>
          <pc:docMk/>
          <pc:sldMk cId="752672173" sldId="272"/>
        </pc:sldMkLst>
        <pc:spChg chg="mod">
          <ac:chgData name="cpark@bridgend.ac.uk" userId="S::urn:spo:guest#cpark@bridgend.ac.uk::" providerId="AD" clId="Web-{E9284FBB-964D-F1A7-1C0C-6D047DDA1578}" dt="2023-07-03T15:42:05.502" v="57" actId="20577"/>
          <ac:spMkLst>
            <pc:docMk/>
            <pc:sldMk cId="752672173" sldId="272"/>
            <ac:spMk id="5" creationId="{1D08904A-670F-B44D-B9BB-A1DE0D605BC1}"/>
          </ac:spMkLst>
        </pc:spChg>
        <pc:extLst>
          <p:ext xmlns:p="http://schemas.openxmlformats.org/presentationml/2006/main" uri="{D6D511B9-2390-475A-947B-AFAB55BFBCF1}">
            <pc226:cmChg xmlns:pc226="http://schemas.microsoft.com/office/powerpoint/2022/06/main/command" chg="mod">
              <pc226:chgData name="cpark@bridgend.ac.uk" userId="S::urn:spo:guest#cpark@bridgend.ac.uk::" providerId="AD" clId="Web-{E9284FBB-964D-F1A7-1C0C-6D047DDA1578}" dt="2023-07-03T15:42:05.502" v="57" actId="20577"/>
              <pc2:cmMkLst xmlns:pc2="http://schemas.microsoft.com/office/powerpoint/2019/9/main/command">
                <pc:docMk/>
                <pc:sldMk cId="752672173" sldId="272"/>
                <pc2:cmMk id="{77A9B09A-681C-40B7-8727-35416D53F64E}"/>
              </pc2:cmMkLst>
            </pc226:cmChg>
            <pc226:cmChg xmlns:pc226="http://schemas.microsoft.com/office/powerpoint/2022/06/main/command" chg="mod">
              <pc226:chgData name="cpark@bridgend.ac.uk" userId="S::urn:spo:guest#cpark@bridgend.ac.uk::" providerId="AD" clId="Web-{E9284FBB-964D-F1A7-1C0C-6D047DDA1578}" dt="2023-07-03T15:42:05.502" v="57" actId="20577"/>
              <pc2:cmMkLst xmlns:pc2="http://schemas.microsoft.com/office/powerpoint/2019/9/main/command">
                <pc:docMk/>
                <pc:sldMk cId="752672173" sldId="272"/>
                <pc2:cmMk id="{535707DC-7DA3-4FB5-BAAF-0DB7F7F6EB4A}"/>
              </pc2:cmMkLst>
            </pc226:cmChg>
          </p:ext>
        </pc:extLst>
      </pc:sldChg>
      <pc:sldChg chg="modSp modCm">
        <pc:chgData name="cpark@bridgend.ac.uk" userId="S::urn:spo:guest#cpark@bridgend.ac.uk::" providerId="AD" clId="Web-{E9284FBB-964D-F1A7-1C0C-6D047DDA1578}" dt="2023-07-03T15:47:29.622" v="261" actId="20577"/>
        <pc:sldMkLst>
          <pc:docMk/>
          <pc:sldMk cId="348380842" sldId="273"/>
        </pc:sldMkLst>
        <pc:spChg chg="mod">
          <ac:chgData name="cpark@bridgend.ac.uk" userId="S::urn:spo:guest#cpark@bridgend.ac.uk::" providerId="AD" clId="Web-{E9284FBB-964D-F1A7-1C0C-6D047DDA1578}" dt="2023-07-03T15:47:29.622" v="261" actId="20577"/>
          <ac:spMkLst>
            <pc:docMk/>
            <pc:sldMk cId="348380842" sldId="273"/>
            <ac:spMk id="3" creationId="{1D2E8136-7B84-AB45-B20D-99355181F1AB}"/>
          </ac:spMkLst>
        </pc:spChg>
        <pc:extLst>
          <p:ext xmlns:p="http://schemas.openxmlformats.org/presentationml/2006/main" uri="{D6D511B9-2390-475A-947B-AFAB55BFBCF1}">
            <pc226:cmChg xmlns:pc226="http://schemas.microsoft.com/office/powerpoint/2022/06/main/command" chg="mod">
              <pc226:chgData name="cpark@bridgend.ac.uk" userId="S::urn:spo:guest#cpark@bridgend.ac.uk::" providerId="AD" clId="Web-{E9284FBB-964D-F1A7-1C0C-6D047DDA1578}" dt="2023-07-03T15:47:26.434" v="260" actId="20577"/>
              <pc2:cmMkLst xmlns:pc2="http://schemas.microsoft.com/office/powerpoint/2019/9/main/command">
                <pc:docMk/>
                <pc:sldMk cId="348380842" sldId="273"/>
                <pc2:cmMk id="{D9D77D1A-397C-4FA6-B8DE-A9E288871D95}"/>
              </pc2:cmMkLst>
            </pc226:cmChg>
          </p:ext>
        </pc:extLst>
      </pc:sldChg>
      <pc:sldChg chg="modSp">
        <pc:chgData name="cpark@bridgend.ac.uk" userId="S::urn:spo:guest#cpark@bridgend.ac.uk::" providerId="AD" clId="Web-{E9284FBB-964D-F1A7-1C0C-6D047DDA1578}" dt="2023-07-03T16:17:51.961" v="366" actId="20577"/>
        <pc:sldMkLst>
          <pc:docMk/>
          <pc:sldMk cId="939290642" sldId="299"/>
        </pc:sldMkLst>
        <pc:graphicFrameChg chg="mod modGraphic">
          <ac:chgData name="cpark@bridgend.ac.uk" userId="S::urn:spo:guest#cpark@bridgend.ac.uk::" providerId="AD" clId="Web-{E9284FBB-964D-F1A7-1C0C-6D047DDA1578}" dt="2023-07-03T16:17:51.961" v="366" actId="20577"/>
          <ac:graphicFrameMkLst>
            <pc:docMk/>
            <pc:sldMk cId="939290642" sldId="299"/>
            <ac:graphicFrameMk id="5" creationId="{00000000-0000-0000-0000-000000000000}"/>
          </ac:graphicFrameMkLst>
        </pc:graphicFrameChg>
      </pc:sldChg>
      <pc:sldChg chg="modNotes">
        <pc:chgData name="cpark@bridgend.ac.uk" userId="S::urn:spo:guest#cpark@bridgend.ac.uk::" providerId="AD" clId="Web-{E9284FBB-964D-F1A7-1C0C-6D047DDA1578}" dt="2023-07-03T16:19:43.886" v="371"/>
        <pc:sldMkLst>
          <pc:docMk/>
          <pc:sldMk cId="410752819" sldId="300"/>
        </pc:sldMkLst>
      </pc:sldChg>
      <pc:sldChg chg="modSp">
        <pc:chgData name="cpark@bridgend.ac.uk" userId="S::urn:spo:guest#cpark@bridgend.ac.uk::" providerId="AD" clId="Web-{E9284FBB-964D-F1A7-1C0C-6D047DDA1578}" dt="2023-07-03T16:18:27.868" v="368"/>
        <pc:sldMkLst>
          <pc:docMk/>
          <pc:sldMk cId="3591513534" sldId="312"/>
        </pc:sldMkLst>
        <pc:graphicFrameChg chg="modGraphic">
          <ac:chgData name="cpark@bridgend.ac.uk" userId="S::urn:spo:guest#cpark@bridgend.ac.uk::" providerId="AD" clId="Web-{E9284FBB-964D-F1A7-1C0C-6D047DDA1578}" dt="2023-07-03T16:18:27.868" v="368"/>
          <ac:graphicFrameMkLst>
            <pc:docMk/>
            <pc:sldMk cId="3591513534" sldId="312"/>
            <ac:graphicFrameMk id="5" creationId="{00000000-0000-0000-0000-000000000000}"/>
          </ac:graphicFrameMkLst>
        </pc:graphicFrameChg>
      </pc:sldChg>
      <pc:sldChg chg="modNotes">
        <pc:chgData name="cpark@bridgend.ac.uk" userId="S::urn:spo:guest#cpark@bridgend.ac.uk::" providerId="AD" clId="Web-{E9284FBB-964D-F1A7-1C0C-6D047DDA1578}" dt="2023-07-03T16:06:06.829" v="341"/>
        <pc:sldMkLst>
          <pc:docMk/>
          <pc:sldMk cId="2860286875" sldId="378"/>
        </pc:sldMkLst>
      </pc:sldChg>
      <pc:sldChg chg="modSp">
        <pc:chgData name="cpark@bridgend.ac.uk" userId="S::urn:spo:guest#cpark@bridgend.ac.uk::" providerId="AD" clId="Web-{E9284FBB-964D-F1A7-1C0C-6D047DDA1578}" dt="2023-07-03T16:14:30.517" v="361" actId="20577"/>
        <pc:sldMkLst>
          <pc:docMk/>
          <pc:sldMk cId="755023484" sldId="383"/>
        </pc:sldMkLst>
        <pc:spChg chg="mod">
          <ac:chgData name="cpark@bridgend.ac.uk" userId="S::urn:spo:guest#cpark@bridgend.ac.uk::" providerId="AD" clId="Web-{E9284FBB-964D-F1A7-1C0C-6D047DDA1578}" dt="2023-07-03T16:14:30.517" v="361" actId="20577"/>
          <ac:spMkLst>
            <pc:docMk/>
            <pc:sldMk cId="755023484" sldId="383"/>
            <ac:spMk id="5" creationId="{54C48995-8891-A040-AE31-845B71078B25}"/>
          </ac:spMkLst>
        </pc:spChg>
      </pc:sldChg>
      <pc:sldChg chg="modNotes">
        <pc:chgData name="cpark@bridgend.ac.uk" userId="S::urn:spo:guest#cpark@bridgend.ac.uk::" providerId="AD" clId="Web-{E9284FBB-964D-F1A7-1C0C-6D047DDA1578}" dt="2023-07-03T15:51:50.865" v="302"/>
        <pc:sldMkLst>
          <pc:docMk/>
          <pc:sldMk cId="2824848791" sldId="388"/>
        </pc:sldMkLst>
      </pc:sldChg>
      <pc:sldChg chg="modSp modCm">
        <pc:chgData name="cpark@bridgend.ac.uk" userId="S::urn:spo:guest#cpark@bridgend.ac.uk::" providerId="AD" clId="Web-{E9284FBB-964D-F1A7-1C0C-6D047DDA1578}" dt="2023-07-03T16:08:09.318" v="344" actId="20577"/>
        <pc:sldMkLst>
          <pc:docMk/>
          <pc:sldMk cId="2193032313" sldId="390"/>
        </pc:sldMkLst>
        <pc:spChg chg="mod">
          <ac:chgData name="cpark@bridgend.ac.uk" userId="S::urn:spo:guest#cpark@bridgend.ac.uk::" providerId="AD" clId="Web-{E9284FBB-964D-F1A7-1C0C-6D047DDA1578}" dt="2023-07-03T16:08:09.318" v="344" actId="20577"/>
          <ac:spMkLst>
            <pc:docMk/>
            <pc:sldMk cId="2193032313" sldId="390"/>
            <ac:spMk id="5" creationId="{1268A325-54F7-2144-B42D-CBEF6521A7AC}"/>
          </ac:spMkLst>
        </pc:spChg>
        <pc:extLst>
          <p:ext xmlns:p="http://schemas.openxmlformats.org/presentationml/2006/main" uri="{D6D511B9-2390-475A-947B-AFAB55BFBCF1}">
            <pc226:cmChg xmlns:pc226="http://schemas.microsoft.com/office/powerpoint/2022/06/main/command" chg="mod">
              <pc226:chgData name="cpark@bridgend.ac.uk" userId="S::urn:spo:guest#cpark@bridgend.ac.uk::" providerId="AD" clId="Web-{E9284FBB-964D-F1A7-1C0C-6D047DDA1578}" dt="2023-07-03T16:07:49.036" v="343" actId="20577"/>
              <pc2:cmMkLst xmlns:pc2="http://schemas.microsoft.com/office/powerpoint/2019/9/main/command">
                <pc:docMk/>
                <pc:sldMk cId="2193032313" sldId="390"/>
                <pc2:cmMk id="{6D958233-0B1A-409A-AF61-87FB1187DEF6}"/>
              </pc2:cmMkLst>
            </pc226:cmChg>
          </p:ext>
        </pc:extLst>
      </pc:sldChg>
      <pc:sldChg chg="modSp modCm">
        <pc:chgData name="cpark@bridgend.ac.uk" userId="S::urn:spo:guest#cpark@bridgend.ac.uk::" providerId="AD" clId="Web-{E9284FBB-964D-F1A7-1C0C-6D047DDA1578}" dt="2023-07-03T16:23:08.284" v="373" actId="20577"/>
        <pc:sldMkLst>
          <pc:docMk/>
          <pc:sldMk cId="785665884" sldId="392"/>
        </pc:sldMkLst>
        <pc:spChg chg="mod">
          <ac:chgData name="cpark@bridgend.ac.uk" userId="S::urn:spo:guest#cpark@bridgend.ac.uk::" providerId="AD" clId="Web-{E9284FBB-964D-F1A7-1C0C-6D047DDA1578}" dt="2023-07-03T16:23:08.284" v="373" actId="20577"/>
          <ac:spMkLst>
            <pc:docMk/>
            <pc:sldMk cId="785665884" sldId="392"/>
            <ac:spMk id="5" creationId="{90C90AE5-9E6E-4C43-87BC-E1BA692B4F7E}"/>
          </ac:spMkLst>
        </pc:spChg>
        <pc:extLst>
          <p:ext xmlns:p="http://schemas.openxmlformats.org/presentationml/2006/main" uri="{D6D511B9-2390-475A-947B-AFAB55BFBCF1}">
            <pc226:cmChg xmlns:pc226="http://schemas.microsoft.com/office/powerpoint/2022/06/main/command" chg="mod">
              <pc226:chgData name="cpark@bridgend.ac.uk" userId="S::urn:spo:guest#cpark@bridgend.ac.uk::" providerId="AD" clId="Web-{E9284FBB-964D-F1A7-1C0C-6D047DDA1578}" dt="2023-07-03T16:23:08.284" v="373" actId="20577"/>
              <pc2:cmMkLst xmlns:pc2="http://schemas.microsoft.com/office/powerpoint/2019/9/main/command">
                <pc:docMk/>
                <pc:sldMk cId="785665884" sldId="392"/>
                <pc2:cmMk id="{7ACD405E-D69A-43CB-929C-15766AD8AC2C}"/>
              </pc2:cmMkLst>
            </pc226:cmChg>
          </p:ext>
        </pc:extLst>
      </pc:sldChg>
      <pc:sldChg chg="modSp modCm">
        <pc:chgData name="cpark@bridgend.ac.uk" userId="S::urn:spo:guest#cpark@bridgend.ac.uk::" providerId="AD" clId="Web-{E9284FBB-964D-F1A7-1C0C-6D047DDA1578}" dt="2023-07-03T16:24:22.161" v="381" actId="20577"/>
        <pc:sldMkLst>
          <pc:docMk/>
          <pc:sldMk cId="2553669950" sldId="395"/>
        </pc:sldMkLst>
        <pc:spChg chg="mod">
          <ac:chgData name="cpark@bridgend.ac.uk" userId="S::urn:spo:guest#cpark@bridgend.ac.uk::" providerId="AD" clId="Web-{E9284FBB-964D-F1A7-1C0C-6D047DDA1578}" dt="2023-07-03T16:24:22.161" v="381" actId="20577"/>
          <ac:spMkLst>
            <pc:docMk/>
            <pc:sldMk cId="2553669950" sldId="395"/>
            <ac:spMk id="5" creationId="{D2DB14AD-4DEF-ED46-8F2E-E986A9A596B9}"/>
          </ac:spMkLst>
        </pc:spChg>
        <pc:extLst>
          <p:ext xmlns:p="http://schemas.openxmlformats.org/presentationml/2006/main" uri="{D6D511B9-2390-475A-947B-AFAB55BFBCF1}">
            <pc226:cmChg xmlns:pc226="http://schemas.microsoft.com/office/powerpoint/2022/06/main/command" chg="mod">
              <pc226:chgData name="cpark@bridgend.ac.uk" userId="S::urn:spo:guest#cpark@bridgend.ac.uk::" providerId="AD" clId="Web-{E9284FBB-964D-F1A7-1C0C-6D047DDA1578}" dt="2023-07-03T16:24:22.161" v="381" actId="20577"/>
              <pc2:cmMkLst xmlns:pc2="http://schemas.microsoft.com/office/powerpoint/2019/9/main/command">
                <pc:docMk/>
                <pc:sldMk cId="2553669950" sldId="395"/>
                <pc2:cmMk id="{59AB1000-8BE8-4347-AD5A-41B3A5EE7589}"/>
              </pc2:cmMkLst>
            </pc226:cmChg>
          </p:ext>
        </pc:extLst>
      </pc:sldChg>
      <pc:sldChg chg="modNotes">
        <pc:chgData name="cpark@bridgend.ac.uk" userId="S::urn:spo:guest#cpark@bridgend.ac.uk::" providerId="AD" clId="Web-{E9284FBB-964D-F1A7-1C0C-6D047DDA1578}" dt="2023-07-03T16:12:11.294" v="358"/>
        <pc:sldMkLst>
          <pc:docMk/>
          <pc:sldMk cId="2774331593" sldId="397"/>
        </pc:sldMkLst>
      </pc:sldChg>
      <pc:sldChg chg="modSp modCm">
        <pc:chgData name="cpark@bridgend.ac.uk" userId="S::urn:spo:guest#cpark@bridgend.ac.uk::" providerId="AD" clId="Web-{E9284FBB-964D-F1A7-1C0C-6D047DDA1578}" dt="2023-07-03T16:25:22.694" v="385" actId="20577"/>
        <pc:sldMkLst>
          <pc:docMk/>
          <pc:sldMk cId="4148498649" sldId="1561"/>
        </pc:sldMkLst>
        <pc:spChg chg="mod">
          <ac:chgData name="cpark@bridgend.ac.uk" userId="S::urn:spo:guest#cpark@bridgend.ac.uk::" providerId="AD" clId="Web-{E9284FBB-964D-F1A7-1C0C-6D047DDA1578}" dt="2023-07-03T16:25:22.694" v="385" actId="20577"/>
          <ac:spMkLst>
            <pc:docMk/>
            <pc:sldMk cId="4148498649" sldId="1561"/>
            <ac:spMk id="3" creationId="{1113EDD6-92AF-D449-A6E3-A28448C237AF}"/>
          </ac:spMkLst>
        </pc:spChg>
        <pc:extLst>
          <p:ext xmlns:p="http://schemas.openxmlformats.org/presentationml/2006/main" uri="{D6D511B9-2390-475A-947B-AFAB55BFBCF1}">
            <pc226:cmChg xmlns:pc226="http://schemas.microsoft.com/office/powerpoint/2022/06/main/command" chg="mod">
              <pc226:chgData name="cpark@bridgend.ac.uk" userId="S::urn:spo:guest#cpark@bridgend.ac.uk::" providerId="AD" clId="Web-{E9284FBB-964D-F1A7-1C0C-6D047DDA1578}" dt="2023-07-03T16:25:21.428" v="384" actId="20577"/>
              <pc2:cmMkLst xmlns:pc2="http://schemas.microsoft.com/office/powerpoint/2019/9/main/command">
                <pc:docMk/>
                <pc:sldMk cId="4148498649" sldId="1561"/>
                <pc2:cmMk id="{5E0ED6F9-6BCC-4C4B-838E-E58E4EC2C27D}"/>
              </pc2:cmMkLst>
            </pc226:cmChg>
          </p:ext>
        </pc:extLst>
      </pc:sldChg>
    </pc:docChg>
  </pc:docChgLst>
  <pc:docChgLst>
    <pc:chgData name="cheryl.stevens@socialcare.wales" userId="S::urn:spo:guest#cheryl.stevens@socialcare.wales::" providerId="AD" clId="Web-{E1D3FCD3-73E9-6AFE-F9A4-EF4B98AE13E2}"/>
    <pc:docChg chg="modSld">
      <pc:chgData name="cheryl.stevens@socialcare.wales" userId="S::urn:spo:guest#cheryl.stevens@socialcare.wales::" providerId="AD" clId="Web-{E1D3FCD3-73E9-6AFE-F9A4-EF4B98AE13E2}" dt="2023-01-24T16:35:40.982" v="2"/>
      <pc:docMkLst>
        <pc:docMk/>
      </pc:docMkLst>
      <pc:sldChg chg="modCm modNotes">
        <pc:chgData name="cheryl.stevens@socialcare.wales" userId="S::urn:spo:guest#cheryl.stevens@socialcare.wales::" providerId="AD" clId="Web-{E1D3FCD3-73E9-6AFE-F9A4-EF4B98AE13E2}" dt="2023-01-24T16:35:40.982" v="2"/>
        <pc:sldMkLst>
          <pc:docMk/>
          <pc:sldMk cId="947468039" sldId="389"/>
        </pc:sldMkLst>
        <pc:extLst>
          <p:ext xmlns:p="http://schemas.openxmlformats.org/presentationml/2006/main" uri="{D6D511B9-2390-475A-947B-AFAB55BFBCF1}">
            <pc226:cmChg xmlns:pc226="http://schemas.microsoft.com/office/powerpoint/2022/06/main/command" chg="mod">
              <pc226:chgData name="cheryl.stevens@socialcare.wales" userId="S::urn:spo:guest#cheryl.stevens@socialcare.wales::" providerId="AD" clId="Web-{E1D3FCD3-73E9-6AFE-F9A4-EF4B98AE13E2}" dt="2023-01-24T16:35:40.982" v="2"/>
              <pc2:cmMkLst xmlns:pc2="http://schemas.microsoft.com/office/powerpoint/2019/9/main/command">
                <pc:docMk/>
                <pc:sldMk cId="947468039" sldId="389"/>
                <pc2:cmMk id="{3849F172-F083-4A72-AE6E-6C2AFCA8C58D}"/>
              </pc2:cmMkLst>
            </pc226:cmChg>
          </p:ext>
        </pc:extLst>
      </pc:sldChg>
    </pc:docChg>
  </pc:docChgLst>
  <pc:docChgLst>
    <pc:chgData name="Trinity Rees" userId="S::t.rees@npt.gov.uk::23ed69b1-c9cb-4295-a16f-e57105e4c724" providerId="AD" clId="Web-{D7A5EA7B-06E6-8F49-1FD0-ADC96B0A0744}"/>
    <pc:docChg chg="">
      <pc:chgData name="Trinity Rees" userId="S::t.rees@npt.gov.uk::23ed69b1-c9cb-4295-a16f-e57105e4c724" providerId="AD" clId="Web-{D7A5EA7B-06E6-8F49-1FD0-ADC96B0A0744}" dt="2024-01-04T16:54:24.624" v="6"/>
      <pc:docMkLst>
        <pc:docMk/>
      </pc:docMkLst>
      <pc:sldChg chg="delCm">
        <pc:chgData name="Trinity Rees" userId="S::t.rees@npt.gov.uk::23ed69b1-c9cb-4295-a16f-e57105e4c724" providerId="AD" clId="Web-{D7A5EA7B-06E6-8F49-1FD0-ADC96B0A0744}" dt="2024-01-04T16:52:02.137" v="1"/>
        <pc:sldMkLst>
          <pc:docMk/>
          <pc:sldMk cId="755348543" sldId="265"/>
        </pc:sldMkLst>
        <pc:extLst>
          <p:ext xmlns:p="http://schemas.openxmlformats.org/presentationml/2006/main" uri="{D6D511B9-2390-475A-947B-AFAB55BFBCF1}">
            <pc226:cmChg xmlns:pc226="http://schemas.microsoft.com/office/powerpoint/2022/06/main/command" chg="del">
              <pc226:chgData name="Trinity Rees" userId="S::t.rees@npt.gov.uk::23ed69b1-c9cb-4295-a16f-e57105e4c724" providerId="AD" clId="Web-{D7A5EA7B-06E6-8F49-1FD0-ADC96B0A0744}" dt="2024-01-04T16:52:02.137" v="1"/>
              <pc2:cmMkLst xmlns:pc2="http://schemas.microsoft.com/office/powerpoint/2019/9/main/command">
                <pc:docMk/>
                <pc:sldMk cId="755348543" sldId="265"/>
                <pc2:cmMk id="{2DE5E39E-C15E-4A96-9B7B-23927712D94E}"/>
              </pc2:cmMkLst>
            </pc226:cmChg>
            <pc226:cmChg xmlns:pc226="http://schemas.microsoft.com/office/powerpoint/2022/06/main/command" chg="del">
              <pc226:chgData name="Trinity Rees" userId="S::t.rees@npt.gov.uk::23ed69b1-c9cb-4295-a16f-e57105e4c724" providerId="AD" clId="Web-{D7A5EA7B-06E6-8F49-1FD0-ADC96B0A0744}" dt="2024-01-04T16:51:54.699" v="0"/>
              <pc2:cmMkLst xmlns:pc2="http://schemas.microsoft.com/office/powerpoint/2019/9/main/command">
                <pc:docMk/>
                <pc:sldMk cId="755348543" sldId="265"/>
                <pc2:cmMk id="{02467AF0-EC32-49F2-9FC3-FE09D70DFF35}"/>
              </pc2:cmMkLst>
            </pc226:cmChg>
          </p:ext>
        </pc:extLst>
      </pc:sldChg>
      <pc:sldChg chg="delCm">
        <pc:chgData name="Trinity Rees" userId="S::t.rees@npt.gov.uk::23ed69b1-c9cb-4295-a16f-e57105e4c724" providerId="AD" clId="Web-{D7A5EA7B-06E6-8F49-1FD0-ADC96B0A0744}" dt="2024-01-04T16:53:03.279" v="3"/>
        <pc:sldMkLst>
          <pc:docMk/>
          <pc:sldMk cId="232803837" sldId="267"/>
        </pc:sldMkLst>
        <pc:extLst>
          <p:ext xmlns:p="http://schemas.openxmlformats.org/presentationml/2006/main" uri="{D6D511B9-2390-475A-947B-AFAB55BFBCF1}">
            <pc226:cmChg xmlns:pc226="http://schemas.microsoft.com/office/powerpoint/2022/06/main/command" chg="del">
              <pc226:chgData name="Trinity Rees" userId="S::t.rees@npt.gov.uk::23ed69b1-c9cb-4295-a16f-e57105e4c724" providerId="AD" clId="Web-{D7A5EA7B-06E6-8F49-1FD0-ADC96B0A0744}" dt="2024-01-04T16:52:17.825" v="2"/>
              <pc2:cmMkLst xmlns:pc2="http://schemas.microsoft.com/office/powerpoint/2019/9/main/command">
                <pc:docMk/>
                <pc:sldMk cId="232803837" sldId="267"/>
                <pc2:cmMk id="{83438D72-8B9E-4330-8A77-A5CE1D7E9EAD}"/>
              </pc2:cmMkLst>
            </pc226:cmChg>
            <pc226:cmChg xmlns:pc226="http://schemas.microsoft.com/office/powerpoint/2022/06/main/command" chg="del">
              <pc226:chgData name="Trinity Rees" userId="S::t.rees@npt.gov.uk::23ed69b1-c9cb-4295-a16f-e57105e4c724" providerId="AD" clId="Web-{D7A5EA7B-06E6-8F49-1FD0-ADC96B0A0744}" dt="2024-01-04T16:53:03.279" v="3"/>
              <pc2:cmMkLst xmlns:pc2="http://schemas.microsoft.com/office/powerpoint/2019/9/main/command">
                <pc:docMk/>
                <pc:sldMk cId="232803837" sldId="267"/>
                <pc2:cmMk id="{7915817B-B4C0-4B0C-9B86-457074715330}"/>
              </pc2:cmMkLst>
            </pc226:cmChg>
          </p:ext>
        </pc:extLst>
      </pc:sldChg>
      <pc:sldChg chg="delCm">
        <pc:chgData name="Trinity Rees" userId="S::t.rees@npt.gov.uk::23ed69b1-c9cb-4295-a16f-e57105e4c724" providerId="AD" clId="Web-{D7A5EA7B-06E6-8F49-1FD0-ADC96B0A0744}" dt="2024-01-04T16:54:07.655" v="5"/>
        <pc:sldMkLst>
          <pc:docMk/>
          <pc:sldMk cId="348380842" sldId="273"/>
        </pc:sldMkLst>
        <pc:extLst>
          <p:ext xmlns:p="http://schemas.openxmlformats.org/presentationml/2006/main" uri="{D6D511B9-2390-475A-947B-AFAB55BFBCF1}">
            <pc226:cmChg xmlns:pc226="http://schemas.microsoft.com/office/powerpoint/2022/06/main/command" chg="del">
              <pc226:chgData name="Trinity Rees" userId="S::t.rees@npt.gov.uk::23ed69b1-c9cb-4295-a16f-e57105e4c724" providerId="AD" clId="Web-{D7A5EA7B-06E6-8F49-1FD0-ADC96B0A0744}" dt="2024-01-04T16:54:06.077" v="4"/>
              <pc2:cmMkLst xmlns:pc2="http://schemas.microsoft.com/office/powerpoint/2019/9/main/command">
                <pc:docMk/>
                <pc:sldMk cId="348380842" sldId="273"/>
                <pc2:cmMk id="{D9D77D1A-397C-4FA6-B8DE-A9E288871D95}"/>
              </pc2:cmMkLst>
            </pc226:cmChg>
            <pc226:cmChg xmlns:pc226="http://schemas.microsoft.com/office/powerpoint/2022/06/main/command" chg="del">
              <pc226:chgData name="Trinity Rees" userId="S::t.rees@npt.gov.uk::23ed69b1-c9cb-4295-a16f-e57105e4c724" providerId="AD" clId="Web-{D7A5EA7B-06E6-8F49-1FD0-ADC96B0A0744}" dt="2024-01-04T16:54:07.655" v="5"/>
              <pc2:cmMkLst xmlns:pc2="http://schemas.microsoft.com/office/powerpoint/2019/9/main/command">
                <pc:docMk/>
                <pc:sldMk cId="348380842" sldId="273"/>
                <pc2:cmMk id="{87D9939A-D483-4665-A81D-D8211AAA2E03}"/>
              </pc2:cmMkLst>
            </pc226:cmChg>
          </p:ext>
        </pc:extLst>
      </pc:sldChg>
      <pc:sldChg chg="delCm">
        <pc:chgData name="Trinity Rees" userId="S::t.rees@npt.gov.uk::23ed69b1-c9cb-4295-a16f-e57105e4c724" providerId="AD" clId="Web-{D7A5EA7B-06E6-8F49-1FD0-ADC96B0A0744}" dt="2024-01-04T16:54:24.624" v="6"/>
        <pc:sldMkLst>
          <pc:docMk/>
          <pc:sldMk cId="1854239271" sldId="376"/>
        </pc:sldMkLst>
        <pc:extLst>
          <p:ext xmlns:p="http://schemas.openxmlformats.org/presentationml/2006/main" uri="{D6D511B9-2390-475A-947B-AFAB55BFBCF1}">
            <pc226:cmChg xmlns:pc226="http://schemas.microsoft.com/office/powerpoint/2022/06/main/command" chg="del">
              <pc226:chgData name="Trinity Rees" userId="S::t.rees@npt.gov.uk::23ed69b1-c9cb-4295-a16f-e57105e4c724" providerId="AD" clId="Web-{D7A5EA7B-06E6-8F49-1FD0-ADC96B0A0744}" dt="2024-01-04T16:54:24.624" v="6"/>
              <pc2:cmMkLst xmlns:pc2="http://schemas.microsoft.com/office/powerpoint/2019/9/main/command">
                <pc:docMk/>
                <pc:sldMk cId="1854239271" sldId="376"/>
                <pc2:cmMk id="{3FB449A1-EAB8-42A2-AFC5-14DE7D4FF756}"/>
              </pc2:cmMkLst>
            </pc226:cmChg>
          </p:ext>
        </pc:extLst>
      </pc:sldChg>
    </pc:docChg>
  </pc:docChgLst>
  <pc:docChgLst>
    <pc:chgData name="Trinity Rees" userId="S::t.rees@npt.gov.uk::23ed69b1-c9cb-4295-a16f-e57105e4c724" providerId="AD" clId="Web-{400FCE93-12CA-A5CD-0459-DA604567576B}"/>
    <pc:docChg chg="modSld">
      <pc:chgData name="Trinity Rees" userId="S::t.rees@npt.gov.uk::23ed69b1-c9cb-4295-a16f-e57105e4c724" providerId="AD" clId="Web-{400FCE93-12CA-A5CD-0459-DA604567576B}" dt="2024-01-10T14:49:25.033" v="19" actId="20577"/>
      <pc:docMkLst>
        <pc:docMk/>
      </pc:docMkLst>
      <pc:sldChg chg="addSp modSp">
        <pc:chgData name="Trinity Rees" userId="S::t.rees@npt.gov.uk::23ed69b1-c9cb-4295-a16f-e57105e4c724" providerId="AD" clId="Web-{400FCE93-12CA-A5CD-0459-DA604567576B}" dt="2024-01-10T14:49:25.033" v="19" actId="20577"/>
        <pc:sldMkLst>
          <pc:docMk/>
          <pc:sldMk cId="3517307472" sldId="296"/>
        </pc:sldMkLst>
        <pc:spChg chg="mod">
          <ac:chgData name="Trinity Rees" userId="S::t.rees@npt.gov.uk::23ed69b1-c9cb-4295-a16f-e57105e4c724" providerId="AD" clId="Web-{400FCE93-12CA-A5CD-0459-DA604567576B}" dt="2024-01-10T14:49:25.033" v="19" actId="20577"/>
          <ac:spMkLst>
            <pc:docMk/>
            <pc:sldMk cId="3517307472" sldId="296"/>
            <ac:spMk id="4" creationId="{086EF6DD-A41E-19DC-713C-F41D13E26B1E}"/>
          </ac:spMkLst>
        </pc:spChg>
        <pc:spChg chg="add mod">
          <ac:chgData name="Trinity Rees" userId="S::t.rees@npt.gov.uk::23ed69b1-c9cb-4295-a16f-e57105e4c724" providerId="AD" clId="Web-{400FCE93-12CA-A5CD-0459-DA604567576B}" dt="2024-01-10T14:49:10.501" v="15" actId="20577"/>
          <ac:spMkLst>
            <pc:docMk/>
            <pc:sldMk cId="3517307472" sldId="296"/>
            <ac:spMk id="5" creationId="{7D2EC8E1-7110-7A4C-A0DE-0A6FE2DC1B9A}"/>
          </ac:spMkLst>
        </pc:spChg>
      </pc:sldChg>
    </pc:docChg>
  </pc:docChgLst>
  <pc:docChgLst>
    <pc:chgData name="Catherine Roberts" userId="S::c.roberts2@npt.gov.uk::32661960-39be-46fa-89c1-d86cab22c2f5" providerId="AD" clId="Web-{532F6173-4454-049B-AC63-E66D502F6C9F}"/>
    <pc:docChg chg="modSld">
      <pc:chgData name="Catherine Roberts" userId="S::c.roberts2@npt.gov.uk::32661960-39be-46fa-89c1-d86cab22c2f5" providerId="AD" clId="Web-{532F6173-4454-049B-AC63-E66D502F6C9F}" dt="2024-01-04T20:50:37.127" v="522"/>
      <pc:docMkLst>
        <pc:docMk/>
      </pc:docMkLst>
      <pc:sldChg chg="delCm">
        <pc:chgData name="Catherine Roberts" userId="S::c.roberts2@npt.gov.uk::32661960-39be-46fa-89c1-d86cab22c2f5" providerId="AD" clId="Web-{532F6173-4454-049B-AC63-E66D502F6C9F}" dt="2024-01-04T20:50:31.487" v="521"/>
        <pc:sldMkLst>
          <pc:docMk/>
          <pc:sldMk cId="1951520007" sldId="270"/>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532F6173-4454-049B-AC63-E66D502F6C9F}" dt="2024-01-04T20:50:31.487" v="521"/>
              <pc2:cmMkLst xmlns:pc2="http://schemas.microsoft.com/office/powerpoint/2019/9/main/command">
                <pc:docMk/>
                <pc:sldMk cId="1951520007" sldId="270"/>
                <pc2:cmMk id="{FF224B33-F5D4-4505-9115-2F351264C920}"/>
              </pc2:cmMkLst>
            </pc226:cmChg>
          </p:ext>
        </pc:extLst>
      </pc:sldChg>
      <pc:sldChg chg="delCm">
        <pc:chgData name="Catherine Roberts" userId="S::c.roberts2@npt.gov.uk::32661960-39be-46fa-89c1-d86cab22c2f5" providerId="AD" clId="Web-{532F6173-4454-049B-AC63-E66D502F6C9F}" dt="2024-01-04T20:50:37.127" v="522"/>
        <pc:sldMkLst>
          <pc:docMk/>
          <pc:sldMk cId="3191256501" sldId="271"/>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532F6173-4454-049B-AC63-E66D502F6C9F}" dt="2024-01-04T20:50:37.127" v="522"/>
              <pc2:cmMkLst xmlns:pc2="http://schemas.microsoft.com/office/powerpoint/2019/9/main/command">
                <pc:docMk/>
                <pc:sldMk cId="3191256501" sldId="271"/>
                <pc2:cmMk id="{99E2F44B-21F2-48FB-9D6A-9C3BF02C1A78}"/>
              </pc2:cmMkLst>
            </pc226:cmChg>
          </p:ext>
        </pc:extLst>
      </pc:sldChg>
      <pc:sldChg chg="modSp delCm modCm modNotes">
        <pc:chgData name="Catherine Roberts" userId="S::c.roberts2@npt.gov.uk::32661960-39be-46fa-89c1-d86cab22c2f5" providerId="AD" clId="Web-{532F6173-4454-049B-AC63-E66D502F6C9F}" dt="2024-01-04T20:50:23.440" v="520"/>
        <pc:sldMkLst>
          <pc:docMk/>
          <pc:sldMk cId="752672173" sldId="272"/>
        </pc:sldMkLst>
        <pc:spChg chg="mod">
          <ac:chgData name="Catherine Roberts" userId="S::c.roberts2@npt.gov.uk::32661960-39be-46fa-89c1-d86cab22c2f5" providerId="AD" clId="Web-{532F6173-4454-049B-AC63-E66D502F6C9F}" dt="2024-01-04T20:50:16.674" v="518" actId="20577"/>
          <ac:spMkLst>
            <pc:docMk/>
            <pc:sldMk cId="752672173" sldId="272"/>
            <ac:spMk id="4" creationId="{00000000-0000-0000-0000-000000000000}"/>
          </ac:spMkLst>
        </pc:spChg>
        <pc:spChg chg="mod">
          <ac:chgData name="Catherine Roberts" userId="S::c.roberts2@npt.gov.uk::32661960-39be-46fa-89c1-d86cab22c2f5" providerId="AD" clId="Web-{532F6173-4454-049B-AC63-E66D502F6C9F}" dt="2024-01-04T20:47:39.405" v="451" actId="20577"/>
          <ac:spMkLst>
            <pc:docMk/>
            <pc:sldMk cId="752672173" sldId="272"/>
            <ac:spMk id="5" creationId="{1D08904A-670F-B44D-B9BB-A1DE0D605BC1}"/>
          </ac:spMkLst>
        </pc:spChg>
        <pc:extLst>
          <p:ext xmlns:p="http://schemas.openxmlformats.org/presentationml/2006/main" uri="{D6D511B9-2390-475A-947B-AFAB55BFBCF1}">
            <pc226:cmChg xmlns:pc226="http://schemas.microsoft.com/office/powerpoint/2022/06/main/command" chg="del mod">
              <pc226:chgData name="Catherine Roberts" userId="S::c.roberts2@npt.gov.uk::32661960-39be-46fa-89c1-d86cab22c2f5" providerId="AD" clId="Web-{532F6173-4454-049B-AC63-E66D502F6C9F}" dt="2024-01-04T20:48:09.390" v="461"/>
              <pc2:cmMkLst xmlns:pc2="http://schemas.microsoft.com/office/powerpoint/2019/9/main/command">
                <pc:docMk/>
                <pc:sldMk cId="752672173" sldId="272"/>
                <pc2:cmMk id="{77A9B09A-681C-40B7-8727-35416D53F64E}"/>
              </pc2:cmMkLst>
            </pc226:cmChg>
            <pc226:cmChg xmlns:pc226="http://schemas.microsoft.com/office/powerpoint/2022/06/main/command" chg="del mod">
              <pc226:chgData name="Catherine Roberts" userId="S::c.roberts2@npt.gov.uk::32661960-39be-46fa-89c1-d86cab22c2f5" providerId="AD" clId="Web-{532F6173-4454-049B-AC63-E66D502F6C9F}" dt="2024-01-04T20:50:23.440" v="520"/>
              <pc2:cmMkLst xmlns:pc2="http://schemas.microsoft.com/office/powerpoint/2019/9/main/command">
                <pc:docMk/>
                <pc:sldMk cId="752672173" sldId="272"/>
                <pc2:cmMk id="{535707DC-7DA3-4FB5-BAAF-0DB7F7F6EB4A}"/>
              </pc2:cmMkLst>
            </pc226:cmChg>
          </p:ext>
        </pc:extLst>
      </pc:sldChg>
      <pc:sldChg chg="addSp modSp delCm modNotes">
        <pc:chgData name="Catherine Roberts" userId="S::c.roberts2@npt.gov.uk::32661960-39be-46fa-89c1-d86cab22c2f5" providerId="AD" clId="Web-{532F6173-4454-049B-AC63-E66D502F6C9F}" dt="2024-01-04T20:43:22.597" v="413"/>
        <pc:sldMkLst>
          <pc:docMk/>
          <pc:sldMk cId="3517307472" sldId="296"/>
        </pc:sldMkLst>
        <pc:spChg chg="mod">
          <ac:chgData name="Catherine Roberts" userId="S::c.roberts2@npt.gov.uk::32661960-39be-46fa-89c1-d86cab22c2f5" providerId="AD" clId="Web-{532F6173-4454-049B-AC63-E66D502F6C9F}" dt="2024-01-04T20:43:04.268" v="408" actId="1076"/>
          <ac:spMkLst>
            <pc:docMk/>
            <pc:sldMk cId="3517307472" sldId="296"/>
            <ac:spMk id="2" creationId="{00000000-0000-0000-0000-000000000000}"/>
          </ac:spMkLst>
        </pc:spChg>
        <pc:spChg chg="add mod">
          <ac:chgData name="Catherine Roberts" userId="S::c.roberts2@npt.gov.uk::32661960-39be-46fa-89c1-d86cab22c2f5" providerId="AD" clId="Web-{532F6173-4454-049B-AC63-E66D502F6C9F}" dt="2024-01-04T20:43:18.738" v="412" actId="20577"/>
          <ac:spMkLst>
            <pc:docMk/>
            <pc:sldMk cId="3517307472" sldId="296"/>
            <ac:spMk id="4" creationId="{086EF6DD-A41E-19DC-713C-F41D13E26B1E}"/>
          </ac:spMkLst>
        </pc:spChg>
        <pc:picChg chg="mod">
          <ac:chgData name="Catherine Roberts" userId="S::c.roberts2@npt.gov.uk::32661960-39be-46fa-89c1-d86cab22c2f5" providerId="AD" clId="Web-{532F6173-4454-049B-AC63-E66D502F6C9F}" dt="2024-01-04T20:41:53.345" v="375" actId="1076"/>
          <ac:picMkLst>
            <pc:docMk/>
            <pc:sldMk cId="3517307472" sldId="296"/>
            <ac:picMk id="8" creationId="{00000000-0000-0000-0000-000000000000}"/>
          </ac:picMkLst>
        </pc:picChg>
        <pc:picChg chg="mod">
          <ac:chgData name="Catherine Roberts" userId="S::c.roberts2@npt.gov.uk::32661960-39be-46fa-89c1-d86cab22c2f5" providerId="AD" clId="Web-{532F6173-4454-049B-AC63-E66D502F6C9F}" dt="2024-01-04T20:41:47.204" v="374" actId="1076"/>
          <ac:picMkLst>
            <pc:docMk/>
            <pc:sldMk cId="3517307472" sldId="296"/>
            <ac:picMk id="9" creationId="{00000000-0000-0000-0000-000000000000}"/>
          </ac:picMkLst>
        </pc:picChg>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532F6173-4454-049B-AC63-E66D502F6C9F}" dt="2024-01-04T20:43:22.597" v="413"/>
              <pc2:cmMkLst xmlns:pc2="http://schemas.microsoft.com/office/powerpoint/2019/9/main/command">
                <pc:docMk/>
                <pc:sldMk cId="3517307472" sldId="296"/>
                <pc2:cmMk id="{0B103AD9-B82A-4D6B-B272-65969091483E}"/>
              </pc2:cmMkLst>
            </pc226:cmChg>
          </p:ext>
        </pc:extLst>
      </pc:sldChg>
      <pc:sldChg chg="modSp delCm">
        <pc:chgData name="Catherine Roberts" userId="S::c.roberts2@npt.gov.uk::32661960-39be-46fa-89c1-d86cab22c2f5" providerId="AD" clId="Web-{532F6173-4454-049B-AC63-E66D502F6C9F}" dt="2024-01-04T20:32:45.957" v="265"/>
        <pc:sldMkLst>
          <pc:docMk/>
          <pc:sldMk cId="939290642" sldId="299"/>
        </pc:sldMkLst>
        <pc:spChg chg="mod">
          <ac:chgData name="Catherine Roberts" userId="S::c.roberts2@npt.gov.uk::32661960-39be-46fa-89c1-d86cab22c2f5" providerId="AD" clId="Web-{532F6173-4454-049B-AC63-E66D502F6C9F}" dt="2024-01-04T20:30:42.704" v="258" actId="1076"/>
          <ac:spMkLst>
            <pc:docMk/>
            <pc:sldMk cId="939290642" sldId="299"/>
            <ac:spMk id="4" creationId="{00000000-0000-0000-0000-000000000000}"/>
          </ac:spMkLst>
        </pc:spChg>
        <pc:spChg chg="mod">
          <ac:chgData name="Catherine Roberts" userId="S::c.roberts2@npt.gov.uk::32661960-39be-46fa-89c1-d86cab22c2f5" providerId="AD" clId="Web-{532F6173-4454-049B-AC63-E66D502F6C9F}" dt="2024-01-04T20:30:58.877" v="260" actId="1076"/>
          <ac:spMkLst>
            <pc:docMk/>
            <pc:sldMk cId="939290642" sldId="299"/>
            <ac:spMk id="6" creationId="{00000000-0000-0000-0000-000000000000}"/>
          </ac:spMkLst>
        </pc:spChg>
        <pc:graphicFrameChg chg="mod">
          <ac:chgData name="Catherine Roberts" userId="S::c.roberts2@npt.gov.uk::32661960-39be-46fa-89c1-d86cab22c2f5" providerId="AD" clId="Web-{532F6173-4454-049B-AC63-E66D502F6C9F}" dt="2024-01-04T20:30:48.767" v="259" actId="1076"/>
          <ac:graphicFrameMkLst>
            <pc:docMk/>
            <pc:sldMk cId="939290642" sldId="299"/>
            <ac:graphicFrameMk id="5" creationId="{00000000-0000-0000-0000-000000000000}"/>
          </ac:graphicFrameMkLst>
        </pc:graphicFrameChg>
        <pc:graphicFrameChg chg="mod modGraphic">
          <ac:chgData name="Catherine Roberts" userId="S::c.roberts2@npt.gov.uk::32661960-39be-46fa-89c1-d86cab22c2f5" providerId="AD" clId="Web-{532F6173-4454-049B-AC63-E66D502F6C9F}" dt="2024-01-04T20:32:45.957" v="265"/>
          <ac:graphicFrameMkLst>
            <pc:docMk/>
            <pc:sldMk cId="939290642" sldId="299"/>
            <ac:graphicFrameMk id="7" creationId="{00000000-0000-0000-0000-000000000000}"/>
          </ac:graphicFrameMkLst>
        </pc:graphicFrameChg>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532F6173-4454-049B-AC63-E66D502F6C9F}" dt="2024-01-04T20:31:14.627" v="261"/>
              <pc2:cmMkLst xmlns:pc2="http://schemas.microsoft.com/office/powerpoint/2019/9/main/command">
                <pc:docMk/>
                <pc:sldMk cId="939290642" sldId="299"/>
                <pc2:cmMk id="{F5DB01D3-AABE-452B-A8A0-B029F3959B09}"/>
              </pc2:cmMkLst>
            </pc226:cmChg>
          </p:ext>
        </pc:extLst>
      </pc:sldChg>
      <pc:sldChg chg="delCm">
        <pc:chgData name="Catherine Roberts" userId="S::c.roberts2@npt.gov.uk::32661960-39be-46fa-89c1-d86cab22c2f5" providerId="AD" clId="Web-{532F6173-4454-049B-AC63-E66D502F6C9F}" dt="2024-01-04T20:29:08.327" v="239"/>
        <pc:sldMkLst>
          <pc:docMk/>
          <pc:sldMk cId="410752819" sldId="300"/>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532F6173-4454-049B-AC63-E66D502F6C9F}" dt="2024-01-04T20:29:08.327" v="239"/>
              <pc2:cmMkLst xmlns:pc2="http://schemas.microsoft.com/office/powerpoint/2019/9/main/command">
                <pc:docMk/>
                <pc:sldMk cId="410752819" sldId="300"/>
                <pc2:cmMk id="{F34080CC-70C0-4DE6-9DA0-CFD8AF6B424C}"/>
              </pc2:cmMkLst>
            </pc226:cmChg>
          </p:ext>
        </pc:extLst>
      </pc:sldChg>
      <pc:sldChg chg="modSp delCm">
        <pc:chgData name="Catherine Roberts" userId="S::c.roberts2@npt.gov.uk::32661960-39be-46fa-89c1-d86cab22c2f5" providerId="AD" clId="Web-{532F6173-4454-049B-AC63-E66D502F6C9F}" dt="2024-01-04T20:35:57.102" v="296"/>
        <pc:sldMkLst>
          <pc:docMk/>
          <pc:sldMk cId="3017841177" sldId="301"/>
        </pc:sldMkLst>
        <pc:spChg chg="mod">
          <ac:chgData name="Catherine Roberts" userId="S::c.roberts2@npt.gov.uk::32661960-39be-46fa-89c1-d86cab22c2f5" providerId="AD" clId="Web-{532F6173-4454-049B-AC63-E66D502F6C9F}" dt="2024-01-04T20:34:36.397" v="281" actId="1076"/>
          <ac:spMkLst>
            <pc:docMk/>
            <pc:sldMk cId="3017841177" sldId="301"/>
            <ac:spMk id="3" creationId="{00000000-0000-0000-0000-000000000000}"/>
          </ac:spMkLst>
        </pc:spChg>
        <pc:spChg chg="mod">
          <ac:chgData name="Catherine Roberts" userId="S::c.roberts2@npt.gov.uk::32661960-39be-46fa-89c1-d86cab22c2f5" providerId="AD" clId="Web-{532F6173-4454-049B-AC63-E66D502F6C9F}" dt="2024-01-04T20:34:44.132" v="282" actId="1076"/>
          <ac:spMkLst>
            <pc:docMk/>
            <pc:sldMk cId="3017841177" sldId="301"/>
            <ac:spMk id="9" creationId="{00000000-0000-0000-0000-000000000000}"/>
          </ac:spMkLst>
        </pc:spChg>
        <pc:spChg chg="mod">
          <ac:chgData name="Catherine Roberts" userId="S::c.roberts2@npt.gov.uk::32661960-39be-46fa-89c1-d86cab22c2f5" providerId="AD" clId="Web-{532F6173-4454-049B-AC63-E66D502F6C9F}" dt="2024-01-04T20:35:51.790" v="295" actId="1076"/>
          <ac:spMkLst>
            <pc:docMk/>
            <pc:sldMk cId="3017841177" sldId="301"/>
            <ac:spMk id="10" creationId="{00000000-0000-0000-0000-000000000000}"/>
          </ac:spMkLst>
        </pc:spChg>
        <pc:spChg chg="mod">
          <ac:chgData name="Catherine Roberts" userId="S::c.roberts2@npt.gov.uk::32661960-39be-46fa-89c1-d86cab22c2f5" providerId="AD" clId="Web-{532F6173-4454-049B-AC63-E66D502F6C9F}" dt="2024-01-04T20:34:52.226" v="283" actId="1076"/>
          <ac:spMkLst>
            <pc:docMk/>
            <pc:sldMk cId="3017841177" sldId="301"/>
            <ac:spMk id="11" creationId="{00000000-0000-0000-0000-000000000000}"/>
          </ac:spMkLst>
        </pc:spChg>
        <pc:spChg chg="mod">
          <ac:chgData name="Catherine Roberts" userId="S::c.roberts2@npt.gov.uk::32661960-39be-46fa-89c1-d86cab22c2f5" providerId="AD" clId="Web-{532F6173-4454-049B-AC63-E66D502F6C9F}" dt="2024-01-04T20:35:20.195" v="289" actId="1076"/>
          <ac:spMkLst>
            <pc:docMk/>
            <pc:sldMk cId="3017841177" sldId="301"/>
            <ac:spMk id="12" creationId="{00000000-0000-0000-0000-000000000000}"/>
          </ac:spMkLst>
        </pc:spChg>
        <pc:spChg chg="mod">
          <ac:chgData name="Catherine Roberts" userId="S::c.roberts2@npt.gov.uk::32661960-39be-46fa-89c1-d86cab22c2f5" providerId="AD" clId="Web-{532F6173-4454-049B-AC63-E66D502F6C9F}" dt="2024-01-04T20:34:19.053" v="278" actId="1076"/>
          <ac:spMkLst>
            <pc:docMk/>
            <pc:sldMk cId="3017841177" sldId="301"/>
            <ac:spMk id="14" creationId="{00000000-0000-0000-0000-000000000000}"/>
          </ac:spMkLst>
        </pc:spChg>
        <pc:spChg chg="mod">
          <ac:chgData name="Catherine Roberts" userId="S::c.roberts2@npt.gov.uk::32661960-39be-46fa-89c1-d86cab22c2f5" providerId="AD" clId="Web-{532F6173-4454-049B-AC63-E66D502F6C9F}" dt="2024-01-04T20:33:39.849" v="272" actId="1076"/>
          <ac:spMkLst>
            <pc:docMk/>
            <pc:sldMk cId="3017841177" sldId="301"/>
            <ac:spMk id="16" creationId="{00000000-0000-0000-0000-000000000000}"/>
          </ac:spMkLst>
        </pc:spChg>
        <pc:spChg chg="mod">
          <ac:chgData name="Catherine Roberts" userId="S::c.roberts2@npt.gov.uk::32661960-39be-46fa-89c1-d86cab22c2f5" providerId="AD" clId="Web-{532F6173-4454-049B-AC63-E66D502F6C9F}" dt="2024-01-04T20:33:32.927" v="270" actId="1076"/>
          <ac:spMkLst>
            <pc:docMk/>
            <pc:sldMk cId="3017841177" sldId="301"/>
            <ac:spMk id="17" creationId="{00000000-0000-0000-0000-000000000000}"/>
          </ac:spMkLst>
        </pc:spChg>
        <pc:spChg chg="mod">
          <ac:chgData name="Catherine Roberts" userId="S::c.roberts2@npt.gov.uk::32661960-39be-46fa-89c1-d86cab22c2f5" providerId="AD" clId="Web-{532F6173-4454-049B-AC63-E66D502F6C9F}" dt="2024-01-04T20:34:08.178" v="277" actId="20577"/>
          <ac:spMkLst>
            <pc:docMk/>
            <pc:sldMk cId="3017841177" sldId="301"/>
            <ac:spMk id="18" creationId="{00000000-0000-0000-0000-000000000000}"/>
          </ac:spMkLst>
        </pc:spChg>
        <pc:spChg chg="mod">
          <ac:chgData name="Catherine Roberts" userId="S::c.roberts2@npt.gov.uk::32661960-39be-46fa-89c1-d86cab22c2f5" providerId="AD" clId="Web-{532F6173-4454-049B-AC63-E66D502F6C9F}" dt="2024-01-04T20:34:29.272" v="280" actId="1076"/>
          <ac:spMkLst>
            <pc:docMk/>
            <pc:sldMk cId="3017841177" sldId="301"/>
            <ac:spMk id="19" creationId="{00000000-0000-0000-0000-000000000000}"/>
          </ac:spMkLst>
        </pc:spChg>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532F6173-4454-049B-AC63-E66D502F6C9F}" dt="2024-01-04T20:35:57.102" v="296"/>
              <pc2:cmMkLst xmlns:pc2="http://schemas.microsoft.com/office/powerpoint/2019/9/main/command">
                <pc:docMk/>
                <pc:sldMk cId="3017841177" sldId="301"/>
                <pc2:cmMk id="{B612D219-813B-40B4-AC0F-3ADC4DB36EEC}"/>
              </pc2:cmMkLst>
            </pc226:cmChg>
          </p:ext>
        </pc:extLst>
      </pc:sldChg>
      <pc:sldChg chg="modSp delCm">
        <pc:chgData name="Catherine Roberts" userId="S::c.roberts2@npt.gov.uk::32661960-39be-46fa-89c1-d86cab22c2f5" providerId="AD" clId="Web-{532F6173-4454-049B-AC63-E66D502F6C9F}" dt="2024-01-04T20:28:27.217" v="238"/>
        <pc:sldMkLst>
          <pc:docMk/>
          <pc:sldMk cId="433334485" sldId="310"/>
        </pc:sldMkLst>
        <pc:spChg chg="mod">
          <ac:chgData name="Catherine Roberts" userId="S::c.roberts2@npt.gov.uk::32661960-39be-46fa-89c1-d86cab22c2f5" providerId="AD" clId="Web-{532F6173-4454-049B-AC63-E66D502F6C9F}" dt="2024-01-04T20:27:48.700" v="226" actId="20577"/>
          <ac:spMkLst>
            <pc:docMk/>
            <pc:sldMk cId="433334485" sldId="310"/>
            <ac:spMk id="3" creationId="{00000000-0000-0000-0000-000000000000}"/>
          </ac:spMkLst>
        </pc:spChg>
        <pc:spChg chg="mod">
          <ac:chgData name="Catherine Roberts" userId="S::c.roberts2@npt.gov.uk::32661960-39be-46fa-89c1-d86cab22c2f5" providerId="AD" clId="Web-{532F6173-4454-049B-AC63-E66D502F6C9F}" dt="2024-01-04T20:28:19.857" v="237" actId="20577"/>
          <ac:spMkLst>
            <pc:docMk/>
            <pc:sldMk cId="433334485" sldId="310"/>
            <ac:spMk id="6" creationId="{00000000-0000-0000-0000-000000000000}"/>
          </ac:spMkLst>
        </pc:spChg>
        <pc:spChg chg="mod">
          <ac:chgData name="Catherine Roberts" userId="S::c.roberts2@npt.gov.uk::32661960-39be-46fa-89c1-d86cab22c2f5" providerId="AD" clId="Web-{532F6173-4454-049B-AC63-E66D502F6C9F}" dt="2024-01-04T20:26:32.792" v="185" actId="1076"/>
          <ac:spMkLst>
            <pc:docMk/>
            <pc:sldMk cId="433334485" sldId="310"/>
            <ac:spMk id="9" creationId="{00000000-0000-0000-0000-000000000000}"/>
          </ac:spMkLst>
        </pc:spChg>
        <pc:spChg chg="mod">
          <ac:chgData name="Catherine Roberts" userId="S::c.roberts2@npt.gov.uk::32661960-39be-46fa-89c1-d86cab22c2f5" providerId="AD" clId="Web-{532F6173-4454-049B-AC63-E66D502F6C9F}" dt="2024-01-04T20:26:38.292" v="186" actId="14100"/>
          <ac:spMkLst>
            <pc:docMk/>
            <pc:sldMk cId="433334485" sldId="310"/>
            <ac:spMk id="11" creationId="{00000000-0000-0000-0000-000000000000}"/>
          </ac:spMkLst>
        </pc:spChg>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532F6173-4454-049B-AC63-E66D502F6C9F}" dt="2024-01-04T20:28:27.217" v="238"/>
              <pc2:cmMkLst xmlns:pc2="http://schemas.microsoft.com/office/powerpoint/2019/9/main/command">
                <pc:docMk/>
                <pc:sldMk cId="433334485" sldId="310"/>
                <pc2:cmMk id="{8E79DC5F-9217-42F0-8092-61607B4210E0}"/>
              </pc2:cmMkLst>
            </pc226:cmChg>
          </p:ext>
        </pc:extLst>
      </pc:sldChg>
      <pc:sldChg chg="addSp delSp modSp delCm">
        <pc:chgData name="Catherine Roberts" userId="S::c.roberts2@npt.gov.uk::32661960-39be-46fa-89c1-d86cab22c2f5" providerId="AD" clId="Web-{532F6173-4454-049B-AC63-E66D502F6C9F}" dt="2024-01-04T20:30:17.954" v="254"/>
        <pc:sldMkLst>
          <pc:docMk/>
          <pc:sldMk cId="3591513534" sldId="312"/>
        </pc:sldMkLst>
        <pc:spChg chg="mod">
          <ac:chgData name="Catherine Roberts" userId="S::c.roberts2@npt.gov.uk::32661960-39be-46fa-89c1-d86cab22c2f5" providerId="AD" clId="Web-{532F6173-4454-049B-AC63-E66D502F6C9F}" dt="2024-01-04T20:30:08.969" v="252" actId="1076"/>
          <ac:spMkLst>
            <pc:docMk/>
            <pc:sldMk cId="3591513534" sldId="312"/>
            <ac:spMk id="4" creationId="{00000000-0000-0000-0000-000000000000}"/>
          </ac:spMkLst>
        </pc:spChg>
        <pc:spChg chg="add del mod">
          <ac:chgData name="Catherine Roberts" userId="S::c.roberts2@npt.gov.uk::32661960-39be-46fa-89c1-d86cab22c2f5" providerId="AD" clId="Web-{532F6173-4454-049B-AC63-E66D502F6C9F}" dt="2024-01-04T20:30:14.751" v="253" actId="1076"/>
          <ac:spMkLst>
            <pc:docMk/>
            <pc:sldMk cId="3591513534" sldId="312"/>
            <ac:spMk id="6" creationId="{00000000-0000-0000-0000-000000000000}"/>
          </ac:spMkLst>
        </pc:spChg>
        <pc:graphicFrameChg chg="mod">
          <ac:chgData name="Catherine Roberts" userId="S::c.roberts2@npt.gov.uk::32661960-39be-46fa-89c1-d86cab22c2f5" providerId="AD" clId="Web-{532F6173-4454-049B-AC63-E66D502F6C9F}" dt="2024-01-04T20:30:01.391" v="250" actId="14100"/>
          <ac:graphicFrameMkLst>
            <pc:docMk/>
            <pc:sldMk cId="3591513534" sldId="312"/>
            <ac:graphicFrameMk id="5" creationId="{00000000-0000-0000-0000-000000000000}"/>
          </ac:graphicFrameMkLst>
        </pc:graphicFrameChg>
        <pc:graphicFrameChg chg="mod">
          <ac:chgData name="Catherine Roberts" userId="S::c.roberts2@npt.gov.uk::32661960-39be-46fa-89c1-d86cab22c2f5" providerId="AD" clId="Web-{532F6173-4454-049B-AC63-E66D502F6C9F}" dt="2024-01-04T20:29:41.844" v="243" actId="14100"/>
          <ac:graphicFrameMkLst>
            <pc:docMk/>
            <pc:sldMk cId="3591513534" sldId="312"/>
            <ac:graphicFrameMk id="7" creationId="{00000000-0000-0000-0000-000000000000}"/>
          </ac:graphicFrameMkLst>
        </pc:graphicFrameChg>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532F6173-4454-049B-AC63-E66D502F6C9F}" dt="2024-01-04T20:30:17.954" v="254"/>
              <pc2:cmMkLst xmlns:pc2="http://schemas.microsoft.com/office/powerpoint/2019/9/main/command">
                <pc:docMk/>
                <pc:sldMk cId="3591513534" sldId="312"/>
                <pc2:cmMk id="{5D67BCE1-E433-455E-859E-7A1734FAE3EA}"/>
              </pc2:cmMkLst>
            </pc226:cmChg>
          </p:ext>
        </pc:extLst>
      </pc:sldChg>
      <pc:sldChg chg="delCm">
        <pc:chgData name="Catherine Roberts" userId="S::c.roberts2@npt.gov.uk::32661960-39be-46fa-89c1-d86cab22c2f5" providerId="AD" clId="Web-{532F6173-4454-049B-AC63-E66D502F6C9F}" dt="2024-01-04T20:46:04.074" v="441"/>
        <pc:sldMkLst>
          <pc:docMk/>
          <pc:sldMk cId="627824211" sldId="313"/>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532F6173-4454-049B-AC63-E66D502F6C9F}" dt="2024-01-04T20:46:04.074" v="441"/>
              <pc2:cmMkLst xmlns:pc2="http://schemas.microsoft.com/office/powerpoint/2019/9/main/command">
                <pc:docMk/>
                <pc:sldMk cId="627824211" sldId="313"/>
                <pc2:cmMk id="{EAFBA298-2418-4CCF-8CD1-3DF209CE3ED3}"/>
              </pc2:cmMkLst>
            </pc226:cmChg>
          </p:ext>
        </pc:extLst>
      </pc:sldChg>
      <pc:sldChg chg="delCm modNotes">
        <pc:chgData name="Catherine Roberts" userId="S::c.roberts2@npt.gov.uk::32661960-39be-46fa-89c1-d86cab22c2f5" providerId="AD" clId="Web-{532F6173-4454-049B-AC63-E66D502F6C9F}" dt="2024-01-04T20:15:36.414" v="19"/>
        <pc:sldMkLst>
          <pc:docMk/>
          <pc:sldMk cId="3271677280" sldId="356"/>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532F6173-4454-049B-AC63-E66D502F6C9F}" dt="2024-01-04T20:15:36.414" v="19"/>
              <pc2:cmMkLst xmlns:pc2="http://schemas.microsoft.com/office/powerpoint/2019/9/main/command">
                <pc:docMk/>
                <pc:sldMk cId="3271677280" sldId="356"/>
                <pc2:cmMk id="{C0DA71CE-1965-4C5E-BFA5-A0B74A82DC62}"/>
              </pc2:cmMkLst>
            </pc226:cmChg>
          </p:ext>
        </pc:extLst>
      </pc:sldChg>
      <pc:sldChg chg="modSp delCm">
        <pc:chgData name="Catherine Roberts" userId="S::c.roberts2@npt.gov.uk::32661960-39be-46fa-89c1-d86cab22c2f5" providerId="AD" clId="Web-{532F6173-4454-049B-AC63-E66D502F6C9F}" dt="2024-01-04T20:24:20.024" v="166" actId="14100"/>
        <pc:sldMkLst>
          <pc:docMk/>
          <pc:sldMk cId="1948285728" sldId="365"/>
        </pc:sldMkLst>
        <pc:spChg chg="mod">
          <ac:chgData name="Catherine Roberts" userId="S::c.roberts2@npt.gov.uk::32661960-39be-46fa-89c1-d86cab22c2f5" providerId="AD" clId="Web-{532F6173-4454-049B-AC63-E66D502F6C9F}" dt="2024-01-04T20:24:20.024" v="166" actId="14100"/>
          <ac:spMkLst>
            <pc:docMk/>
            <pc:sldMk cId="1948285728" sldId="365"/>
            <ac:spMk id="20" creationId="{00000000-0000-0000-0000-000000000000}"/>
          </ac:spMkLst>
        </pc:spChg>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532F6173-4454-049B-AC63-E66D502F6C9F}" dt="2024-01-04T20:24:11.977" v="165"/>
              <pc2:cmMkLst xmlns:pc2="http://schemas.microsoft.com/office/powerpoint/2019/9/main/command">
                <pc:docMk/>
                <pc:sldMk cId="1948285728" sldId="365"/>
                <pc2:cmMk id="{2325546C-7648-44B8-8AA4-E4D2834284AD}"/>
              </pc2:cmMkLst>
            </pc226:cmChg>
          </p:ext>
        </pc:extLst>
      </pc:sldChg>
      <pc:sldChg chg="modSp delCm modCm">
        <pc:chgData name="Catherine Roberts" userId="S::c.roberts2@npt.gov.uk::32661960-39be-46fa-89c1-d86cab22c2f5" providerId="AD" clId="Web-{532F6173-4454-049B-AC63-E66D502F6C9F}" dt="2024-01-04T20:45:56.074" v="440"/>
        <pc:sldMkLst>
          <pc:docMk/>
          <pc:sldMk cId="2860286875" sldId="378"/>
        </pc:sldMkLst>
        <pc:spChg chg="mod">
          <ac:chgData name="Catherine Roberts" userId="S::c.roberts2@npt.gov.uk::32661960-39be-46fa-89c1-d86cab22c2f5" providerId="AD" clId="Web-{532F6173-4454-049B-AC63-E66D502F6C9F}" dt="2024-01-04T20:45:18.464" v="439" actId="20577"/>
          <ac:spMkLst>
            <pc:docMk/>
            <pc:sldMk cId="2860286875" sldId="378"/>
            <ac:spMk id="5" creationId="{BA07601E-A622-6141-B530-671AF6EC70B8}"/>
          </ac:spMkLst>
        </pc:spChg>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532F6173-4454-049B-AC63-E66D502F6C9F}" dt="2024-01-04T20:45:14.432" v="437"/>
              <pc2:cmMkLst xmlns:pc2="http://schemas.microsoft.com/office/powerpoint/2019/9/main/command">
                <pc:docMk/>
                <pc:sldMk cId="2860286875" sldId="378"/>
                <pc2:cmMk id="{2455564E-7DDE-4AC6-A887-4230DC1AF444}"/>
              </pc2:cmMkLst>
            </pc226:cmChg>
            <pc226:cmChg xmlns:pc226="http://schemas.microsoft.com/office/powerpoint/2022/06/main/command" chg="del mod">
              <pc226:chgData name="Catherine Roberts" userId="S::c.roberts2@npt.gov.uk::32661960-39be-46fa-89c1-d86cab22c2f5" providerId="AD" clId="Web-{532F6173-4454-049B-AC63-E66D502F6C9F}" dt="2024-01-04T20:45:56.074" v="440"/>
              <pc2:cmMkLst xmlns:pc2="http://schemas.microsoft.com/office/powerpoint/2019/9/main/command">
                <pc:docMk/>
                <pc:sldMk cId="2860286875" sldId="378"/>
                <pc2:cmMk id="{C2FEC3C6-2A71-43EF-9C92-A8E1F337C2FB}"/>
              </pc2:cmMkLst>
            </pc226:cmChg>
          </p:ext>
        </pc:extLst>
      </pc:sldChg>
      <pc:sldChg chg="modSp delCm">
        <pc:chgData name="Catherine Roberts" userId="S::c.roberts2@npt.gov.uk::32661960-39be-46fa-89c1-d86cab22c2f5" providerId="AD" clId="Web-{532F6173-4454-049B-AC63-E66D502F6C9F}" dt="2024-01-04T20:38:05.433" v="317"/>
        <pc:sldMkLst>
          <pc:docMk/>
          <pc:sldMk cId="755023484" sldId="383"/>
        </pc:sldMkLst>
        <pc:spChg chg="mod">
          <ac:chgData name="Catherine Roberts" userId="S::c.roberts2@npt.gov.uk::32661960-39be-46fa-89c1-d86cab22c2f5" providerId="AD" clId="Web-{532F6173-4454-049B-AC63-E66D502F6C9F}" dt="2024-01-04T20:38:01.246" v="316" actId="20577"/>
          <ac:spMkLst>
            <pc:docMk/>
            <pc:sldMk cId="755023484" sldId="383"/>
            <ac:spMk id="5" creationId="{54C48995-8891-A040-AE31-845B71078B25}"/>
          </ac:spMkLst>
        </pc:spChg>
        <pc:spChg chg="mod">
          <ac:chgData name="Catherine Roberts" userId="S::c.roberts2@npt.gov.uk::32661960-39be-46fa-89c1-d86cab22c2f5" providerId="AD" clId="Web-{532F6173-4454-049B-AC63-E66D502F6C9F}" dt="2024-01-04T20:37:48.558" v="313" actId="14100"/>
          <ac:spMkLst>
            <pc:docMk/>
            <pc:sldMk cId="755023484" sldId="383"/>
            <ac:spMk id="6" creationId="{54C48995-8891-A040-AE31-845B71078B25}"/>
          </ac:spMkLst>
        </pc:spChg>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532F6173-4454-049B-AC63-E66D502F6C9F}" dt="2024-01-04T20:38:05.433" v="317"/>
              <pc2:cmMkLst xmlns:pc2="http://schemas.microsoft.com/office/powerpoint/2019/9/main/command">
                <pc:docMk/>
                <pc:sldMk cId="755023484" sldId="383"/>
                <pc2:cmMk id="{44307795-BD7A-48CA-8044-5B7331660F78}"/>
              </pc2:cmMkLst>
            </pc226:cmChg>
          </p:ext>
        </pc:extLst>
      </pc:sldChg>
      <pc:sldChg chg="modSp delCm modNotes">
        <pc:chgData name="Catherine Roberts" userId="S::c.roberts2@npt.gov.uk::32661960-39be-46fa-89c1-d86cab22c2f5" providerId="AD" clId="Web-{532F6173-4454-049B-AC63-E66D502F6C9F}" dt="2024-01-04T20:23:36.507" v="161"/>
        <pc:sldMkLst>
          <pc:docMk/>
          <pc:sldMk cId="2704231917" sldId="386"/>
        </pc:sldMkLst>
        <pc:spChg chg="mod">
          <ac:chgData name="Catherine Roberts" userId="S::c.roberts2@npt.gov.uk::32661960-39be-46fa-89c1-d86cab22c2f5" providerId="AD" clId="Web-{532F6173-4454-049B-AC63-E66D502F6C9F}" dt="2024-01-04T20:23:36.382" v="160" actId="20577"/>
          <ac:spMkLst>
            <pc:docMk/>
            <pc:sldMk cId="2704231917" sldId="386"/>
            <ac:spMk id="5" creationId="{A950EE67-4D30-BD41-8AEB-D64FA478A52B}"/>
          </ac:spMkLst>
        </pc:spChg>
        <pc:spChg chg="mod">
          <ac:chgData name="Catherine Roberts" userId="S::c.roberts2@npt.gov.uk::32661960-39be-46fa-89c1-d86cab22c2f5" providerId="AD" clId="Web-{532F6173-4454-049B-AC63-E66D502F6C9F}" dt="2024-01-04T20:23:25.304" v="154" actId="20577"/>
          <ac:spMkLst>
            <pc:docMk/>
            <pc:sldMk cId="2704231917" sldId="386"/>
            <ac:spMk id="6" creationId="{A950EE67-4D30-BD41-8AEB-D64FA478A52B}"/>
          </ac:spMkLst>
        </pc:spChg>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532F6173-4454-049B-AC63-E66D502F6C9F}" dt="2024-01-04T20:23:36.507" v="161"/>
              <pc2:cmMkLst xmlns:pc2="http://schemas.microsoft.com/office/powerpoint/2019/9/main/command">
                <pc:docMk/>
                <pc:sldMk cId="2704231917" sldId="386"/>
                <pc2:cmMk id="{F4A2C9F3-3A49-47FD-AD2D-0E5061273B52}"/>
              </pc2:cmMkLst>
            </pc226:cmChg>
          </p:ext>
        </pc:extLst>
      </pc:sldChg>
      <pc:sldChg chg="delCm">
        <pc:chgData name="Catherine Roberts" userId="S::c.roberts2@npt.gov.uk::32661960-39be-46fa-89c1-d86cab22c2f5" providerId="AD" clId="Web-{532F6173-4454-049B-AC63-E66D502F6C9F}" dt="2024-01-04T20:46:42.794" v="442"/>
        <pc:sldMkLst>
          <pc:docMk/>
          <pc:sldMk cId="2824848791" sldId="388"/>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532F6173-4454-049B-AC63-E66D502F6C9F}" dt="2024-01-04T20:46:42.794" v="442"/>
              <pc2:cmMkLst xmlns:pc2="http://schemas.microsoft.com/office/powerpoint/2019/9/main/command">
                <pc:docMk/>
                <pc:sldMk cId="2824848791" sldId="388"/>
                <pc2:cmMk id="{5E13E9B4-700E-4DE6-A247-D9087996A724}"/>
              </pc2:cmMkLst>
            </pc226:cmChg>
          </p:ext>
        </pc:extLst>
      </pc:sldChg>
      <pc:sldChg chg="delCm modNotes">
        <pc:chgData name="Catherine Roberts" userId="S::c.roberts2@npt.gov.uk::32661960-39be-46fa-89c1-d86cab22c2f5" providerId="AD" clId="Web-{532F6173-4454-049B-AC63-E66D502F6C9F}" dt="2024-01-04T20:45:03.604" v="436"/>
        <pc:sldMkLst>
          <pc:docMk/>
          <pc:sldMk cId="947468039" sldId="389"/>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532F6173-4454-049B-AC63-E66D502F6C9F}" dt="2024-01-04T20:45:03.604" v="436"/>
              <pc2:cmMkLst xmlns:pc2="http://schemas.microsoft.com/office/powerpoint/2019/9/main/command">
                <pc:docMk/>
                <pc:sldMk cId="947468039" sldId="389"/>
                <pc2:cmMk id="{3849F172-F083-4A72-AE6E-6C2AFCA8C58D}"/>
              </pc2:cmMkLst>
            </pc226:cmChg>
          </p:ext>
        </pc:extLst>
      </pc:sldChg>
      <pc:sldChg chg="delCm">
        <pc:chgData name="Catherine Roberts" userId="S::c.roberts2@npt.gov.uk::32661960-39be-46fa-89c1-d86cab22c2f5" providerId="AD" clId="Web-{532F6173-4454-049B-AC63-E66D502F6C9F}" dt="2024-01-04T20:43:35.629" v="414"/>
        <pc:sldMkLst>
          <pc:docMk/>
          <pc:sldMk cId="2193032313" sldId="390"/>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532F6173-4454-049B-AC63-E66D502F6C9F}" dt="2024-01-04T20:43:35.629" v="414"/>
              <pc2:cmMkLst xmlns:pc2="http://schemas.microsoft.com/office/powerpoint/2019/9/main/command">
                <pc:docMk/>
                <pc:sldMk cId="2193032313" sldId="390"/>
                <pc2:cmMk id="{6D958233-0B1A-409A-AF61-87FB1187DEF6}"/>
              </pc2:cmMkLst>
            </pc226:cmChg>
          </p:ext>
        </pc:extLst>
      </pc:sldChg>
      <pc:sldChg chg="delCm">
        <pc:chgData name="Catherine Roberts" userId="S::c.roberts2@npt.gov.uk::32661960-39be-46fa-89c1-d86cab22c2f5" providerId="AD" clId="Web-{532F6173-4454-049B-AC63-E66D502F6C9F}" dt="2024-01-04T20:25:10.290" v="167"/>
        <pc:sldMkLst>
          <pc:docMk/>
          <pc:sldMk cId="2408347081" sldId="391"/>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532F6173-4454-049B-AC63-E66D502F6C9F}" dt="2024-01-04T20:25:10.290" v="167"/>
              <pc2:cmMkLst xmlns:pc2="http://schemas.microsoft.com/office/powerpoint/2019/9/main/command">
                <pc:docMk/>
                <pc:sldMk cId="2408347081" sldId="391"/>
                <pc2:cmMk id="{ED04D453-BBDA-4660-B4F6-7081BAE11B19}"/>
              </pc2:cmMkLst>
            </pc226:cmChg>
          </p:ext>
        </pc:extLst>
      </pc:sldChg>
      <pc:sldChg chg="modSp delCm">
        <pc:chgData name="Catherine Roberts" userId="S::c.roberts2@npt.gov.uk::32661960-39be-46fa-89c1-d86cab22c2f5" providerId="AD" clId="Web-{532F6173-4454-049B-AC63-E66D502F6C9F}" dt="2024-01-04T20:18:48.450" v="37"/>
        <pc:sldMkLst>
          <pc:docMk/>
          <pc:sldMk cId="785665884" sldId="392"/>
        </pc:sldMkLst>
        <pc:spChg chg="mod">
          <ac:chgData name="Catherine Roberts" userId="S::c.roberts2@npt.gov.uk::32661960-39be-46fa-89c1-d86cab22c2f5" providerId="AD" clId="Web-{532F6173-4454-049B-AC63-E66D502F6C9F}" dt="2024-01-04T20:18:32.590" v="33" actId="20577"/>
          <ac:spMkLst>
            <pc:docMk/>
            <pc:sldMk cId="785665884" sldId="392"/>
            <ac:spMk id="3" creationId="{DD33EDE6-9063-2049-984C-A1D04EF27023}"/>
          </ac:spMkLst>
        </pc:spChg>
        <pc:spChg chg="mod">
          <ac:chgData name="Catherine Roberts" userId="S::c.roberts2@npt.gov.uk::32661960-39be-46fa-89c1-d86cab22c2f5" providerId="AD" clId="Web-{532F6173-4454-049B-AC63-E66D502F6C9F}" dt="2024-01-04T20:18:48.309" v="36" actId="20577"/>
          <ac:spMkLst>
            <pc:docMk/>
            <pc:sldMk cId="785665884" sldId="392"/>
            <ac:spMk id="4" creationId="{DD33EDE6-9063-2049-984C-A1D04EF27023}"/>
          </ac:spMkLst>
        </pc:spChg>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532F6173-4454-049B-AC63-E66D502F6C9F}" dt="2024-01-04T20:18:48.450" v="37"/>
              <pc2:cmMkLst xmlns:pc2="http://schemas.microsoft.com/office/powerpoint/2019/9/main/command">
                <pc:docMk/>
                <pc:sldMk cId="785665884" sldId="392"/>
                <pc2:cmMk id="{7ACD405E-D69A-43CB-929C-15766AD8AC2C}"/>
              </pc2:cmMkLst>
            </pc226:cmChg>
          </p:ext>
        </pc:extLst>
      </pc:sldChg>
      <pc:sldChg chg="modSp delCm modCm">
        <pc:chgData name="Catherine Roberts" userId="S::c.roberts2@npt.gov.uk::32661960-39be-46fa-89c1-d86cab22c2f5" providerId="AD" clId="Web-{532F6173-4454-049B-AC63-E66D502F6C9F}" dt="2024-01-04T20:18:05.933" v="29" actId="20577"/>
        <pc:sldMkLst>
          <pc:docMk/>
          <pc:sldMk cId="2553669950" sldId="395"/>
        </pc:sldMkLst>
        <pc:spChg chg="mod">
          <ac:chgData name="Catherine Roberts" userId="S::c.roberts2@npt.gov.uk::32661960-39be-46fa-89c1-d86cab22c2f5" providerId="AD" clId="Web-{532F6173-4454-049B-AC63-E66D502F6C9F}" dt="2024-01-04T20:17:01.900" v="23" actId="20577"/>
          <ac:spMkLst>
            <pc:docMk/>
            <pc:sldMk cId="2553669950" sldId="395"/>
            <ac:spMk id="5" creationId="{D2DB14AD-4DEF-ED46-8F2E-E986A9A596B9}"/>
          </ac:spMkLst>
        </pc:spChg>
        <pc:spChg chg="mod">
          <ac:chgData name="Catherine Roberts" userId="S::c.roberts2@npt.gov.uk::32661960-39be-46fa-89c1-d86cab22c2f5" providerId="AD" clId="Web-{532F6173-4454-049B-AC63-E66D502F6C9F}" dt="2024-01-04T20:18:05.933" v="29" actId="20577"/>
          <ac:spMkLst>
            <pc:docMk/>
            <pc:sldMk cId="2553669950" sldId="395"/>
            <ac:spMk id="6" creationId="{D2DB14AD-4DEF-ED46-8F2E-E986A9A596B9}"/>
          </ac:spMkLst>
        </pc:spChg>
        <pc:extLst>
          <p:ext xmlns:p="http://schemas.openxmlformats.org/presentationml/2006/main" uri="{D6D511B9-2390-475A-947B-AFAB55BFBCF1}">
            <pc226:cmChg xmlns:pc226="http://schemas.microsoft.com/office/powerpoint/2022/06/main/command" chg="del mod">
              <pc226:chgData name="Catherine Roberts" userId="S::c.roberts2@npt.gov.uk::32661960-39be-46fa-89c1-d86cab22c2f5" providerId="AD" clId="Web-{532F6173-4454-049B-AC63-E66D502F6C9F}" dt="2024-01-04T20:17:02.010" v="24"/>
              <pc2:cmMkLst xmlns:pc2="http://schemas.microsoft.com/office/powerpoint/2019/9/main/command">
                <pc:docMk/>
                <pc:sldMk cId="2553669950" sldId="395"/>
                <pc2:cmMk id="{59AB1000-8BE8-4347-AD5A-41B3A5EE7589}"/>
              </pc2:cmMkLst>
            </pc226:cmChg>
          </p:ext>
        </pc:extLst>
      </pc:sldChg>
      <pc:sldChg chg="modSp delCm">
        <pc:chgData name="Catherine Roberts" userId="S::c.roberts2@npt.gov.uk::32661960-39be-46fa-89c1-d86cab22c2f5" providerId="AD" clId="Web-{532F6173-4454-049B-AC63-E66D502F6C9F}" dt="2024-01-04T20:38:42.434" v="320"/>
        <pc:sldMkLst>
          <pc:docMk/>
          <pc:sldMk cId="2774331593" sldId="397"/>
        </pc:sldMkLst>
        <pc:spChg chg="mod">
          <ac:chgData name="Catherine Roberts" userId="S::c.roberts2@npt.gov.uk::32661960-39be-46fa-89c1-d86cab22c2f5" providerId="AD" clId="Web-{532F6173-4454-049B-AC63-E66D502F6C9F}" dt="2024-01-04T20:38:30.918" v="319" actId="20577"/>
          <ac:spMkLst>
            <pc:docMk/>
            <pc:sldMk cId="2774331593" sldId="397"/>
            <ac:spMk id="5" creationId="{CDBF394A-8AC6-0E44-A905-BD87F351228E}"/>
          </ac:spMkLst>
        </pc:spChg>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532F6173-4454-049B-AC63-E66D502F6C9F}" dt="2024-01-04T20:38:42.434" v="320"/>
              <pc2:cmMkLst xmlns:pc2="http://schemas.microsoft.com/office/powerpoint/2019/9/main/command">
                <pc:docMk/>
                <pc:sldMk cId="2774331593" sldId="397"/>
                <pc2:cmMk id="{4E244264-47CE-485F-8446-AA7F6048F185}"/>
              </pc2:cmMkLst>
            </pc226:cmChg>
          </p:ext>
        </pc:extLst>
      </pc:sldChg>
      <pc:sldChg chg="delCm">
        <pc:chgData name="Catherine Roberts" userId="S::c.roberts2@npt.gov.uk::32661960-39be-46fa-89c1-d86cab22c2f5" providerId="AD" clId="Web-{532F6173-4454-049B-AC63-E66D502F6C9F}" dt="2024-01-04T20:12:37.691" v="1"/>
        <pc:sldMkLst>
          <pc:docMk/>
          <pc:sldMk cId="1775869392" sldId="408"/>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532F6173-4454-049B-AC63-E66D502F6C9F}" dt="2024-01-04T20:12:37.691" v="1"/>
              <pc2:cmMkLst xmlns:pc2="http://schemas.microsoft.com/office/powerpoint/2019/9/main/command">
                <pc:docMk/>
                <pc:sldMk cId="1775869392" sldId="408"/>
                <pc2:cmMk id="{1DD03093-3DD7-4A16-B1CA-97CAD360A3D2}"/>
              </pc2:cmMkLst>
            </pc226:cmChg>
            <pc226:cmChg xmlns:pc226="http://schemas.microsoft.com/office/powerpoint/2022/06/main/command" chg="del">
              <pc226:chgData name="Catherine Roberts" userId="S::c.roberts2@npt.gov.uk::32661960-39be-46fa-89c1-d86cab22c2f5" providerId="AD" clId="Web-{532F6173-4454-049B-AC63-E66D502F6C9F}" dt="2024-01-04T20:12:35.097" v="0"/>
              <pc2:cmMkLst xmlns:pc2="http://schemas.microsoft.com/office/powerpoint/2019/9/main/command">
                <pc:docMk/>
                <pc:sldMk cId="1775869392" sldId="408"/>
                <pc2:cmMk id="{630414E9-124B-4B65-AF71-E02626C1D850}"/>
              </pc2:cmMkLst>
            </pc226:cmChg>
          </p:ext>
        </pc:extLst>
      </pc:sldChg>
      <pc:sldChg chg="delCm">
        <pc:chgData name="Catherine Roberts" userId="S::c.roberts2@npt.gov.uk::32661960-39be-46fa-89c1-d86cab22c2f5" providerId="AD" clId="Web-{532F6173-4454-049B-AC63-E66D502F6C9F}" dt="2024-01-04T20:14:08.693" v="2"/>
        <pc:sldMkLst>
          <pc:docMk/>
          <pc:sldMk cId="4148498649" sldId="1561"/>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532F6173-4454-049B-AC63-E66D502F6C9F}" dt="2024-01-04T20:14:08.693" v="2"/>
              <pc2:cmMkLst xmlns:pc2="http://schemas.microsoft.com/office/powerpoint/2019/9/main/command">
                <pc:docMk/>
                <pc:sldMk cId="4148498649" sldId="1561"/>
                <pc2:cmMk id="{5E0ED6F9-6BCC-4C4B-838E-E58E4EC2C27D}"/>
              </pc2:cmMkLst>
            </pc226:cmChg>
          </p:ext>
        </pc:extLst>
      </pc:sldChg>
    </pc:docChg>
  </pc:docChgLst>
  <pc:docChgLst>
    <pc:chgData name="Catherine Roberts" userId="S::c.roberts2@npt.gov.uk::32661960-39be-46fa-89c1-d86cab22c2f5" providerId="AD" clId="Web-{606556FA-66F4-98EA-2E6C-4A807202D0CA}"/>
    <pc:docChg chg="mod sldOrd">
      <pc:chgData name="Catherine Roberts" userId="S::c.roberts2@npt.gov.uk::32661960-39be-46fa-89c1-d86cab22c2f5" providerId="AD" clId="Web-{606556FA-66F4-98EA-2E6C-4A807202D0CA}" dt="2023-01-24T16:37:25.985" v="15"/>
      <pc:docMkLst>
        <pc:docMk/>
      </pc:docMkLst>
      <pc:sldChg chg="modCm">
        <pc:chgData name="Catherine Roberts" userId="S::c.roberts2@npt.gov.uk::32661960-39be-46fa-89c1-d86cab22c2f5" providerId="AD" clId="Web-{606556FA-66F4-98EA-2E6C-4A807202D0CA}" dt="2023-01-24T16:37:25.985" v="15"/>
        <pc:sldMkLst>
          <pc:docMk/>
          <pc:sldMk cId="755348543" sldId="265"/>
        </pc:sldMkLst>
        <pc:extLst>
          <p:ext xmlns:p="http://schemas.openxmlformats.org/presentationml/2006/main" uri="{D6D511B9-2390-475A-947B-AFAB55BFBCF1}">
            <pc226:cmChg xmlns:pc226="http://schemas.microsoft.com/office/powerpoint/2022/06/main/command" chg="mod">
              <pc226:chgData name="Catherine Roberts" userId="S::c.roberts2@npt.gov.uk::32661960-39be-46fa-89c1-d86cab22c2f5" providerId="AD" clId="Web-{606556FA-66F4-98EA-2E6C-4A807202D0CA}" dt="2023-01-24T16:37:25.985" v="15"/>
              <pc2:cmMkLst xmlns:pc2="http://schemas.microsoft.com/office/powerpoint/2019/9/main/command">
                <pc:docMk/>
                <pc:sldMk cId="755348543" sldId="265"/>
                <pc2:cmMk id="{2DE5E39E-C15E-4A96-9B7B-23927712D94E}"/>
              </pc2:cmMkLst>
            </pc226:cmChg>
          </p:ext>
        </pc:extLst>
      </pc:sldChg>
      <pc:sldChg chg="ord">
        <pc:chgData name="Catherine Roberts" userId="S::c.roberts2@npt.gov.uk::32661960-39be-46fa-89c1-d86cab22c2f5" providerId="AD" clId="Web-{606556FA-66F4-98EA-2E6C-4A807202D0CA}" dt="2023-01-24T16:30:09.096" v="4"/>
        <pc:sldMkLst>
          <pc:docMk/>
          <pc:sldMk cId="1801663773" sldId="369"/>
        </pc:sldMkLst>
      </pc:sldChg>
      <pc:sldChg chg="modCm">
        <pc:chgData name="Catherine Roberts" userId="S::c.roberts2@npt.gov.uk::32661960-39be-46fa-89c1-d86cab22c2f5" providerId="AD" clId="Web-{606556FA-66F4-98EA-2E6C-4A807202D0CA}" dt="2023-01-24T16:29:48.938" v="3"/>
        <pc:sldMkLst>
          <pc:docMk/>
          <pc:sldMk cId="2408347081" sldId="391"/>
        </pc:sldMkLst>
        <pc:extLst>
          <p:ext xmlns:p="http://schemas.openxmlformats.org/presentationml/2006/main" uri="{D6D511B9-2390-475A-947B-AFAB55BFBCF1}">
            <pc226:cmChg xmlns:pc226="http://schemas.microsoft.com/office/powerpoint/2022/06/main/command" chg="">
              <pc226:chgData name="Catherine Roberts" userId="S::c.roberts2@npt.gov.uk::32661960-39be-46fa-89c1-d86cab22c2f5" providerId="AD" clId="Web-{606556FA-66F4-98EA-2E6C-4A807202D0CA}" dt="2023-01-24T16:29:48.938" v="3"/>
              <pc2:cmMkLst xmlns:pc2="http://schemas.microsoft.com/office/powerpoint/2019/9/main/command">
                <pc:docMk/>
                <pc:sldMk cId="2408347081" sldId="391"/>
                <pc2:cmMk id="{ED04D453-BBDA-4660-B4F6-7081BAE11B19}"/>
              </pc2:cmMkLst>
              <pc226:cmRplyChg chg="add">
                <pc226:chgData name="Catherine Roberts" userId="S::c.roberts2@npt.gov.uk::32661960-39be-46fa-89c1-d86cab22c2f5" providerId="AD" clId="Web-{606556FA-66F4-98EA-2E6C-4A807202D0CA}" dt="2023-01-24T16:29:48.938" v="3"/>
                <pc2:cmRplyMkLst xmlns:pc2="http://schemas.microsoft.com/office/powerpoint/2019/9/main/command">
                  <pc:docMk/>
                  <pc:sldMk cId="2408347081" sldId="391"/>
                  <pc2:cmMk id="{ED04D453-BBDA-4660-B4F6-7081BAE11B19}"/>
                  <pc2:cmRplyMk id="{E839B063-41BC-4284-BB0D-D95C0242D0D2}"/>
                </pc2:cmRplyMkLst>
              </pc226:cmRplyChg>
            </pc226:cmChg>
          </p:ext>
        </pc:extLst>
      </pc:sldChg>
      <pc:sldChg chg="modCm">
        <pc:chgData name="Catherine Roberts" userId="S::c.roberts2@npt.gov.uk::32661960-39be-46fa-89c1-d86cab22c2f5" providerId="AD" clId="Web-{606556FA-66F4-98EA-2E6C-4A807202D0CA}" dt="2023-01-24T16:27:57.947" v="2"/>
        <pc:sldMkLst>
          <pc:docMk/>
          <pc:sldMk cId="2553669950" sldId="395"/>
        </pc:sldMkLst>
        <pc:extLst>
          <p:ext xmlns:p="http://schemas.openxmlformats.org/presentationml/2006/main" uri="{D6D511B9-2390-475A-947B-AFAB55BFBCF1}">
            <pc226:cmChg xmlns:pc226="http://schemas.microsoft.com/office/powerpoint/2022/06/main/command" chg="">
              <pc226:chgData name="Catherine Roberts" userId="S::c.roberts2@npt.gov.uk::32661960-39be-46fa-89c1-d86cab22c2f5" providerId="AD" clId="Web-{606556FA-66F4-98EA-2E6C-4A807202D0CA}" dt="2023-01-24T16:27:57.947" v="2"/>
              <pc2:cmMkLst xmlns:pc2="http://schemas.microsoft.com/office/powerpoint/2019/9/main/command">
                <pc:docMk/>
                <pc:sldMk cId="2553669950" sldId="395"/>
                <pc2:cmMk id="{59AB1000-8BE8-4347-AD5A-41B3A5EE7589}"/>
              </pc2:cmMkLst>
              <pc226:cmRplyChg chg="add">
                <pc226:chgData name="Catherine Roberts" userId="S::c.roberts2@npt.gov.uk::32661960-39be-46fa-89c1-d86cab22c2f5" providerId="AD" clId="Web-{606556FA-66F4-98EA-2E6C-4A807202D0CA}" dt="2023-01-24T16:27:57.947" v="2"/>
                <pc2:cmRplyMkLst xmlns:pc2="http://schemas.microsoft.com/office/powerpoint/2019/9/main/command">
                  <pc:docMk/>
                  <pc:sldMk cId="2553669950" sldId="395"/>
                  <pc2:cmMk id="{59AB1000-8BE8-4347-AD5A-41B3A5EE7589}"/>
                  <pc2:cmRplyMk id="{3C4151FA-DF2E-48E8-89AA-7FE01BE6395B}"/>
                </pc2:cmRplyMkLst>
              </pc226:cmRplyChg>
            </pc226:cmChg>
          </p:ext>
        </pc:extLst>
      </pc:sldChg>
      <pc:sldChg chg="modCm">
        <pc:chgData name="Catherine Roberts" userId="S::c.roberts2@npt.gov.uk::32661960-39be-46fa-89c1-d86cab22c2f5" providerId="AD" clId="Web-{606556FA-66F4-98EA-2E6C-4A807202D0CA}" dt="2023-01-24T16:36:13.465" v="14"/>
        <pc:sldMkLst>
          <pc:docMk/>
          <pc:sldMk cId="147000146" sldId="396"/>
        </pc:sldMkLst>
        <pc:extLst>
          <p:ext xmlns:p="http://schemas.openxmlformats.org/presentationml/2006/main" uri="{D6D511B9-2390-475A-947B-AFAB55BFBCF1}">
            <pc226:cmChg xmlns:pc226="http://schemas.microsoft.com/office/powerpoint/2022/06/main/command" chg="mod">
              <pc226:chgData name="Catherine Roberts" userId="S::c.roberts2@npt.gov.uk::32661960-39be-46fa-89c1-d86cab22c2f5" providerId="AD" clId="Web-{606556FA-66F4-98EA-2E6C-4A807202D0CA}" dt="2023-01-24T16:36:05.902" v="11"/>
              <pc2:cmMkLst xmlns:pc2="http://schemas.microsoft.com/office/powerpoint/2019/9/main/command">
                <pc:docMk/>
                <pc:sldMk cId="147000146" sldId="396"/>
                <pc2:cmMk id="{8D1BDA1C-266A-4EEA-8C5A-67A845A6E08F}"/>
              </pc2:cmMkLst>
            </pc226:cmChg>
            <pc226:cmChg xmlns:pc226="http://schemas.microsoft.com/office/powerpoint/2022/06/main/command" chg="mod">
              <pc226:chgData name="Catherine Roberts" userId="S::c.roberts2@npt.gov.uk::32661960-39be-46fa-89c1-d86cab22c2f5" providerId="AD" clId="Web-{606556FA-66F4-98EA-2E6C-4A807202D0CA}" dt="2023-01-24T16:35:55.026" v="7"/>
              <pc2:cmMkLst xmlns:pc2="http://schemas.microsoft.com/office/powerpoint/2019/9/main/command">
                <pc:docMk/>
                <pc:sldMk cId="147000146" sldId="396"/>
                <pc2:cmMk id="{3436EE38-448A-4D66-BD33-945C12020E70}"/>
              </pc2:cmMkLst>
            </pc226:cmChg>
            <pc226:cmChg xmlns:pc226="http://schemas.microsoft.com/office/powerpoint/2022/06/main/command" chg="mod">
              <pc226:chgData name="Catherine Roberts" userId="S::c.roberts2@npt.gov.uk::32661960-39be-46fa-89c1-d86cab22c2f5" providerId="AD" clId="Web-{606556FA-66F4-98EA-2E6C-4A807202D0CA}" dt="2023-01-24T16:36:03.183" v="10"/>
              <pc2:cmMkLst xmlns:pc2="http://schemas.microsoft.com/office/powerpoint/2019/9/main/command">
                <pc:docMk/>
                <pc:sldMk cId="147000146" sldId="396"/>
                <pc2:cmMk id="{045FC44C-508B-4234-B8AA-F064FF8FD5CC}"/>
              </pc2:cmMkLst>
            </pc226:cmChg>
            <pc226:cmChg xmlns:pc226="http://schemas.microsoft.com/office/powerpoint/2022/06/main/command" chg="mod">
              <pc226:chgData name="Catherine Roberts" userId="S::c.roberts2@npt.gov.uk::32661960-39be-46fa-89c1-d86cab22c2f5" providerId="AD" clId="Web-{606556FA-66F4-98EA-2E6C-4A807202D0CA}" dt="2023-01-24T16:35:48.307" v="5"/>
              <pc2:cmMkLst xmlns:pc2="http://schemas.microsoft.com/office/powerpoint/2019/9/main/command">
                <pc:docMk/>
                <pc:sldMk cId="147000146" sldId="396"/>
                <pc2:cmMk id="{4F807D7D-C642-4422-A9F0-FD4F4DB99DA0}"/>
              </pc2:cmMkLst>
            </pc226:cmChg>
            <pc226:cmChg xmlns:pc226="http://schemas.microsoft.com/office/powerpoint/2022/06/main/command" chg="mod">
              <pc226:chgData name="Catherine Roberts" userId="S::c.roberts2@npt.gov.uk::32661960-39be-46fa-89c1-d86cab22c2f5" providerId="AD" clId="Web-{606556FA-66F4-98EA-2E6C-4A807202D0CA}" dt="2023-01-24T16:35:51.166" v="6"/>
              <pc2:cmMkLst xmlns:pc2="http://schemas.microsoft.com/office/powerpoint/2019/9/main/command">
                <pc:docMk/>
                <pc:sldMk cId="147000146" sldId="396"/>
                <pc2:cmMk id="{F9AC0FB1-EF8E-4100-9CE0-7FAF84EB9CD3}"/>
              </pc2:cmMkLst>
            </pc226:cmChg>
            <pc226:cmChg xmlns:pc226="http://schemas.microsoft.com/office/powerpoint/2022/06/main/command" chg="mod">
              <pc226:chgData name="Catherine Roberts" userId="S::c.roberts2@npt.gov.uk::32661960-39be-46fa-89c1-d86cab22c2f5" providerId="AD" clId="Web-{606556FA-66F4-98EA-2E6C-4A807202D0CA}" dt="2023-01-24T16:36:08.589" v="12"/>
              <pc2:cmMkLst xmlns:pc2="http://schemas.microsoft.com/office/powerpoint/2019/9/main/command">
                <pc:docMk/>
                <pc:sldMk cId="147000146" sldId="396"/>
                <pc2:cmMk id="{B9D3D8C5-D501-4472-A6D9-E6B244807DC3}"/>
              </pc2:cmMkLst>
            </pc226:cmChg>
            <pc226:cmChg xmlns:pc226="http://schemas.microsoft.com/office/powerpoint/2022/06/main/command" chg="mod">
              <pc226:chgData name="Catherine Roberts" userId="S::c.roberts2@npt.gov.uk::32661960-39be-46fa-89c1-d86cab22c2f5" providerId="AD" clId="Web-{606556FA-66F4-98EA-2E6C-4A807202D0CA}" dt="2023-01-24T16:36:13.465" v="14"/>
              <pc2:cmMkLst xmlns:pc2="http://schemas.microsoft.com/office/powerpoint/2019/9/main/command">
                <pc:docMk/>
                <pc:sldMk cId="147000146" sldId="396"/>
                <pc2:cmMk id="{D9B780D0-335A-42DC-8A43-D0F180E30A0B}"/>
              </pc2:cmMkLst>
            </pc226:cmChg>
            <pc226:cmChg xmlns:pc226="http://schemas.microsoft.com/office/powerpoint/2022/06/main/command" chg="mod">
              <pc226:chgData name="Catherine Roberts" userId="S::c.roberts2@npt.gov.uk::32661960-39be-46fa-89c1-d86cab22c2f5" providerId="AD" clId="Web-{606556FA-66F4-98EA-2E6C-4A807202D0CA}" dt="2023-01-24T16:36:11.027" v="13"/>
              <pc2:cmMkLst xmlns:pc2="http://schemas.microsoft.com/office/powerpoint/2019/9/main/command">
                <pc:docMk/>
                <pc:sldMk cId="147000146" sldId="396"/>
                <pc2:cmMk id="{201A52D5-66D8-48D0-A395-4354C4CA90AA}"/>
              </pc2:cmMkLst>
            </pc226:cmChg>
            <pc226:cmChg xmlns:pc226="http://schemas.microsoft.com/office/powerpoint/2022/06/main/command" chg="mod">
              <pc226:chgData name="Catherine Roberts" userId="S::c.roberts2@npt.gov.uk::32661960-39be-46fa-89c1-d86cab22c2f5" providerId="AD" clId="Web-{606556FA-66F4-98EA-2E6C-4A807202D0CA}" dt="2023-01-24T16:35:57.729" v="8"/>
              <pc2:cmMkLst xmlns:pc2="http://schemas.microsoft.com/office/powerpoint/2019/9/main/command">
                <pc:docMk/>
                <pc:sldMk cId="147000146" sldId="396"/>
                <pc2:cmMk id="{6B0275D6-C8A2-4FE2-A253-E4739E4D5803}"/>
              </pc2:cmMkLst>
            </pc226:cmChg>
            <pc226:cmChg xmlns:pc226="http://schemas.microsoft.com/office/powerpoint/2022/06/main/command" chg="mod">
              <pc226:chgData name="Catherine Roberts" userId="S::c.roberts2@npt.gov.uk::32661960-39be-46fa-89c1-d86cab22c2f5" providerId="AD" clId="Web-{606556FA-66F4-98EA-2E6C-4A807202D0CA}" dt="2023-01-24T16:36:00.839" v="9"/>
              <pc2:cmMkLst xmlns:pc2="http://schemas.microsoft.com/office/powerpoint/2019/9/main/command">
                <pc:docMk/>
                <pc:sldMk cId="147000146" sldId="396"/>
                <pc2:cmMk id="{291E3DEE-011B-40B7-A464-89DBC24D25A4}"/>
              </pc2:cmMkLst>
            </pc226:cmChg>
          </p:ext>
        </pc:extLst>
      </pc:sldChg>
      <pc:sldChg chg="addCm">
        <pc:chgData name="Catherine Roberts" userId="S::c.roberts2@npt.gov.uk::32661960-39be-46fa-89c1-d86cab22c2f5" providerId="AD" clId="Web-{606556FA-66F4-98EA-2E6C-4A807202D0CA}" dt="2023-01-24T16:25:59.454" v="1"/>
        <pc:sldMkLst>
          <pc:docMk/>
          <pc:sldMk cId="1775869392" sldId="408"/>
        </pc:sldMkLst>
        <pc:extLst>
          <p:ext xmlns:p="http://schemas.openxmlformats.org/presentationml/2006/main" uri="{D6D511B9-2390-475A-947B-AFAB55BFBCF1}">
            <pc226:cmChg xmlns:pc226="http://schemas.microsoft.com/office/powerpoint/2022/06/main/command" chg="add">
              <pc226:chgData name="Catherine Roberts" userId="S::c.roberts2@npt.gov.uk::32661960-39be-46fa-89c1-d86cab22c2f5" providerId="AD" clId="Web-{606556FA-66F4-98EA-2E6C-4A807202D0CA}" dt="2023-01-24T16:25:59.454" v="1"/>
              <pc2:cmMkLst xmlns:pc2="http://schemas.microsoft.com/office/powerpoint/2019/9/main/command">
                <pc:docMk/>
                <pc:sldMk cId="1775869392" sldId="408"/>
                <pc2:cmMk id="{1DD03093-3DD7-4A16-B1CA-97CAD360A3D2}"/>
              </pc2:cmMkLst>
            </pc226:cmChg>
          </p:ext>
        </pc:extLst>
      </pc:sldChg>
    </pc:docChg>
  </pc:docChgLst>
  <pc:docChgLst>
    <pc:chgData name="cheryl.stevens@socialcare.wales" userId="S::urn:spo:guest#cheryl.stevens@socialcare.wales::" providerId="AD" clId="Web-{7C397FBE-46DE-BE94-DD10-DE6997B16FF6}"/>
    <pc:docChg chg="">
      <pc:chgData name="cheryl.stevens@socialcare.wales" userId="S::urn:spo:guest#cheryl.stevens@socialcare.wales::" providerId="AD" clId="Web-{7C397FBE-46DE-BE94-DD10-DE6997B16FF6}" dt="2023-01-13T15:58:36.949" v="0"/>
      <pc:docMkLst>
        <pc:docMk/>
      </pc:docMkLst>
      <pc:sldChg chg="addCm">
        <pc:chgData name="cheryl.stevens@socialcare.wales" userId="S::urn:spo:guest#cheryl.stevens@socialcare.wales::" providerId="AD" clId="Web-{7C397FBE-46DE-BE94-DD10-DE6997B16FF6}" dt="2023-01-13T15:58:36.949" v="0"/>
        <pc:sldMkLst>
          <pc:docMk/>
          <pc:sldMk cId="433334485" sldId="310"/>
        </pc:sldMkLst>
        <pc:extLst>
          <p:ext xmlns:p="http://schemas.openxmlformats.org/presentationml/2006/main" uri="{D6D511B9-2390-475A-947B-AFAB55BFBCF1}">
            <pc226:cmChg xmlns:pc226="http://schemas.microsoft.com/office/powerpoint/2022/06/main/command" chg="add">
              <pc226:chgData name="cheryl.stevens@socialcare.wales" userId="S::urn:spo:guest#cheryl.stevens@socialcare.wales::" providerId="AD" clId="Web-{7C397FBE-46DE-BE94-DD10-DE6997B16FF6}" dt="2023-01-13T15:58:36.949" v="0"/>
              <pc2:cmMkLst xmlns:pc2="http://schemas.microsoft.com/office/powerpoint/2019/9/main/command">
                <pc:docMk/>
                <pc:sldMk cId="433334485" sldId="310"/>
                <pc2:cmMk id="{8E79DC5F-9217-42F0-8092-61607B4210E0}"/>
              </pc2:cmMkLst>
            </pc226:cmChg>
          </p:ext>
        </pc:extLst>
      </pc:sldChg>
    </pc:docChg>
  </pc:docChgLst>
  <pc:docChgLst>
    <pc:chgData name="olumide.bello@socialcare.wales" userId="S::urn:spo:guest#olumide.bello@socialcare.wales::" providerId="AD" clId="Web-{CC32D368-ED5C-48C4-D507-5849C8C9A397}"/>
    <pc:docChg chg="modSld">
      <pc:chgData name="olumide.bello@socialcare.wales" userId="S::urn:spo:guest#olumide.bello@socialcare.wales::" providerId="AD" clId="Web-{CC32D368-ED5C-48C4-D507-5849C8C9A397}" dt="2022-12-20T11:01:38.725" v="14" actId="1076"/>
      <pc:docMkLst>
        <pc:docMk/>
      </pc:docMkLst>
      <pc:sldChg chg="modSp">
        <pc:chgData name="olumide.bello@socialcare.wales" userId="S::urn:spo:guest#olumide.bello@socialcare.wales::" providerId="AD" clId="Web-{CC32D368-ED5C-48C4-D507-5849C8C9A397}" dt="2022-12-19T08:19:29.113" v="2" actId="20577"/>
        <pc:sldMkLst>
          <pc:docMk/>
          <pc:sldMk cId="0" sldId="258"/>
        </pc:sldMkLst>
        <pc:spChg chg="mod">
          <ac:chgData name="olumide.bello@socialcare.wales" userId="S::urn:spo:guest#olumide.bello@socialcare.wales::" providerId="AD" clId="Web-{CC32D368-ED5C-48C4-D507-5849C8C9A397}" dt="2022-12-19T08:19:29.113" v="2" actId="20577"/>
          <ac:spMkLst>
            <pc:docMk/>
            <pc:sldMk cId="0" sldId="258"/>
            <ac:spMk id="5" creationId="{00000000-0000-0000-0000-000000000000}"/>
          </ac:spMkLst>
        </pc:spChg>
        <pc:spChg chg="mod">
          <ac:chgData name="olumide.bello@socialcare.wales" userId="S::urn:spo:guest#olumide.bello@socialcare.wales::" providerId="AD" clId="Web-{CC32D368-ED5C-48C4-D507-5849C8C9A397}" dt="2022-12-19T08:18:49.878" v="0" actId="20577"/>
          <ac:spMkLst>
            <pc:docMk/>
            <pc:sldMk cId="0" sldId="258"/>
            <ac:spMk id="12" creationId="{00000000-0000-0000-0000-000000000000}"/>
          </ac:spMkLst>
        </pc:spChg>
      </pc:sldChg>
      <pc:sldChg chg="modSp">
        <pc:chgData name="olumide.bello@socialcare.wales" userId="S::urn:spo:guest#olumide.bello@socialcare.wales::" providerId="AD" clId="Web-{CC32D368-ED5C-48C4-D507-5849C8C9A397}" dt="2022-12-20T07:59:51.900" v="13" actId="1076"/>
        <pc:sldMkLst>
          <pc:docMk/>
          <pc:sldMk cId="3017841177" sldId="301"/>
        </pc:sldMkLst>
        <pc:spChg chg="mod">
          <ac:chgData name="olumide.bello@socialcare.wales" userId="S::urn:spo:guest#olumide.bello@socialcare.wales::" providerId="AD" clId="Web-{CC32D368-ED5C-48C4-D507-5849C8C9A397}" dt="2022-12-20T07:59:14.632" v="8" actId="1076"/>
          <ac:spMkLst>
            <pc:docMk/>
            <pc:sldMk cId="3017841177" sldId="301"/>
            <ac:spMk id="3" creationId="{00000000-0000-0000-0000-000000000000}"/>
          </ac:spMkLst>
        </pc:spChg>
        <pc:spChg chg="mod">
          <ac:chgData name="olumide.bello@socialcare.wales" userId="S::urn:spo:guest#olumide.bello@socialcare.wales::" providerId="AD" clId="Web-{CC32D368-ED5C-48C4-D507-5849C8C9A397}" dt="2022-12-20T07:59:34.899" v="11" actId="1076"/>
          <ac:spMkLst>
            <pc:docMk/>
            <pc:sldMk cId="3017841177" sldId="301"/>
            <ac:spMk id="13" creationId="{00000000-0000-0000-0000-000000000000}"/>
          </ac:spMkLst>
        </pc:spChg>
        <pc:spChg chg="mod">
          <ac:chgData name="olumide.bello@socialcare.wales" userId="S::urn:spo:guest#olumide.bello@socialcare.wales::" providerId="AD" clId="Web-{CC32D368-ED5C-48C4-D507-5849C8C9A397}" dt="2022-12-20T07:59:51.900" v="13" actId="1076"/>
          <ac:spMkLst>
            <pc:docMk/>
            <pc:sldMk cId="3017841177" sldId="301"/>
            <ac:spMk id="30722" creationId="{00000000-0000-0000-0000-000000000000}"/>
          </ac:spMkLst>
        </pc:spChg>
      </pc:sldChg>
      <pc:sldChg chg="modNotes">
        <pc:chgData name="olumide.bello@socialcare.wales" userId="S::urn:spo:guest#olumide.bello@socialcare.wales::" providerId="AD" clId="Web-{CC32D368-ED5C-48C4-D507-5849C8C9A397}" dt="2022-12-19T16:01:29.048" v="4"/>
        <pc:sldMkLst>
          <pc:docMk/>
          <pc:sldMk cId="2774331593" sldId="397"/>
        </pc:sldMkLst>
      </pc:sldChg>
      <pc:sldChg chg="modSp">
        <pc:chgData name="olumide.bello@socialcare.wales" userId="S::urn:spo:guest#olumide.bello@socialcare.wales::" providerId="AD" clId="Web-{CC32D368-ED5C-48C4-D507-5849C8C9A397}" dt="2022-12-20T11:01:38.725" v="14" actId="1076"/>
        <pc:sldMkLst>
          <pc:docMk/>
          <pc:sldMk cId="4148498649" sldId="1561"/>
        </pc:sldMkLst>
        <pc:picChg chg="mod">
          <ac:chgData name="olumide.bello@socialcare.wales" userId="S::urn:spo:guest#olumide.bello@socialcare.wales::" providerId="AD" clId="Web-{CC32D368-ED5C-48C4-D507-5849C8C9A397}" dt="2022-12-20T11:01:38.725" v="14" actId="1076"/>
          <ac:picMkLst>
            <pc:docMk/>
            <pc:sldMk cId="4148498649" sldId="1561"/>
            <ac:picMk id="6" creationId="{9A2C8850-060D-CC43-882D-0D3743E0379F}"/>
          </ac:picMkLst>
        </pc:picChg>
      </pc:sldChg>
    </pc:docChg>
  </pc:docChgLst>
  <pc:docChgLst>
    <pc:chgData name="Trinity Rees" userId="S::t.rees@npt.gov.uk::23ed69b1-c9cb-4295-a16f-e57105e4c724" providerId="AD" clId="Web-{832C59FB-77D1-FBCB-2F43-73AD1C3EA9EC}"/>
    <pc:docChg chg="modSld">
      <pc:chgData name="Trinity Rees" userId="S::t.rees@npt.gov.uk::23ed69b1-c9cb-4295-a16f-e57105e4c724" providerId="AD" clId="Web-{832C59FB-77D1-FBCB-2F43-73AD1C3EA9EC}" dt="2024-01-10T14:52:12.089" v="13" actId="20577"/>
      <pc:docMkLst>
        <pc:docMk/>
      </pc:docMkLst>
      <pc:sldChg chg="modSp">
        <pc:chgData name="Trinity Rees" userId="S::t.rees@npt.gov.uk::23ed69b1-c9cb-4295-a16f-e57105e4c724" providerId="AD" clId="Web-{832C59FB-77D1-FBCB-2F43-73AD1C3EA9EC}" dt="2024-01-10T14:51:43.870" v="11" actId="20577"/>
        <pc:sldMkLst>
          <pc:docMk/>
          <pc:sldMk cId="3376240519" sldId="375"/>
        </pc:sldMkLst>
        <pc:spChg chg="mod">
          <ac:chgData name="Trinity Rees" userId="S::t.rees@npt.gov.uk::23ed69b1-c9cb-4295-a16f-e57105e4c724" providerId="AD" clId="Web-{832C59FB-77D1-FBCB-2F43-73AD1C3EA9EC}" dt="2024-01-10T14:51:43.870" v="11" actId="20577"/>
          <ac:spMkLst>
            <pc:docMk/>
            <pc:sldMk cId="3376240519" sldId="375"/>
            <ac:spMk id="6" creationId="{00000000-0000-0000-0000-000000000000}"/>
          </ac:spMkLst>
        </pc:spChg>
      </pc:sldChg>
      <pc:sldChg chg="modSp">
        <pc:chgData name="Trinity Rees" userId="S::t.rees@npt.gov.uk::23ed69b1-c9cb-4295-a16f-e57105e4c724" providerId="AD" clId="Web-{832C59FB-77D1-FBCB-2F43-73AD1C3EA9EC}" dt="2024-01-10T14:52:12.089" v="13" actId="20577"/>
        <pc:sldMkLst>
          <pc:docMk/>
          <pc:sldMk cId="2193032313" sldId="390"/>
        </pc:sldMkLst>
        <pc:spChg chg="mod">
          <ac:chgData name="Trinity Rees" userId="S::t.rees@npt.gov.uk::23ed69b1-c9cb-4295-a16f-e57105e4c724" providerId="AD" clId="Web-{832C59FB-77D1-FBCB-2F43-73AD1C3EA9EC}" dt="2024-01-10T14:52:11.730" v="12" actId="20577"/>
          <ac:spMkLst>
            <pc:docMk/>
            <pc:sldMk cId="2193032313" sldId="390"/>
            <ac:spMk id="2" creationId="{00000000-0000-0000-0000-000000000000}"/>
          </ac:spMkLst>
        </pc:spChg>
        <pc:spChg chg="mod">
          <ac:chgData name="Trinity Rees" userId="S::t.rees@npt.gov.uk::23ed69b1-c9cb-4295-a16f-e57105e4c724" providerId="AD" clId="Web-{832C59FB-77D1-FBCB-2F43-73AD1C3EA9EC}" dt="2024-01-10T14:52:12.089" v="13" actId="20577"/>
          <ac:spMkLst>
            <pc:docMk/>
            <pc:sldMk cId="2193032313" sldId="390"/>
            <ac:spMk id="3" creationId="{62D6DC8E-3F80-AF4E-A444-25B7D98AB83D}"/>
          </ac:spMkLst>
        </pc:spChg>
      </pc:sldChg>
      <pc:sldChg chg="modSp">
        <pc:chgData name="Trinity Rees" userId="S::t.rees@npt.gov.uk::23ed69b1-c9cb-4295-a16f-e57105e4c724" providerId="AD" clId="Web-{832C59FB-77D1-FBCB-2F43-73AD1C3EA9EC}" dt="2024-01-10T14:51:40.745" v="10" actId="20577"/>
        <pc:sldMkLst>
          <pc:docMk/>
          <pc:sldMk cId="147000146" sldId="396"/>
        </pc:sldMkLst>
        <pc:spChg chg="mod">
          <ac:chgData name="Trinity Rees" userId="S::t.rees@npt.gov.uk::23ed69b1-c9cb-4295-a16f-e57105e4c724" providerId="AD" clId="Web-{832C59FB-77D1-FBCB-2F43-73AD1C3EA9EC}" dt="2024-01-10T14:51:32.151" v="3" actId="20577"/>
          <ac:spMkLst>
            <pc:docMk/>
            <pc:sldMk cId="147000146" sldId="396"/>
            <ac:spMk id="3" creationId="{96291CB9-32DB-D84B-B1BF-4297705737D5}"/>
          </ac:spMkLst>
        </pc:spChg>
        <pc:spChg chg="mod">
          <ac:chgData name="Trinity Rees" userId="S::t.rees@npt.gov.uk::23ed69b1-c9cb-4295-a16f-e57105e4c724" providerId="AD" clId="Web-{832C59FB-77D1-FBCB-2F43-73AD1C3EA9EC}" dt="2024-01-10T14:51:40.745" v="10" actId="20577"/>
          <ac:spMkLst>
            <pc:docMk/>
            <pc:sldMk cId="147000146" sldId="396"/>
            <ac:spMk id="5" creationId="{00000000-0000-0000-0000-000000000000}"/>
          </ac:spMkLst>
        </pc:spChg>
      </pc:sldChg>
    </pc:docChg>
  </pc:docChgLst>
  <pc:docChgLst>
    <pc:chgData name="cheryl.stevens@socialcare.wales" userId="S::urn:spo:guest#cheryl.stevens@socialcare.wales::" providerId="AD" clId="Web-{95DB104E-C191-47F5-A5C0-885831801984}"/>
    <pc:docChg chg="mod modSld">
      <pc:chgData name="cheryl.stevens@socialcare.wales" userId="S::urn:spo:guest#cheryl.stevens@socialcare.wales::" providerId="AD" clId="Web-{95DB104E-C191-47F5-A5C0-885831801984}" dt="2023-01-03T15:16:59.081" v="138"/>
      <pc:docMkLst>
        <pc:docMk/>
      </pc:docMkLst>
      <pc:sldChg chg="modSp addCm delCm modCm">
        <pc:chgData name="cheryl.stevens@socialcare.wales" userId="S::urn:spo:guest#cheryl.stevens@socialcare.wales::" providerId="AD" clId="Web-{95DB104E-C191-47F5-A5C0-885831801984}" dt="2023-01-03T08:24:34.111" v="36" actId="20577"/>
        <pc:sldMkLst>
          <pc:docMk/>
          <pc:sldMk cId="755348543" sldId="265"/>
        </pc:sldMkLst>
        <pc:spChg chg="mod">
          <ac:chgData name="cheryl.stevens@socialcare.wales" userId="S::urn:spo:guest#cheryl.stevens@socialcare.wales::" providerId="AD" clId="Web-{95DB104E-C191-47F5-A5C0-885831801984}" dt="2023-01-03T08:24:34.111" v="36" actId="20577"/>
          <ac:spMkLst>
            <pc:docMk/>
            <pc:sldMk cId="755348543" sldId="265"/>
            <ac:spMk id="8" creationId="{00000000-0000-0000-0000-000000000000}"/>
          </ac:spMkLst>
        </pc:spChg>
      </pc:sldChg>
      <pc:sldChg chg="modSp addCm">
        <pc:chgData name="cheryl.stevens@socialcare.wales" userId="S::urn:spo:guest#cheryl.stevens@socialcare.wales::" providerId="AD" clId="Web-{95DB104E-C191-47F5-A5C0-885831801984}" dt="2023-01-03T08:36:00.927" v="41"/>
        <pc:sldMkLst>
          <pc:docMk/>
          <pc:sldMk cId="232803837" sldId="267"/>
        </pc:sldMkLst>
        <pc:spChg chg="mod">
          <ac:chgData name="cheryl.stevens@socialcare.wales" userId="S::urn:spo:guest#cheryl.stevens@socialcare.wales::" providerId="AD" clId="Web-{95DB104E-C191-47F5-A5C0-885831801984}" dt="2023-01-03T08:26:28.739" v="40" actId="20577"/>
          <ac:spMkLst>
            <pc:docMk/>
            <pc:sldMk cId="232803837" sldId="267"/>
            <ac:spMk id="5" creationId="{E6E95493-5DC6-044A-8011-D1A3D61E81CA}"/>
          </ac:spMkLst>
        </pc:spChg>
      </pc:sldChg>
      <pc:sldChg chg="addCm modCm">
        <pc:chgData name="cheryl.stevens@socialcare.wales" userId="S::urn:spo:guest#cheryl.stevens@socialcare.wales::" providerId="AD" clId="Web-{95DB104E-C191-47F5-A5C0-885831801984}" dt="2023-01-03T08:47:17.399" v="49"/>
        <pc:sldMkLst>
          <pc:docMk/>
          <pc:sldMk cId="1951520007" sldId="270"/>
        </pc:sldMkLst>
      </pc:sldChg>
      <pc:sldChg chg="modSp addCm modCm">
        <pc:chgData name="cheryl.stevens@socialcare.wales" userId="S::urn:spo:guest#cheryl.stevens@socialcare.wales::" providerId="AD" clId="Web-{95DB104E-C191-47F5-A5C0-885831801984}" dt="2023-01-03T08:41:05.404" v="47" actId="20577"/>
        <pc:sldMkLst>
          <pc:docMk/>
          <pc:sldMk cId="3191256501" sldId="271"/>
        </pc:sldMkLst>
        <pc:spChg chg="mod">
          <ac:chgData name="cheryl.stevens@socialcare.wales" userId="S::urn:spo:guest#cheryl.stevens@socialcare.wales::" providerId="AD" clId="Web-{95DB104E-C191-47F5-A5C0-885831801984}" dt="2023-01-03T08:41:05.404" v="47" actId="20577"/>
          <ac:spMkLst>
            <pc:docMk/>
            <pc:sldMk cId="3191256501" sldId="271"/>
            <ac:spMk id="5" creationId="{166D35F3-3D71-1E42-B6E3-F8BE8CFDEEE9}"/>
          </ac:spMkLst>
        </pc:spChg>
      </pc:sldChg>
      <pc:sldChg chg="addCm modCm">
        <pc:chgData name="cheryl.stevens@socialcare.wales" userId="S::urn:spo:guest#cheryl.stevens@socialcare.wales::" providerId="AD" clId="Web-{95DB104E-C191-47F5-A5C0-885831801984}" dt="2023-01-03T09:07:49.605" v="52"/>
        <pc:sldMkLst>
          <pc:docMk/>
          <pc:sldMk cId="752672173" sldId="272"/>
        </pc:sldMkLst>
      </pc:sldChg>
      <pc:sldChg chg="addCm modNotes">
        <pc:chgData name="cheryl.stevens@socialcare.wales" userId="S::urn:spo:guest#cheryl.stevens@socialcare.wales::" providerId="AD" clId="Web-{95DB104E-C191-47F5-A5C0-885831801984}" dt="2023-01-03T09:12:09.066" v="58"/>
        <pc:sldMkLst>
          <pc:docMk/>
          <pc:sldMk cId="348380842" sldId="273"/>
        </pc:sldMkLst>
      </pc:sldChg>
      <pc:sldChg chg="addCm modCm">
        <pc:chgData name="cheryl.stevens@socialcare.wales" userId="S::urn:spo:guest#cheryl.stevens@socialcare.wales::" providerId="AD" clId="Web-{95DB104E-C191-47F5-A5C0-885831801984}" dt="2023-01-03T10:15:25.110" v="88"/>
        <pc:sldMkLst>
          <pc:docMk/>
          <pc:sldMk cId="3517307472" sldId="296"/>
        </pc:sldMkLst>
      </pc:sldChg>
      <pc:sldChg chg="addCm">
        <pc:chgData name="cheryl.stevens@socialcare.wales" userId="S::urn:spo:guest#cheryl.stevens@socialcare.wales::" providerId="AD" clId="Web-{95DB104E-C191-47F5-A5C0-885831801984}" dt="2023-01-03T10:31:33.934" v="101"/>
        <pc:sldMkLst>
          <pc:docMk/>
          <pc:sldMk cId="939290642" sldId="299"/>
        </pc:sldMkLst>
      </pc:sldChg>
      <pc:sldChg chg="modSp addCm modCm modNotes">
        <pc:chgData name="cheryl.stevens@socialcare.wales" userId="S::urn:spo:guest#cheryl.stevens@socialcare.wales::" providerId="AD" clId="Web-{95DB104E-C191-47F5-A5C0-885831801984}" dt="2023-01-03T10:44:17.768" v="110"/>
        <pc:sldMkLst>
          <pc:docMk/>
          <pc:sldMk cId="410752819" sldId="300"/>
        </pc:sldMkLst>
        <pc:spChg chg="mod">
          <ac:chgData name="cheryl.stevens@socialcare.wales" userId="S::urn:spo:guest#cheryl.stevens@socialcare.wales::" providerId="AD" clId="Web-{95DB104E-C191-47F5-A5C0-885831801984}" dt="2023-01-03T10:36:08.004" v="103" actId="1076"/>
          <ac:spMkLst>
            <pc:docMk/>
            <pc:sldMk cId="410752819" sldId="300"/>
            <ac:spMk id="6" creationId="{00000000-0000-0000-0000-000000000000}"/>
          </ac:spMkLst>
        </pc:spChg>
      </pc:sldChg>
      <pc:sldChg chg="addCm">
        <pc:chgData name="cheryl.stevens@socialcare.wales" userId="S::urn:spo:guest#cheryl.stevens@socialcare.wales::" providerId="AD" clId="Web-{95DB104E-C191-47F5-A5C0-885831801984}" dt="2023-01-03T10:25:53.174" v="100"/>
        <pc:sldMkLst>
          <pc:docMk/>
          <pc:sldMk cId="3017841177" sldId="301"/>
        </pc:sldMkLst>
      </pc:sldChg>
      <pc:sldChg chg="addCm">
        <pc:chgData name="cheryl.stevens@socialcare.wales" userId="S::urn:spo:guest#cheryl.stevens@socialcare.wales::" providerId="AD" clId="Web-{95DB104E-C191-47F5-A5C0-885831801984}" dt="2023-01-03T10:34:45.142" v="102"/>
        <pc:sldMkLst>
          <pc:docMk/>
          <pc:sldMk cId="3591513534" sldId="312"/>
        </pc:sldMkLst>
      </pc:sldChg>
      <pc:sldChg chg="addCm modNotes">
        <pc:chgData name="cheryl.stevens@socialcare.wales" userId="S::urn:spo:guest#cheryl.stevens@socialcare.wales::" providerId="AD" clId="Web-{95DB104E-C191-47F5-A5C0-885831801984}" dt="2023-01-03T09:40:01.097" v="70"/>
        <pc:sldMkLst>
          <pc:docMk/>
          <pc:sldMk cId="627824211" sldId="313"/>
        </pc:sldMkLst>
      </pc:sldChg>
      <pc:sldChg chg="addCm">
        <pc:chgData name="cheryl.stevens@socialcare.wales" userId="S::urn:spo:guest#cheryl.stevens@socialcare.wales::" providerId="AD" clId="Web-{95DB104E-C191-47F5-A5C0-885831801984}" dt="2023-01-03T15:09:55.773" v="136"/>
        <pc:sldMkLst>
          <pc:docMk/>
          <pc:sldMk cId="3271677280" sldId="356"/>
        </pc:sldMkLst>
      </pc:sldChg>
      <pc:sldChg chg="addCm modCm">
        <pc:chgData name="cheryl.stevens@socialcare.wales" userId="S::urn:spo:guest#cheryl.stevens@socialcare.wales::" providerId="AD" clId="Web-{95DB104E-C191-47F5-A5C0-885831801984}" dt="2023-01-03T14:37:22.393" v="113"/>
        <pc:sldMkLst>
          <pc:docMk/>
          <pc:sldMk cId="1948285728" sldId="365"/>
        </pc:sldMkLst>
      </pc:sldChg>
      <pc:sldChg chg="addCm modNotes">
        <pc:chgData name="cheryl.stevens@socialcare.wales" userId="S::urn:spo:guest#cheryl.stevens@socialcare.wales::" providerId="AD" clId="Web-{95DB104E-C191-47F5-A5C0-885831801984}" dt="2023-01-03T09:36:44.341" v="67"/>
        <pc:sldMkLst>
          <pc:docMk/>
          <pc:sldMk cId="1854239271" sldId="376"/>
        </pc:sldMkLst>
      </pc:sldChg>
      <pc:sldChg chg="addCm modCm">
        <pc:chgData name="cheryl.stevens@socialcare.wales" userId="S::urn:spo:guest#cheryl.stevens@socialcare.wales::" providerId="AD" clId="Web-{95DB104E-C191-47F5-A5C0-885831801984}" dt="2023-01-03T09:55:14.107" v="76"/>
        <pc:sldMkLst>
          <pc:docMk/>
          <pc:sldMk cId="2860286875" sldId="378"/>
        </pc:sldMkLst>
      </pc:sldChg>
      <pc:sldChg chg="modSp addCm modNotes">
        <pc:chgData name="cheryl.stevens@socialcare.wales" userId="S::urn:spo:guest#cheryl.stevens@socialcare.wales::" providerId="AD" clId="Web-{95DB104E-C191-47F5-A5C0-885831801984}" dt="2023-01-03T10:24:42.235" v="99"/>
        <pc:sldMkLst>
          <pc:docMk/>
          <pc:sldMk cId="755023484" sldId="383"/>
        </pc:sldMkLst>
        <pc:spChg chg="mod">
          <ac:chgData name="cheryl.stevens@socialcare.wales" userId="S::urn:spo:guest#cheryl.stevens@socialcare.wales::" providerId="AD" clId="Web-{95DB104E-C191-47F5-A5C0-885831801984}" dt="2023-01-03T10:20:42.118" v="90" actId="20577"/>
          <ac:spMkLst>
            <pc:docMk/>
            <pc:sldMk cId="755023484" sldId="383"/>
            <ac:spMk id="5" creationId="{54C48995-8891-A040-AE31-845B71078B25}"/>
          </ac:spMkLst>
        </pc:spChg>
      </pc:sldChg>
      <pc:sldChg chg="addCm modNotes">
        <pc:chgData name="cheryl.stevens@socialcare.wales" userId="S::urn:spo:guest#cheryl.stevens@socialcare.wales::" providerId="AD" clId="Web-{95DB104E-C191-47F5-A5C0-885831801984}" dt="2023-01-03T14:54:29.264" v="129"/>
        <pc:sldMkLst>
          <pc:docMk/>
          <pc:sldMk cId="2704231917" sldId="386"/>
        </pc:sldMkLst>
      </pc:sldChg>
      <pc:sldChg chg="addCm modCm">
        <pc:chgData name="cheryl.stevens@socialcare.wales" userId="S::urn:spo:guest#cheryl.stevens@socialcare.wales::" providerId="AD" clId="Web-{95DB104E-C191-47F5-A5C0-885831801984}" dt="2023-01-03T09:22:16.145" v="60"/>
        <pc:sldMkLst>
          <pc:docMk/>
          <pc:sldMk cId="2824848791" sldId="388"/>
        </pc:sldMkLst>
      </pc:sldChg>
      <pc:sldChg chg="addCm modCm">
        <pc:chgData name="cheryl.stevens@socialcare.wales" userId="S::urn:spo:guest#cheryl.stevens@socialcare.wales::" providerId="AD" clId="Web-{95DB104E-C191-47F5-A5C0-885831801984}" dt="2023-01-03T09:54:16.386" v="75"/>
        <pc:sldMkLst>
          <pc:docMk/>
          <pc:sldMk cId="947468039" sldId="389"/>
        </pc:sldMkLst>
      </pc:sldChg>
      <pc:sldChg chg="addCm">
        <pc:chgData name="cheryl.stevens@socialcare.wales" userId="S::urn:spo:guest#cheryl.stevens@socialcare.wales::" providerId="AD" clId="Web-{95DB104E-C191-47F5-A5C0-885831801984}" dt="2023-01-03T09:56:21.546" v="77"/>
        <pc:sldMkLst>
          <pc:docMk/>
          <pc:sldMk cId="2193032313" sldId="390"/>
        </pc:sldMkLst>
      </pc:sldChg>
      <pc:sldChg chg="addCm">
        <pc:chgData name="cheryl.stevens@socialcare.wales" userId="S::urn:spo:guest#cheryl.stevens@socialcare.wales::" providerId="AD" clId="Web-{95DB104E-C191-47F5-A5C0-885831801984}" dt="2023-01-03T10:54:47.848" v="111"/>
        <pc:sldMkLst>
          <pc:docMk/>
          <pc:sldMk cId="2408347081" sldId="391"/>
        </pc:sldMkLst>
      </pc:sldChg>
      <pc:sldChg chg="addCm delCm">
        <pc:chgData name="cheryl.stevens@socialcare.wales" userId="S::urn:spo:guest#cheryl.stevens@socialcare.wales::" providerId="AD" clId="Web-{95DB104E-C191-47F5-A5C0-885831801984}" dt="2023-01-03T14:57:38.519" v="132"/>
        <pc:sldMkLst>
          <pc:docMk/>
          <pc:sldMk cId="785665884" sldId="392"/>
        </pc:sldMkLst>
      </pc:sldChg>
      <pc:sldChg chg="addCm modNotes">
        <pc:chgData name="cheryl.stevens@socialcare.wales" userId="S::urn:spo:guest#cheryl.stevens@socialcare.wales::" providerId="AD" clId="Web-{95DB104E-C191-47F5-A5C0-885831801984}" dt="2023-01-03T15:05:38.563" v="135"/>
        <pc:sldMkLst>
          <pc:docMk/>
          <pc:sldMk cId="2553669950" sldId="395"/>
        </pc:sldMkLst>
      </pc:sldChg>
      <pc:sldChg chg="modSp addCm">
        <pc:chgData name="cheryl.stevens@socialcare.wales" userId="S::urn:spo:guest#cheryl.stevens@socialcare.wales::" providerId="AD" clId="Web-{95DB104E-C191-47F5-A5C0-885831801984}" dt="2023-01-03T08:08:37.881" v="27" actId="20577"/>
        <pc:sldMkLst>
          <pc:docMk/>
          <pc:sldMk cId="147000146" sldId="396"/>
        </pc:sldMkLst>
        <pc:spChg chg="mod">
          <ac:chgData name="cheryl.stevens@socialcare.wales" userId="S::urn:spo:guest#cheryl.stevens@socialcare.wales::" providerId="AD" clId="Web-{95DB104E-C191-47F5-A5C0-885831801984}" dt="2023-01-03T08:08:37.881" v="27" actId="20577"/>
          <ac:spMkLst>
            <pc:docMk/>
            <pc:sldMk cId="147000146" sldId="396"/>
            <ac:spMk id="4" creationId="{277AEBB2-FDBD-8A40-912C-5975414B1036}"/>
          </ac:spMkLst>
        </pc:spChg>
      </pc:sldChg>
      <pc:sldChg chg="modSp addCm">
        <pc:chgData name="cheryl.stevens@socialcare.wales" userId="S::urn:spo:guest#cheryl.stevens@socialcare.wales::" providerId="AD" clId="Web-{95DB104E-C191-47F5-A5C0-885831801984}" dt="2023-01-03T10:08:57.270" v="86"/>
        <pc:sldMkLst>
          <pc:docMk/>
          <pc:sldMk cId="2774331593" sldId="397"/>
        </pc:sldMkLst>
        <pc:spChg chg="mod">
          <ac:chgData name="cheryl.stevens@socialcare.wales" userId="S::urn:spo:guest#cheryl.stevens@socialcare.wales::" providerId="AD" clId="Web-{95DB104E-C191-47F5-A5C0-885831801984}" dt="2023-01-03T10:06:13.235" v="85" actId="20577"/>
          <ac:spMkLst>
            <pc:docMk/>
            <pc:sldMk cId="2774331593" sldId="397"/>
            <ac:spMk id="3" creationId="{6841D13E-A814-4341-B61F-7C7208E0416A}"/>
          </ac:spMkLst>
        </pc:spChg>
      </pc:sldChg>
      <pc:sldChg chg="addCm">
        <pc:chgData name="cheryl.stevens@socialcare.wales" userId="S::urn:spo:guest#cheryl.stevens@socialcare.wales::" providerId="AD" clId="Web-{95DB104E-C191-47F5-A5C0-885831801984}" dt="2023-01-03T15:16:59.081" v="138"/>
        <pc:sldMkLst>
          <pc:docMk/>
          <pc:sldMk cId="1775869392" sldId="408"/>
        </pc:sldMkLst>
      </pc:sldChg>
      <pc:sldChg chg="addCm">
        <pc:chgData name="cheryl.stevens@socialcare.wales" userId="S::urn:spo:guest#cheryl.stevens@socialcare.wales::" providerId="AD" clId="Web-{95DB104E-C191-47F5-A5C0-885831801984}" dt="2023-01-03T15:10:33.399" v="137"/>
        <pc:sldMkLst>
          <pc:docMk/>
          <pc:sldMk cId="4148498649" sldId="1561"/>
        </pc:sldMkLst>
      </pc:sldChg>
    </pc:docChg>
  </pc:docChgLst>
  <pc:docChgLst>
    <pc:chgData name="Trinity Rees" userId="S::t.rees@npt.gov.uk::23ed69b1-c9cb-4295-a16f-e57105e4c724" providerId="AD" clId="Web-{4EEBC075-D15E-0038-F0B2-F3B2A9B70FAF}"/>
    <pc:docChg chg="modSld sldOrd">
      <pc:chgData name="Trinity Rees" userId="S::t.rees@npt.gov.uk::23ed69b1-c9cb-4295-a16f-e57105e4c724" providerId="AD" clId="Web-{4EEBC075-D15E-0038-F0B2-F3B2A9B70FAF}" dt="2024-01-10T12:49:57.561" v="14"/>
      <pc:docMkLst>
        <pc:docMk/>
      </pc:docMkLst>
      <pc:sldChg chg="modNotes">
        <pc:chgData name="Trinity Rees" userId="S::t.rees@npt.gov.uk::23ed69b1-c9cb-4295-a16f-e57105e4c724" providerId="AD" clId="Web-{4EEBC075-D15E-0038-F0B2-F3B2A9B70FAF}" dt="2024-01-10T12:49:57.561" v="14"/>
        <pc:sldMkLst>
          <pc:docMk/>
          <pc:sldMk cId="752672173" sldId="272"/>
        </pc:sldMkLst>
      </pc:sldChg>
      <pc:sldChg chg="modSp modNotes">
        <pc:chgData name="Trinity Rees" userId="S::t.rees@npt.gov.uk::23ed69b1-c9cb-4295-a16f-e57105e4c724" providerId="AD" clId="Web-{4EEBC075-D15E-0038-F0B2-F3B2A9B70FAF}" dt="2024-01-10T12:49:11.683" v="11" actId="20577"/>
        <pc:sldMkLst>
          <pc:docMk/>
          <pc:sldMk cId="2704231917" sldId="386"/>
        </pc:sldMkLst>
        <pc:spChg chg="mod">
          <ac:chgData name="Trinity Rees" userId="S::t.rees@npt.gov.uk::23ed69b1-c9cb-4295-a16f-e57105e4c724" providerId="AD" clId="Web-{4EEBC075-D15E-0038-F0B2-F3B2A9B70FAF}" dt="2024-01-10T12:49:11.683" v="11" actId="20577"/>
          <ac:spMkLst>
            <pc:docMk/>
            <pc:sldMk cId="2704231917" sldId="386"/>
            <ac:spMk id="5" creationId="{A950EE67-4D30-BD41-8AEB-D64FA478A52B}"/>
          </ac:spMkLst>
        </pc:spChg>
      </pc:sldChg>
      <pc:sldChg chg="ord">
        <pc:chgData name="Trinity Rees" userId="S::t.rees@npt.gov.uk::23ed69b1-c9cb-4295-a16f-e57105e4c724" providerId="AD" clId="Web-{4EEBC075-D15E-0038-F0B2-F3B2A9B70FAF}" dt="2024-01-10T12:48:28.743" v="4"/>
        <pc:sldMkLst>
          <pc:docMk/>
          <pc:sldMk cId="785665884" sldId="392"/>
        </pc:sldMkLst>
      </pc:sldChg>
    </pc:docChg>
  </pc:docChgLst>
</pc:chgInfo>
</file>

<file path=ppt/comments/modernComment_18C_8C30B52.xml><?xml version="1.0" encoding="utf-8"?>
<p188:cmLst xmlns:a="http://schemas.openxmlformats.org/drawingml/2006/main" xmlns:r="http://schemas.openxmlformats.org/officeDocument/2006/relationships" xmlns:p188="http://schemas.microsoft.com/office/powerpoint/2018/8/main">
  <p188:cm id="{4F807D7D-C642-4422-A9F0-FD4F4DB99DA0}" authorId="{EBF22841-363B-ACD0-6F13-94CED6572DF3}" status="resolved" created="2023-01-03T08:01:32.932" complete="100000">
    <ac:deMkLst xmlns:ac="http://schemas.microsoft.com/office/drawing/2013/main/command">
      <pc:docMk xmlns:pc="http://schemas.microsoft.com/office/powerpoint/2013/main/command"/>
      <pc:sldMk xmlns:pc="http://schemas.microsoft.com/office/powerpoint/2013/main/command" cId="147000146" sldId="396"/>
      <ac:spMk id="4" creationId="{277AEBB2-FDBD-8A40-912C-5975414B1036}"/>
    </ac:deMkLst>
    <p188:txBody>
      <a:bodyPr/>
      <a:lstStyle/>
      <a:p>
        <a:r>
          <a:rPr lang="en-US"/>
          <a:t>added a space here</a:t>
        </a:r>
      </a:p>
    </p188:txBody>
  </p188:cm>
  <p188:cm id="{F9AC0FB1-EF8E-4100-9CE0-7FAF84EB9CD3}" authorId="{EBF22841-363B-ACD0-6F13-94CED6572DF3}" status="resolved" created="2023-01-03T08:01:59.370" complete="100000">
    <ac:deMkLst xmlns:ac="http://schemas.microsoft.com/office/drawing/2013/main/command">
      <pc:docMk xmlns:pc="http://schemas.microsoft.com/office/powerpoint/2013/main/command"/>
      <pc:sldMk xmlns:pc="http://schemas.microsoft.com/office/powerpoint/2013/main/command" cId="147000146" sldId="396"/>
      <ac:spMk id="4" creationId="{277AEBB2-FDBD-8A40-912C-5975414B1036}"/>
    </ac:deMkLst>
    <p188:txBody>
      <a:bodyPr/>
      <a:lstStyle/>
      <a:p>
        <a:r>
          <a:rPr lang="en-US"/>
          <a:t>added a space here</a:t>
        </a:r>
      </a:p>
    </p188:txBody>
  </p188:cm>
  <p188:cm id="{3436EE38-448A-4D66-BD33-945C12020E70}" authorId="{EBF22841-363B-ACD0-6F13-94CED6572DF3}" status="resolved" created="2023-01-03T08:02:20.417" complete="100000">
    <ac:deMkLst xmlns:ac="http://schemas.microsoft.com/office/drawing/2013/main/command">
      <pc:docMk xmlns:pc="http://schemas.microsoft.com/office/powerpoint/2013/main/command"/>
      <pc:sldMk xmlns:pc="http://schemas.microsoft.com/office/powerpoint/2013/main/command" cId="147000146" sldId="396"/>
      <ac:spMk id="4" creationId="{277AEBB2-FDBD-8A40-912C-5975414B1036}"/>
    </ac:deMkLst>
    <p188:txBody>
      <a:bodyPr/>
      <a:lstStyle/>
      <a:p>
        <a:r>
          <a:rPr lang="en-US"/>
          <a:t>added a space here</a:t>
        </a:r>
      </a:p>
    </p188:txBody>
  </p188:cm>
  <p188:cm id="{6B0275D6-C8A2-4FE2-A253-E4739E4D5803}" authorId="{EBF22841-363B-ACD0-6F13-94CED6572DF3}" status="resolved" created="2023-01-03T08:02:45.637" complete="100000">
    <ac:deMkLst xmlns:ac="http://schemas.microsoft.com/office/drawing/2013/main/command">
      <pc:docMk xmlns:pc="http://schemas.microsoft.com/office/powerpoint/2013/main/command"/>
      <pc:sldMk xmlns:pc="http://schemas.microsoft.com/office/powerpoint/2013/main/command" cId="147000146" sldId="396"/>
      <ac:spMk id="4" creationId="{277AEBB2-FDBD-8A40-912C-5975414B1036}"/>
    </ac:deMkLst>
    <p188:txBody>
      <a:bodyPr/>
      <a:lstStyle/>
      <a:p>
        <a:r>
          <a:rPr lang="en-US"/>
          <a:t>added a space here</a:t>
        </a:r>
      </a:p>
    </p188:txBody>
  </p188:cm>
  <p188:cm id="{291E3DEE-011B-40B7-A464-89DBC24D25A4}" authorId="{EBF22841-363B-ACD0-6F13-94CED6572DF3}" status="resolved" created="2023-01-03T08:04:29.140" complete="100000">
    <ac:deMkLst xmlns:ac="http://schemas.microsoft.com/office/drawing/2013/main/command">
      <pc:docMk xmlns:pc="http://schemas.microsoft.com/office/powerpoint/2013/main/command"/>
      <pc:sldMk xmlns:pc="http://schemas.microsoft.com/office/powerpoint/2013/main/command" cId="147000146" sldId="396"/>
      <ac:spMk id="4" creationId="{277AEBB2-FDBD-8A40-912C-5975414B1036}"/>
    </ac:deMkLst>
    <p188:txBody>
      <a:bodyPr/>
      <a:lstStyle/>
      <a:p>
        <a:r>
          <a:rPr lang="en-US"/>
          <a:t>deleted space here</a:t>
        </a:r>
      </a:p>
    </p188:txBody>
  </p188:cm>
  <p188:cm id="{045FC44C-508B-4234-B8AA-F064FF8FD5CC}" authorId="{EBF22841-363B-ACD0-6F13-94CED6572DF3}" status="resolved" created="2023-01-03T08:04:54.219" complete="100000">
    <ac:deMkLst xmlns:ac="http://schemas.microsoft.com/office/drawing/2013/main/command">
      <pc:docMk xmlns:pc="http://schemas.microsoft.com/office/powerpoint/2013/main/command"/>
      <pc:sldMk xmlns:pc="http://schemas.microsoft.com/office/powerpoint/2013/main/command" cId="147000146" sldId="396"/>
      <ac:spMk id="4" creationId="{277AEBB2-FDBD-8A40-912C-5975414B1036}"/>
    </ac:deMkLst>
    <p188:txBody>
      <a:bodyPr/>
      <a:lstStyle/>
      <a:p>
        <a:r>
          <a:rPr lang="en-US"/>
          <a:t>added space here</a:t>
        </a:r>
      </a:p>
    </p188:txBody>
  </p188:cm>
  <p188:cm id="{8D1BDA1C-266A-4EEA-8C5A-67A845A6E08F}" authorId="{EBF22841-363B-ACD0-6F13-94CED6572DF3}" status="resolved" created="2023-01-03T08:05:24.719" complete="100000">
    <ac:deMkLst xmlns:ac="http://schemas.microsoft.com/office/drawing/2013/main/command">
      <pc:docMk xmlns:pc="http://schemas.microsoft.com/office/powerpoint/2013/main/command"/>
      <pc:sldMk xmlns:pc="http://schemas.microsoft.com/office/powerpoint/2013/main/command" cId="147000146" sldId="396"/>
      <ac:spMk id="4" creationId="{277AEBB2-FDBD-8A40-912C-5975414B1036}"/>
    </ac:deMkLst>
    <p188:txBody>
      <a:bodyPr/>
      <a:lstStyle/>
      <a:p>
        <a:r>
          <a:rPr lang="en-US"/>
          <a:t>deleted space here</a:t>
        </a:r>
      </a:p>
    </p188:txBody>
  </p188:cm>
  <p188:cm id="{B9D3D8C5-D501-4472-A6D9-E6B244807DC3}" authorId="{EBF22841-363B-ACD0-6F13-94CED6572DF3}" status="resolved" created="2023-01-03T08:05:43.345" complete="100000">
    <ac:deMkLst xmlns:ac="http://schemas.microsoft.com/office/drawing/2013/main/command">
      <pc:docMk xmlns:pc="http://schemas.microsoft.com/office/powerpoint/2013/main/command"/>
      <pc:sldMk xmlns:pc="http://schemas.microsoft.com/office/powerpoint/2013/main/command" cId="147000146" sldId="396"/>
      <ac:spMk id="4" creationId="{277AEBB2-FDBD-8A40-912C-5975414B1036}"/>
    </ac:deMkLst>
    <p188:txBody>
      <a:bodyPr/>
      <a:lstStyle/>
      <a:p>
        <a:r>
          <a:rPr lang="en-US"/>
          <a:t>added space here</a:t>
        </a:r>
      </a:p>
    </p188:txBody>
  </p188:cm>
  <p188:cm id="{201A52D5-66D8-48D0-A395-4354C4CA90AA}" authorId="{EBF22841-363B-ACD0-6F13-94CED6572DF3}" status="resolved" created="2023-01-03T08:06:01.908" complete="100000">
    <ac:deMkLst xmlns:ac="http://schemas.microsoft.com/office/drawing/2013/main/command">
      <pc:docMk xmlns:pc="http://schemas.microsoft.com/office/powerpoint/2013/main/command"/>
      <pc:sldMk xmlns:pc="http://schemas.microsoft.com/office/powerpoint/2013/main/command" cId="147000146" sldId="396"/>
      <ac:spMk id="4" creationId="{277AEBB2-FDBD-8A40-912C-5975414B1036}"/>
    </ac:deMkLst>
    <p188:txBody>
      <a:bodyPr/>
      <a:lstStyle/>
      <a:p>
        <a:r>
          <a:rPr lang="en-US"/>
          <a:t>added space here</a:t>
        </a:r>
      </a:p>
    </p188:txBody>
  </p188:cm>
  <p188:cm id="{D9B780D0-335A-42DC-8A43-D0F180E30A0B}" authorId="{EBF22841-363B-ACD0-6F13-94CED6572DF3}" status="resolved" created="2023-01-03T08:08:20.881" complete="100000">
    <ac:deMkLst xmlns:ac="http://schemas.microsoft.com/office/drawing/2013/main/command">
      <pc:docMk xmlns:pc="http://schemas.microsoft.com/office/powerpoint/2013/main/command"/>
      <pc:sldMk xmlns:pc="http://schemas.microsoft.com/office/powerpoint/2013/main/command" cId="147000146" sldId="396"/>
      <ac:spMk id="4" creationId="{277AEBB2-FDBD-8A40-912C-5975414B1036}"/>
    </ac:deMkLst>
    <p188:txBody>
      <a:bodyPr/>
      <a:lstStyle/>
      <a:p>
        <a:r>
          <a:rPr lang="en-US"/>
          <a:t>deleted 's' from years</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C5DE2B-80A2-4E56-9921-4028A6D3BCAF}" type="doc">
      <dgm:prSet loTypeId="urn:microsoft.com/office/officeart/2005/8/layout/cycle2" loCatId="cycle" qsTypeId="urn:microsoft.com/office/officeart/2005/8/quickstyle/simple1" qsCatId="simple" csTypeId="urn:microsoft.com/office/officeart/2005/8/colors/colorful1" csCatId="colorful" phldr="1"/>
      <dgm:spPr>
        <a:scene3d>
          <a:camera prst="orthographicFront">
            <a:rot lat="0" lon="0" rev="0"/>
          </a:camera>
          <a:lightRig rig="soft" dir="t">
            <a:rot lat="0" lon="0" rev="0"/>
          </a:lightRig>
        </a:scene3d>
      </dgm:spPr>
      <dgm:t>
        <a:bodyPr/>
        <a:lstStyle/>
        <a:p>
          <a:endParaRPr lang="en-GB"/>
        </a:p>
      </dgm:t>
    </dgm:pt>
    <dgm:pt modelId="{C7B85453-AE59-4CD2-B3F0-9ADE48036F2C}">
      <dgm:prSet custT="1"/>
      <dgm:spPr>
        <a:solidFill>
          <a:srgbClr val="34B55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GB" sz="12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Personal circumstances</a:t>
          </a:r>
        </a:p>
      </dgm:t>
    </dgm:pt>
    <dgm:pt modelId="{53366FD1-671F-42CA-8FE9-ED7C5242B351}" type="parTrans" cxnId="{70355605-E72E-4059-AC44-F2A725E47F59}">
      <dgm:prSet/>
      <dgm:spPr/>
      <dgm:t>
        <a:bodyPr/>
        <a:lstStyle/>
        <a:p>
          <a:endParaRPr lang="en-GB">
            <a:effectLst>
              <a:outerShdw blurRad="50800" dist="38100" dir="2700000" algn="tl" rotWithShape="0">
                <a:prstClr val="black">
                  <a:alpha val="40000"/>
                </a:prstClr>
              </a:outerShdw>
            </a:effectLst>
          </a:endParaRPr>
        </a:p>
      </dgm:t>
    </dgm:pt>
    <dgm:pt modelId="{D5C77C32-E63D-40EE-B47D-F9C9EDB45360}" type="sibTrans" cxnId="{70355605-E72E-4059-AC44-F2A725E47F59}">
      <dgm:prSet/>
      <dgm:spPr>
        <a:solidFill>
          <a:srgbClr val="8BDD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GB">
            <a:effectLst>
              <a:outerShdw blurRad="50800" dist="38100" dir="2700000" algn="tl" rotWithShape="0">
                <a:prstClr val="black">
                  <a:alpha val="40000"/>
                </a:prstClr>
              </a:outerShdw>
            </a:effectLst>
          </a:endParaRPr>
        </a:p>
      </dgm:t>
    </dgm:pt>
    <dgm:pt modelId="{EDAACBE7-168B-413A-A404-B3364E12E65E}">
      <dgm:prSet custT="1"/>
      <dgm:spPr>
        <a:solidFill>
          <a:srgbClr val="34B55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GB" sz="14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Personal outcomes</a:t>
          </a:r>
        </a:p>
      </dgm:t>
    </dgm:pt>
    <dgm:pt modelId="{604D0BF0-9A47-4C01-B268-C67A4D6831DD}" type="parTrans" cxnId="{084B9299-C7DA-4472-A3CD-0DB0D190DA3B}">
      <dgm:prSet/>
      <dgm:spPr/>
      <dgm:t>
        <a:bodyPr/>
        <a:lstStyle/>
        <a:p>
          <a:endParaRPr lang="en-GB">
            <a:effectLst>
              <a:outerShdw blurRad="50800" dist="38100" dir="2700000" algn="tl" rotWithShape="0">
                <a:prstClr val="black">
                  <a:alpha val="40000"/>
                </a:prstClr>
              </a:outerShdw>
            </a:effectLst>
          </a:endParaRPr>
        </a:p>
      </dgm:t>
    </dgm:pt>
    <dgm:pt modelId="{3C7D42B9-495F-44C4-B0DF-3FD3F818C9A9}" type="sibTrans" cxnId="{084B9299-C7DA-4472-A3CD-0DB0D190DA3B}">
      <dgm:prSet/>
      <dgm:spPr>
        <a:solidFill>
          <a:srgbClr val="8BDD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GB">
            <a:effectLst>
              <a:outerShdw blurRad="50800" dist="38100" dir="2700000" algn="tl" rotWithShape="0">
                <a:prstClr val="black">
                  <a:alpha val="40000"/>
                </a:prstClr>
              </a:outerShdw>
            </a:effectLst>
          </a:endParaRPr>
        </a:p>
      </dgm:t>
    </dgm:pt>
    <dgm:pt modelId="{906D99E8-A8DA-4B61-ADBA-89B6FD37F1F2}">
      <dgm:prSet custT="1"/>
      <dgm:spPr>
        <a:solidFill>
          <a:srgbClr val="34B55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GB" sz="14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Barriers to achieving outcomes</a:t>
          </a:r>
        </a:p>
      </dgm:t>
    </dgm:pt>
    <dgm:pt modelId="{4FD35F28-ED1D-4FD5-AEA6-14BEE8A34C80}" type="parTrans" cxnId="{9E42FC26-E7B8-4C04-89C5-1AF4E0FEBBEE}">
      <dgm:prSet/>
      <dgm:spPr/>
      <dgm:t>
        <a:bodyPr/>
        <a:lstStyle/>
        <a:p>
          <a:endParaRPr lang="en-GB">
            <a:effectLst>
              <a:outerShdw blurRad="50800" dist="38100" dir="2700000" algn="tl" rotWithShape="0">
                <a:prstClr val="black">
                  <a:alpha val="40000"/>
                </a:prstClr>
              </a:outerShdw>
            </a:effectLst>
          </a:endParaRPr>
        </a:p>
      </dgm:t>
    </dgm:pt>
    <dgm:pt modelId="{FC7DB14A-2EC5-4E47-86C3-9C6AB964EDCB}" type="sibTrans" cxnId="{9E42FC26-E7B8-4C04-89C5-1AF4E0FEBBEE}">
      <dgm:prSet/>
      <dgm:spPr>
        <a:solidFill>
          <a:srgbClr val="8BDD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GB">
            <a:effectLst>
              <a:outerShdw blurRad="50800" dist="38100" dir="2700000" algn="tl" rotWithShape="0">
                <a:prstClr val="black">
                  <a:alpha val="40000"/>
                </a:prstClr>
              </a:outerShdw>
            </a:effectLst>
          </a:endParaRPr>
        </a:p>
      </dgm:t>
    </dgm:pt>
    <dgm:pt modelId="{524AE220-B121-4290-A4B7-D72481B9CE41}">
      <dgm:prSet custT="1"/>
      <dgm:spPr>
        <a:solidFill>
          <a:srgbClr val="34B55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GB" sz="14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Strengths and capabilities</a:t>
          </a:r>
        </a:p>
      </dgm:t>
    </dgm:pt>
    <dgm:pt modelId="{088121C6-3F33-4923-9071-E61B4AAA28C1}" type="parTrans" cxnId="{01E5D0E5-F066-4098-A491-5AF620F99891}">
      <dgm:prSet/>
      <dgm:spPr/>
      <dgm:t>
        <a:bodyPr/>
        <a:lstStyle/>
        <a:p>
          <a:endParaRPr lang="en-GB">
            <a:effectLst>
              <a:outerShdw blurRad="50800" dist="38100" dir="2700000" algn="tl" rotWithShape="0">
                <a:prstClr val="black">
                  <a:alpha val="40000"/>
                </a:prstClr>
              </a:outerShdw>
            </a:effectLst>
          </a:endParaRPr>
        </a:p>
      </dgm:t>
    </dgm:pt>
    <dgm:pt modelId="{D8B5946B-0A48-481F-9934-DAE9F48879CC}" type="sibTrans" cxnId="{01E5D0E5-F066-4098-A491-5AF620F99891}">
      <dgm:prSet/>
      <dgm:spPr>
        <a:solidFill>
          <a:srgbClr val="8BDD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GB">
            <a:effectLst>
              <a:outerShdw blurRad="50800" dist="38100" dir="2700000" algn="tl" rotWithShape="0">
                <a:prstClr val="black">
                  <a:alpha val="40000"/>
                </a:prstClr>
              </a:outerShdw>
            </a:effectLst>
          </a:endParaRPr>
        </a:p>
      </dgm:t>
    </dgm:pt>
    <dgm:pt modelId="{556511B6-FDAA-4C5B-AFED-85EBE13679BF}">
      <dgm:prSet custT="1"/>
      <dgm:spPr>
        <a:solidFill>
          <a:srgbClr val="34B55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GB" sz="14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Risks  </a:t>
          </a:r>
        </a:p>
      </dgm:t>
    </dgm:pt>
    <dgm:pt modelId="{8027B55A-6219-4120-ABC3-653F2759B875}" type="parTrans" cxnId="{4B7EA24F-981D-42E1-9D9D-75B8BE199630}">
      <dgm:prSet/>
      <dgm:spPr/>
      <dgm:t>
        <a:bodyPr/>
        <a:lstStyle/>
        <a:p>
          <a:endParaRPr lang="en-GB">
            <a:effectLst>
              <a:outerShdw blurRad="50800" dist="38100" dir="2700000" algn="tl" rotWithShape="0">
                <a:prstClr val="black">
                  <a:alpha val="40000"/>
                </a:prstClr>
              </a:outerShdw>
            </a:effectLst>
          </a:endParaRPr>
        </a:p>
      </dgm:t>
    </dgm:pt>
    <dgm:pt modelId="{F8F6202A-9CED-4671-9AFB-03A555040197}" type="sibTrans" cxnId="{4B7EA24F-981D-42E1-9D9D-75B8BE199630}">
      <dgm:prSet/>
      <dgm:spPr>
        <a:solidFill>
          <a:srgbClr val="8BDD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GB">
            <a:effectLst>
              <a:outerShdw blurRad="50800" dist="38100" dir="2700000" algn="tl" rotWithShape="0">
                <a:prstClr val="black">
                  <a:alpha val="40000"/>
                </a:prstClr>
              </a:outerShdw>
            </a:effectLst>
          </a:endParaRPr>
        </a:p>
      </dgm:t>
    </dgm:pt>
    <dgm:pt modelId="{62438E32-E02E-4623-81CD-20E0019E68F7}" type="pres">
      <dgm:prSet presAssocID="{B9C5DE2B-80A2-4E56-9921-4028A6D3BCAF}" presName="cycle" presStyleCnt="0">
        <dgm:presLayoutVars>
          <dgm:dir/>
          <dgm:resizeHandles val="exact"/>
        </dgm:presLayoutVars>
      </dgm:prSet>
      <dgm:spPr/>
    </dgm:pt>
    <dgm:pt modelId="{032D6B2F-543A-4284-A3A1-9C3EEA8C0F9B}" type="pres">
      <dgm:prSet presAssocID="{C7B85453-AE59-4CD2-B3F0-9ADE48036F2C}" presName="node" presStyleLbl="node1" presStyleIdx="0" presStyleCnt="5" custScaleX="142547" custScaleY="103537" custRadScaleRad="98553">
        <dgm:presLayoutVars>
          <dgm:bulletEnabled val="1"/>
        </dgm:presLayoutVars>
      </dgm:prSet>
      <dgm:spPr/>
    </dgm:pt>
    <dgm:pt modelId="{B654B566-5278-46A8-A0B4-64A24AD5A5A0}" type="pres">
      <dgm:prSet presAssocID="{D5C77C32-E63D-40EE-B47D-F9C9EDB45360}" presName="sibTrans" presStyleLbl="sibTrans2D1" presStyleIdx="0" presStyleCnt="5"/>
      <dgm:spPr/>
    </dgm:pt>
    <dgm:pt modelId="{92E52A1A-17F5-47E4-BC6E-9CBC20ED89D8}" type="pres">
      <dgm:prSet presAssocID="{D5C77C32-E63D-40EE-B47D-F9C9EDB45360}" presName="connectorText" presStyleLbl="sibTrans2D1" presStyleIdx="0" presStyleCnt="5"/>
      <dgm:spPr/>
    </dgm:pt>
    <dgm:pt modelId="{46F39B7D-47CC-418C-B2BE-490A684143A5}" type="pres">
      <dgm:prSet presAssocID="{EDAACBE7-168B-413A-A404-B3364E12E65E}" presName="node" presStyleLbl="node1" presStyleIdx="1" presStyleCnt="5" custScaleX="124555">
        <dgm:presLayoutVars>
          <dgm:bulletEnabled val="1"/>
        </dgm:presLayoutVars>
      </dgm:prSet>
      <dgm:spPr/>
    </dgm:pt>
    <dgm:pt modelId="{F7C5FB61-71A3-4F9B-9CCD-1EC2134B43BD}" type="pres">
      <dgm:prSet presAssocID="{3C7D42B9-495F-44C4-B0DF-3FD3F818C9A9}" presName="sibTrans" presStyleLbl="sibTrans2D1" presStyleIdx="1" presStyleCnt="5"/>
      <dgm:spPr/>
    </dgm:pt>
    <dgm:pt modelId="{46C42C07-6F96-48BA-8ED3-03B8818C8FEF}" type="pres">
      <dgm:prSet presAssocID="{3C7D42B9-495F-44C4-B0DF-3FD3F818C9A9}" presName="connectorText" presStyleLbl="sibTrans2D1" presStyleIdx="1" presStyleCnt="5"/>
      <dgm:spPr/>
    </dgm:pt>
    <dgm:pt modelId="{04E8EE37-6EA4-4B83-97E2-A3017ED6ADBC}" type="pres">
      <dgm:prSet presAssocID="{906D99E8-A8DA-4B61-ADBA-89B6FD37F1F2}" presName="node" presStyleLbl="node1" presStyleIdx="2" presStyleCnt="5" custScaleX="122817" custScaleY="105937">
        <dgm:presLayoutVars>
          <dgm:bulletEnabled val="1"/>
        </dgm:presLayoutVars>
      </dgm:prSet>
      <dgm:spPr/>
    </dgm:pt>
    <dgm:pt modelId="{E10F7DBA-77D0-4D30-98C8-6844D699979A}" type="pres">
      <dgm:prSet presAssocID="{FC7DB14A-2EC5-4E47-86C3-9C6AB964EDCB}" presName="sibTrans" presStyleLbl="sibTrans2D1" presStyleIdx="2" presStyleCnt="5"/>
      <dgm:spPr/>
    </dgm:pt>
    <dgm:pt modelId="{C99D75F1-B3DF-4846-AD67-C2518431F1A6}" type="pres">
      <dgm:prSet presAssocID="{FC7DB14A-2EC5-4E47-86C3-9C6AB964EDCB}" presName="connectorText" presStyleLbl="sibTrans2D1" presStyleIdx="2" presStyleCnt="5"/>
      <dgm:spPr/>
    </dgm:pt>
    <dgm:pt modelId="{3081EC96-3DB6-4F8D-8580-0FF1BEF04703}" type="pres">
      <dgm:prSet presAssocID="{524AE220-B121-4290-A4B7-D72481B9CE41}" presName="node" presStyleLbl="node1" presStyleIdx="3" presStyleCnt="5" custScaleX="140248" custScaleY="106942" custRadScaleRad="103427" custRadScaleInc="15775">
        <dgm:presLayoutVars>
          <dgm:bulletEnabled val="1"/>
        </dgm:presLayoutVars>
      </dgm:prSet>
      <dgm:spPr/>
    </dgm:pt>
    <dgm:pt modelId="{85CE9F47-045A-470F-8A16-0D88882110C9}" type="pres">
      <dgm:prSet presAssocID="{D8B5946B-0A48-481F-9934-DAE9F48879CC}" presName="sibTrans" presStyleLbl="sibTrans2D1" presStyleIdx="3" presStyleCnt="5"/>
      <dgm:spPr/>
    </dgm:pt>
    <dgm:pt modelId="{7C372857-7D65-4E19-BCD5-C41184FCFDF1}" type="pres">
      <dgm:prSet presAssocID="{D8B5946B-0A48-481F-9934-DAE9F48879CC}" presName="connectorText" presStyleLbl="sibTrans2D1" presStyleIdx="3" presStyleCnt="5"/>
      <dgm:spPr/>
    </dgm:pt>
    <dgm:pt modelId="{2B13B1A9-7E4C-4949-9131-506A9B969461}" type="pres">
      <dgm:prSet presAssocID="{556511B6-FDAA-4C5B-AFED-85EBE13679BF}" presName="node" presStyleLbl="node1" presStyleIdx="4" presStyleCnt="5" custScaleX="123056">
        <dgm:presLayoutVars>
          <dgm:bulletEnabled val="1"/>
        </dgm:presLayoutVars>
      </dgm:prSet>
      <dgm:spPr/>
    </dgm:pt>
    <dgm:pt modelId="{B379BA0D-21D2-41EF-B20D-4444AC053157}" type="pres">
      <dgm:prSet presAssocID="{F8F6202A-9CED-4671-9AFB-03A555040197}" presName="sibTrans" presStyleLbl="sibTrans2D1" presStyleIdx="4" presStyleCnt="5"/>
      <dgm:spPr/>
    </dgm:pt>
    <dgm:pt modelId="{F0CBB6AB-6B77-473B-BD67-5B046D30BB82}" type="pres">
      <dgm:prSet presAssocID="{F8F6202A-9CED-4671-9AFB-03A555040197}" presName="connectorText" presStyleLbl="sibTrans2D1" presStyleIdx="4" presStyleCnt="5"/>
      <dgm:spPr/>
    </dgm:pt>
  </dgm:ptLst>
  <dgm:cxnLst>
    <dgm:cxn modelId="{104EB902-3696-41B5-9155-04F7AB152D26}" type="presOf" srcId="{FC7DB14A-2EC5-4E47-86C3-9C6AB964EDCB}" destId="{C99D75F1-B3DF-4846-AD67-C2518431F1A6}" srcOrd="1" destOrd="0" presId="urn:microsoft.com/office/officeart/2005/8/layout/cycle2"/>
    <dgm:cxn modelId="{70355605-E72E-4059-AC44-F2A725E47F59}" srcId="{B9C5DE2B-80A2-4E56-9921-4028A6D3BCAF}" destId="{C7B85453-AE59-4CD2-B3F0-9ADE48036F2C}" srcOrd="0" destOrd="0" parTransId="{53366FD1-671F-42CA-8FE9-ED7C5242B351}" sibTransId="{D5C77C32-E63D-40EE-B47D-F9C9EDB45360}"/>
    <dgm:cxn modelId="{4C0CA006-7A1D-48FB-BD9A-D63443B82DE3}" type="presOf" srcId="{524AE220-B121-4290-A4B7-D72481B9CE41}" destId="{3081EC96-3DB6-4F8D-8580-0FF1BEF04703}" srcOrd="0" destOrd="0" presId="urn:microsoft.com/office/officeart/2005/8/layout/cycle2"/>
    <dgm:cxn modelId="{3B8C3E0A-8805-45A4-91E5-E52DD38573FA}" type="presOf" srcId="{3C7D42B9-495F-44C4-B0DF-3FD3F818C9A9}" destId="{46C42C07-6F96-48BA-8ED3-03B8818C8FEF}" srcOrd="1" destOrd="0" presId="urn:microsoft.com/office/officeart/2005/8/layout/cycle2"/>
    <dgm:cxn modelId="{0374EB0C-EEE9-4AEE-874E-D5FFACEE3334}" type="presOf" srcId="{D5C77C32-E63D-40EE-B47D-F9C9EDB45360}" destId="{92E52A1A-17F5-47E4-BC6E-9CBC20ED89D8}" srcOrd="1" destOrd="0" presId="urn:microsoft.com/office/officeart/2005/8/layout/cycle2"/>
    <dgm:cxn modelId="{734A8221-2D7B-4F67-A286-8F7AB0DCC2E6}" type="presOf" srcId="{556511B6-FDAA-4C5B-AFED-85EBE13679BF}" destId="{2B13B1A9-7E4C-4949-9131-506A9B969461}" srcOrd="0" destOrd="0" presId="urn:microsoft.com/office/officeart/2005/8/layout/cycle2"/>
    <dgm:cxn modelId="{9E42FC26-E7B8-4C04-89C5-1AF4E0FEBBEE}" srcId="{B9C5DE2B-80A2-4E56-9921-4028A6D3BCAF}" destId="{906D99E8-A8DA-4B61-ADBA-89B6FD37F1F2}" srcOrd="2" destOrd="0" parTransId="{4FD35F28-ED1D-4FD5-AEA6-14BEE8A34C80}" sibTransId="{FC7DB14A-2EC5-4E47-86C3-9C6AB964EDCB}"/>
    <dgm:cxn modelId="{4C07072D-15BC-4FEC-A955-6F3AC4B26963}" type="presOf" srcId="{B9C5DE2B-80A2-4E56-9921-4028A6D3BCAF}" destId="{62438E32-E02E-4623-81CD-20E0019E68F7}" srcOrd="0" destOrd="0" presId="urn:microsoft.com/office/officeart/2005/8/layout/cycle2"/>
    <dgm:cxn modelId="{F039535F-CDC2-472E-A1B6-6B156B68A8E6}" type="presOf" srcId="{C7B85453-AE59-4CD2-B3F0-9ADE48036F2C}" destId="{032D6B2F-543A-4284-A3A1-9C3EEA8C0F9B}" srcOrd="0" destOrd="0" presId="urn:microsoft.com/office/officeart/2005/8/layout/cycle2"/>
    <dgm:cxn modelId="{01774365-7027-48D9-90CA-C0DB9DED9367}" type="presOf" srcId="{F8F6202A-9CED-4671-9AFB-03A555040197}" destId="{F0CBB6AB-6B77-473B-BD67-5B046D30BB82}" srcOrd="1" destOrd="0" presId="urn:microsoft.com/office/officeart/2005/8/layout/cycle2"/>
    <dgm:cxn modelId="{51FDDA67-92C1-43FE-9FB9-7A77F72C8596}" type="presOf" srcId="{D5C77C32-E63D-40EE-B47D-F9C9EDB45360}" destId="{B654B566-5278-46A8-A0B4-64A24AD5A5A0}" srcOrd="0" destOrd="0" presId="urn:microsoft.com/office/officeart/2005/8/layout/cycle2"/>
    <dgm:cxn modelId="{8A10086D-9EC1-4523-B19F-EC31C719E804}" type="presOf" srcId="{D8B5946B-0A48-481F-9934-DAE9F48879CC}" destId="{7C372857-7D65-4E19-BCD5-C41184FCFDF1}" srcOrd="1" destOrd="0" presId="urn:microsoft.com/office/officeart/2005/8/layout/cycle2"/>
    <dgm:cxn modelId="{4B7EA24F-981D-42E1-9D9D-75B8BE199630}" srcId="{B9C5DE2B-80A2-4E56-9921-4028A6D3BCAF}" destId="{556511B6-FDAA-4C5B-AFED-85EBE13679BF}" srcOrd="4" destOrd="0" parTransId="{8027B55A-6219-4120-ABC3-653F2759B875}" sibTransId="{F8F6202A-9CED-4671-9AFB-03A555040197}"/>
    <dgm:cxn modelId="{6A3A4190-4394-44C1-9EA8-68145A581B16}" type="presOf" srcId="{906D99E8-A8DA-4B61-ADBA-89B6FD37F1F2}" destId="{04E8EE37-6EA4-4B83-97E2-A3017ED6ADBC}" srcOrd="0" destOrd="0" presId="urn:microsoft.com/office/officeart/2005/8/layout/cycle2"/>
    <dgm:cxn modelId="{084B9299-C7DA-4472-A3CD-0DB0D190DA3B}" srcId="{B9C5DE2B-80A2-4E56-9921-4028A6D3BCAF}" destId="{EDAACBE7-168B-413A-A404-B3364E12E65E}" srcOrd="1" destOrd="0" parTransId="{604D0BF0-9A47-4C01-B268-C67A4D6831DD}" sibTransId="{3C7D42B9-495F-44C4-B0DF-3FD3F818C9A9}"/>
    <dgm:cxn modelId="{BFB0ACAB-2E1F-4846-A6E4-906DFE3C7CCC}" type="presOf" srcId="{F8F6202A-9CED-4671-9AFB-03A555040197}" destId="{B379BA0D-21D2-41EF-B20D-4444AC053157}" srcOrd="0" destOrd="0" presId="urn:microsoft.com/office/officeart/2005/8/layout/cycle2"/>
    <dgm:cxn modelId="{70132FBF-057E-4EB0-94DD-3E84FA5F65AA}" type="presOf" srcId="{EDAACBE7-168B-413A-A404-B3364E12E65E}" destId="{46F39B7D-47CC-418C-B2BE-490A684143A5}" srcOrd="0" destOrd="0" presId="urn:microsoft.com/office/officeart/2005/8/layout/cycle2"/>
    <dgm:cxn modelId="{94EFFEC0-D3C7-4009-B2AA-376766DB5F92}" type="presOf" srcId="{FC7DB14A-2EC5-4E47-86C3-9C6AB964EDCB}" destId="{E10F7DBA-77D0-4D30-98C8-6844D699979A}" srcOrd="0" destOrd="0" presId="urn:microsoft.com/office/officeart/2005/8/layout/cycle2"/>
    <dgm:cxn modelId="{FAE8DDDE-944A-4B72-9903-FBB0FC0A50CD}" type="presOf" srcId="{3C7D42B9-495F-44C4-B0DF-3FD3F818C9A9}" destId="{F7C5FB61-71A3-4F9B-9CCD-1EC2134B43BD}" srcOrd="0" destOrd="0" presId="urn:microsoft.com/office/officeart/2005/8/layout/cycle2"/>
    <dgm:cxn modelId="{01E5D0E5-F066-4098-A491-5AF620F99891}" srcId="{B9C5DE2B-80A2-4E56-9921-4028A6D3BCAF}" destId="{524AE220-B121-4290-A4B7-D72481B9CE41}" srcOrd="3" destOrd="0" parTransId="{088121C6-3F33-4923-9071-E61B4AAA28C1}" sibTransId="{D8B5946B-0A48-481F-9934-DAE9F48879CC}"/>
    <dgm:cxn modelId="{4D48B9FC-1530-4AC1-92A0-E4EA5081C67A}" type="presOf" srcId="{D8B5946B-0A48-481F-9934-DAE9F48879CC}" destId="{85CE9F47-045A-470F-8A16-0D88882110C9}" srcOrd="0" destOrd="0" presId="urn:microsoft.com/office/officeart/2005/8/layout/cycle2"/>
    <dgm:cxn modelId="{4096AAEA-E591-461A-AE60-BA562D91AFA5}" type="presParOf" srcId="{62438E32-E02E-4623-81CD-20E0019E68F7}" destId="{032D6B2F-543A-4284-A3A1-9C3EEA8C0F9B}" srcOrd="0" destOrd="0" presId="urn:microsoft.com/office/officeart/2005/8/layout/cycle2"/>
    <dgm:cxn modelId="{FFF7CD3D-B520-4F28-AF9F-FA8EE92FD1D0}" type="presParOf" srcId="{62438E32-E02E-4623-81CD-20E0019E68F7}" destId="{B654B566-5278-46A8-A0B4-64A24AD5A5A0}" srcOrd="1" destOrd="0" presId="urn:microsoft.com/office/officeart/2005/8/layout/cycle2"/>
    <dgm:cxn modelId="{B7A8C929-1779-4413-9D10-269ADE345907}" type="presParOf" srcId="{B654B566-5278-46A8-A0B4-64A24AD5A5A0}" destId="{92E52A1A-17F5-47E4-BC6E-9CBC20ED89D8}" srcOrd="0" destOrd="0" presId="urn:microsoft.com/office/officeart/2005/8/layout/cycle2"/>
    <dgm:cxn modelId="{20DDCF77-02CE-482B-BE2B-E12B02AA8AA7}" type="presParOf" srcId="{62438E32-E02E-4623-81CD-20E0019E68F7}" destId="{46F39B7D-47CC-418C-B2BE-490A684143A5}" srcOrd="2" destOrd="0" presId="urn:microsoft.com/office/officeart/2005/8/layout/cycle2"/>
    <dgm:cxn modelId="{E4ACCFEB-76EB-4F44-8BC9-0688B998AC2A}" type="presParOf" srcId="{62438E32-E02E-4623-81CD-20E0019E68F7}" destId="{F7C5FB61-71A3-4F9B-9CCD-1EC2134B43BD}" srcOrd="3" destOrd="0" presId="urn:microsoft.com/office/officeart/2005/8/layout/cycle2"/>
    <dgm:cxn modelId="{94DD5756-8BC6-44EA-8DC9-5D4DFC1E03C5}" type="presParOf" srcId="{F7C5FB61-71A3-4F9B-9CCD-1EC2134B43BD}" destId="{46C42C07-6F96-48BA-8ED3-03B8818C8FEF}" srcOrd="0" destOrd="0" presId="urn:microsoft.com/office/officeart/2005/8/layout/cycle2"/>
    <dgm:cxn modelId="{A3C28009-91BE-47A0-9584-48EE14E9CF00}" type="presParOf" srcId="{62438E32-E02E-4623-81CD-20E0019E68F7}" destId="{04E8EE37-6EA4-4B83-97E2-A3017ED6ADBC}" srcOrd="4" destOrd="0" presId="urn:microsoft.com/office/officeart/2005/8/layout/cycle2"/>
    <dgm:cxn modelId="{FE76026B-4EDD-42FD-8C4C-11C7B94B6DEE}" type="presParOf" srcId="{62438E32-E02E-4623-81CD-20E0019E68F7}" destId="{E10F7DBA-77D0-4D30-98C8-6844D699979A}" srcOrd="5" destOrd="0" presId="urn:microsoft.com/office/officeart/2005/8/layout/cycle2"/>
    <dgm:cxn modelId="{9DD1BA24-26E1-41C6-A091-9C3C4BBE28B3}" type="presParOf" srcId="{E10F7DBA-77D0-4D30-98C8-6844D699979A}" destId="{C99D75F1-B3DF-4846-AD67-C2518431F1A6}" srcOrd="0" destOrd="0" presId="urn:microsoft.com/office/officeart/2005/8/layout/cycle2"/>
    <dgm:cxn modelId="{FECE935E-BC55-4826-A85A-A58780D31467}" type="presParOf" srcId="{62438E32-E02E-4623-81CD-20E0019E68F7}" destId="{3081EC96-3DB6-4F8D-8580-0FF1BEF04703}" srcOrd="6" destOrd="0" presId="urn:microsoft.com/office/officeart/2005/8/layout/cycle2"/>
    <dgm:cxn modelId="{AC6A2812-9CC9-4F21-8778-52598794F6B8}" type="presParOf" srcId="{62438E32-E02E-4623-81CD-20E0019E68F7}" destId="{85CE9F47-045A-470F-8A16-0D88882110C9}" srcOrd="7" destOrd="0" presId="urn:microsoft.com/office/officeart/2005/8/layout/cycle2"/>
    <dgm:cxn modelId="{8EC124AA-5586-498F-944E-BE2B648600CE}" type="presParOf" srcId="{85CE9F47-045A-470F-8A16-0D88882110C9}" destId="{7C372857-7D65-4E19-BCD5-C41184FCFDF1}" srcOrd="0" destOrd="0" presId="urn:microsoft.com/office/officeart/2005/8/layout/cycle2"/>
    <dgm:cxn modelId="{679A5752-12B2-4C12-9A80-E7F41F81A335}" type="presParOf" srcId="{62438E32-E02E-4623-81CD-20E0019E68F7}" destId="{2B13B1A9-7E4C-4949-9131-506A9B969461}" srcOrd="8" destOrd="0" presId="urn:microsoft.com/office/officeart/2005/8/layout/cycle2"/>
    <dgm:cxn modelId="{0929B6A2-B1D7-44C5-B8BB-3CA68875D6AC}" type="presParOf" srcId="{62438E32-E02E-4623-81CD-20E0019E68F7}" destId="{B379BA0D-21D2-41EF-B20D-4444AC053157}" srcOrd="9" destOrd="0" presId="urn:microsoft.com/office/officeart/2005/8/layout/cycle2"/>
    <dgm:cxn modelId="{BC3B5AD4-E439-4B2C-A97C-0DB30B61E7CC}" type="presParOf" srcId="{B379BA0D-21D2-41EF-B20D-4444AC053157}" destId="{F0CBB6AB-6B77-473B-BD67-5B046D30BB82}" srcOrd="0" destOrd="0" presId="urn:microsoft.com/office/officeart/2005/8/layout/cycle2"/>
  </dgm:cxnLst>
  <dgm:bg>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C5DE2B-80A2-4E56-9921-4028A6D3BCAF}" type="doc">
      <dgm:prSet loTypeId="urn:microsoft.com/office/officeart/2005/8/layout/cycle2" loCatId="cycle" qsTypeId="urn:microsoft.com/office/officeart/2005/8/quickstyle/simple1" qsCatId="simple" csTypeId="urn:microsoft.com/office/officeart/2005/8/colors/colorful1" csCatId="colorful" phldr="1"/>
      <dgm:spPr>
        <a:scene3d>
          <a:camera prst="orthographicFront">
            <a:rot lat="0" lon="0" rev="0"/>
          </a:camera>
          <a:lightRig rig="soft" dir="t"/>
        </a:scene3d>
      </dgm:spPr>
      <dgm:t>
        <a:bodyPr/>
        <a:lstStyle/>
        <a:p>
          <a:endParaRPr lang="en-GB"/>
        </a:p>
      </dgm:t>
    </dgm:pt>
    <dgm:pt modelId="{53366FD1-671F-42CA-8FE9-ED7C5242B351}" type="parTrans" cxnId="{7096ED7D-2929-472F-A438-4F3855AFC5B2}">
      <dgm:prSet/>
      <dgm:spPr/>
      <dgm:t>
        <a:bodyPr/>
        <a:lstStyle/>
        <a:p>
          <a:endParaRPr lang="en-GB">
            <a:effectLst>
              <a:outerShdw blurRad="50800" dist="38100" dir="2700000" algn="tl" rotWithShape="0">
                <a:prstClr val="black">
                  <a:alpha val="40000"/>
                </a:prstClr>
              </a:outerShdw>
            </a:effectLst>
          </a:endParaRPr>
        </a:p>
      </dgm:t>
    </dgm:pt>
    <dgm:pt modelId="{C7B85453-AE59-4CD2-B3F0-9ADE48036F2C}">
      <dgm:prSet custT="1"/>
      <dgm:spPr>
        <a:solidFill>
          <a:srgbClr val="34B555"/>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lstStyle/>
        <a:p>
          <a:pPr rtl="0"/>
          <a:r>
            <a:rPr lang="cy" sz="1200" b="0" i="0" u="none" strike="noStrike" cap="none" baseline="0" dirty="0">
              <a:solidFill>
                <a:srgbClr val="FFFFFF"/>
              </a:solidFill>
              <a:effectLst>
                <a:outerShdw blurRad="50800" dist="38100" dir="2700000" algn="tl" rotWithShape="0">
                  <a:srgbClr val="000000">
                    <a:alpha val="40000"/>
                  </a:srgbClr>
                </a:outerShdw>
              </a:effectLst>
              <a:uFillTx/>
              <a:latin typeface="Calibri" panose="020F0502020204030204" pitchFamily="34" charset="0"/>
            </a:rPr>
            <a:t>Amgylchiadau personol</a:t>
          </a:r>
        </a:p>
      </dgm:t>
    </dgm:pt>
    <dgm:pt modelId="{D5C77C32-E63D-40EE-B47D-F9C9EDB45360}" type="sibTrans" cxnId="{7096ED7D-2929-472F-A438-4F3855AFC5B2}">
      <dgm:prSet/>
      <dgm:spPr>
        <a:solidFill>
          <a:srgbClr val="8BDDA0"/>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lstStyle/>
        <a:p>
          <a:endParaRPr lang="en-GB">
            <a:effectLst>
              <a:outerShdw blurRad="50800" dist="38100" dir="2700000" algn="tl" rotWithShape="0">
                <a:prstClr val="black">
                  <a:alpha val="40000"/>
                </a:prstClr>
              </a:outerShdw>
            </a:effectLst>
          </a:endParaRPr>
        </a:p>
      </dgm:t>
    </dgm:pt>
    <dgm:pt modelId="{604D0BF0-9A47-4C01-B268-C67A4D6831DD}" type="parTrans" cxnId="{06FE29C3-3785-4FDC-8B26-BEC31E22CB07}">
      <dgm:prSet/>
      <dgm:spPr/>
      <dgm:t>
        <a:bodyPr/>
        <a:lstStyle/>
        <a:p>
          <a:endParaRPr lang="en-GB">
            <a:effectLst>
              <a:outerShdw blurRad="50800" dist="38100" dir="2700000" algn="tl" rotWithShape="0">
                <a:prstClr val="black">
                  <a:alpha val="40000"/>
                </a:prstClr>
              </a:outerShdw>
            </a:effectLst>
          </a:endParaRPr>
        </a:p>
      </dgm:t>
    </dgm:pt>
    <dgm:pt modelId="{EDAACBE7-168B-413A-A404-B3364E12E65E}">
      <dgm:prSet custT="1"/>
      <dgm:spPr>
        <a:solidFill>
          <a:srgbClr val="34B555"/>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lstStyle/>
        <a:p>
          <a:pPr rtl="0"/>
          <a:r>
            <a:rPr lang="cy" sz="1400" b="0" i="0" u="none" strike="noStrike" cap="none" baseline="0" dirty="0">
              <a:solidFill>
                <a:srgbClr val="FFFFFF"/>
              </a:solidFill>
              <a:effectLst>
                <a:outerShdw blurRad="50800" dist="38100" dir="2700000" algn="tl" rotWithShape="0">
                  <a:srgbClr val="000000">
                    <a:alpha val="40000"/>
                  </a:srgbClr>
                </a:outerShdw>
              </a:effectLst>
              <a:uFillTx/>
              <a:latin typeface="Calibri" panose="020F0502020204030204" pitchFamily="34" charset="0"/>
            </a:rPr>
            <a:t>Canlyniadau personol</a:t>
          </a:r>
        </a:p>
      </dgm:t>
    </dgm:pt>
    <dgm:pt modelId="{3C7D42B9-495F-44C4-B0DF-3FD3F818C9A9}" type="sibTrans" cxnId="{06FE29C3-3785-4FDC-8B26-BEC31E22CB07}">
      <dgm:prSet/>
      <dgm:spPr>
        <a:solidFill>
          <a:srgbClr val="8BDDA0"/>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lstStyle/>
        <a:p>
          <a:endParaRPr lang="en-GB">
            <a:effectLst>
              <a:outerShdw blurRad="50800" dist="38100" dir="2700000" algn="tl" rotWithShape="0">
                <a:prstClr val="black">
                  <a:alpha val="40000"/>
                </a:prstClr>
              </a:outerShdw>
            </a:effectLst>
          </a:endParaRPr>
        </a:p>
      </dgm:t>
    </dgm:pt>
    <dgm:pt modelId="{4FD35F28-ED1D-4FD5-AEA6-14BEE8A34C80}" type="parTrans" cxnId="{AE9941C3-2CC0-4AD3-96BD-36DCB9A4F130}">
      <dgm:prSet/>
      <dgm:spPr/>
      <dgm:t>
        <a:bodyPr/>
        <a:lstStyle/>
        <a:p>
          <a:endParaRPr lang="en-GB">
            <a:effectLst>
              <a:outerShdw blurRad="50800" dist="38100" dir="2700000" algn="tl" rotWithShape="0">
                <a:prstClr val="black">
                  <a:alpha val="40000"/>
                </a:prstClr>
              </a:outerShdw>
            </a:effectLst>
          </a:endParaRPr>
        </a:p>
      </dgm:t>
    </dgm:pt>
    <dgm:pt modelId="{906D99E8-A8DA-4B61-ADBA-89B6FD37F1F2}">
      <dgm:prSet custT="1"/>
      <dgm:spPr>
        <a:solidFill>
          <a:srgbClr val="34B555"/>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lstStyle/>
        <a:p>
          <a:pPr rtl="0"/>
          <a:r>
            <a:rPr lang="cy" sz="1400" b="0" i="0" u="none" strike="noStrike" cap="none" baseline="0" dirty="0">
              <a:solidFill>
                <a:srgbClr val="FFFFFF"/>
              </a:solidFill>
              <a:effectLst>
                <a:outerShdw blurRad="50800" dist="38100" dir="2700000" algn="tl" rotWithShape="0">
                  <a:srgbClr val="000000">
                    <a:alpha val="40000"/>
                  </a:srgbClr>
                </a:outerShdw>
              </a:effectLst>
              <a:uFillTx/>
              <a:latin typeface="Calibri" panose="020F0502020204030204" pitchFamily="34" charset="0"/>
            </a:rPr>
            <a:t>Rhwystrau rhag cyflawni canlyniadau</a:t>
          </a:r>
        </a:p>
      </dgm:t>
    </dgm:pt>
    <dgm:pt modelId="{FC7DB14A-2EC5-4E47-86C3-9C6AB964EDCB}" type="sibTrans" cxnId="{AE9941C3-2CC0-4AD3-96BD-36DCB9A4F130}">
      <dgm:prSet/>
      <dgm:spPr>
        <a:solidFill>
          <a:srgbClr val="8BDDA0"/>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lstStyle/>
        <a:p>
          <a:endParaRPr lang="en-GB">
            <a:effectLst>
              <a:outerShdw blurRad="50800" dist="38100" dir="2700000" algn="tl" rotWithShape="0">
                <a:prstClr val="black">
                  <a:alpha val="40000"/>
                </a:prstClr>
              </a:outerShdw>
            </a:effectLst>
          </a:endParaRPr>
        </a:p>
      </dgm:t>
    </dgm:pt>
    <dgm:pt modelId="{088121C6-3F33-4923-9071-E61B4AAA28C1}" type="parTrans" cxnId="{74151321-9933-40DE-807E-7B0A13440F16}">
      <dgm:prSet/>
      <dgm:spPr/>
      <dgm:t>
        <a:bodyPr/>
        <a:lstStyle/>
        <a:p>
          <a:endParaRPr lang="en-GB">
            <a:effectLst>
              <a:outerShdw blurRad="50800" dist="38100" dir="2700000" algn="tl" rotWithShape="0">
                <a:prstClr val="black">
                  <a:alpha val="40000"/>
                </a:prstClr>
              </a:outerShdw>
            </a:effectLst>
          </a:endParaRPr>
        </a:p>
      </dgm:t>
    </dgm:pt>
    <dgm:pt modelId="{524AE220-B121-4290-A4B7-D72481B9CE41}">
      <dgm:prSet custT="1"/>
      <dgm:spPr>
        <a:solidFill>
          <a:srgbClr val="34B555"/>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lstStyle/>
        <a:p>
          <a:pPr rtl="0"/>
          <a:r>
            <a:rPr lang="cy" sz="1400" b="0" i="0" u="none" strike="noStrike" cap="none" baseline="0" dirty="0">
              <a:solidFill>
                <a:srgbClr val="FFFFFF"/>
              </a:solidFill>
              <a:effectLst>
                <a:outerShdw blurRad="50800" dist="38100" dir="2700000" algn="tl" rotWithShape="0">
                  <a:srgbClr val="000000">
                    <a:alpha val="40000"/>
                  </a:srgbClr>
                </a:outerShdw>
              </a:effectLst>
              <a:uFillTx/>
              <a:latin typeface="Calibri" panose="020F0502020204030204" pitchFamily="34" charset="0"/>
            </a:rPr>
            <a:t>Cryfderau a galluoedd</a:t>
          </a:r>
        </a:p>
      </dgm:t>
    </dgm:pt>
    <dgm:pt modelId="{D8B5946B-0A48-481F-9934-DAE9F48879CC}" type="sibTrans" cxnId="{74151321-9933-40DE-807E-7B0A13440F16}">
      <dgm:prSet/>
      <dgm:spPr>
        <a:solidFill>
          <a:srgbClr val="8BDDA0"/>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lstStyle/>
        <a:p>
          <a:endParaRPr lang="en-GB">
            <a:effectLst>
              <a:outerShdw blurRad="50800" dist="38100" dir="2700000" algn="tl" rotWithShape="0">
                <a:prstClr val="black">
                  <a:alpha val="40000"/>
                </a:prstClr>
              </a:outerShdw>
            </a:effectLst>
          </a:endParaRPr>
        </a:p>
      </dgm:t>
    </dgm:pt>
    <dgm:pt modelId="{8027B55A-6219-4120-ABC3-653F2759B875}" type="parTrans" cxnId="{5FF6CC3F-7264-4090-AF16-F1090CBEF7BD}">
      <dgm:prSet/>
      <dgm:spPr/>
      <dgm:t>
        <a:bodyPr/>
        <a:lstStyle/>
        <a:p>
          <a:endParaRPr lang="en-GB">
            <a:effectLst>
              <a:outerShdw blurRad="50800" dist="38100" dir="2700000" algn="tl" rotWithShape="0">
                <a:prstClr val="black">
                  <a:alpha val="40000"/>
                </a:prstClr>
              </a:outerShdw>
            </a:effectLst>
          </a:endParaRPr>
        </a:p>
      </dgm:t>
    </dgm:pt>
    <dgm:pt modelId="{556511B6-FDAA-4C5B-AFED-85EBE13679BF}">
      <dgm:prSet custT="1"/>
      <dgm:spPr>
        <a:solidFill>
          <a:srgbClr val="34B555"/>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lstStyle/>
        <a:p>
          <a:pPr rtl="0"/>
          <a:r>
            <a:rPr lang="cy" sz="1400" b="0" i="0" u="none" strike="noStrike" cap="none" baseline="0" dirty="0">
              <a:solidFill>
                <a:srgbClr val="FFFFFF"/>
              </a:solidFill>
              <a:effectLst>
                <a:outerShdw blurRad="50800" dist="38100" dir="2700000" algn="tl" rotWithShape="0">
                  <a:srgbClr val="000000">
                    <a:alpha val="40000"/>
                  </a:srgbClr>
                </a:outerShdw>
              </a:effectLst>
              <a:uFillTx/>
              <a:latin typeface="Calibri" panose="020F0502020204030204" pitchFamily="34" charset="0"/>
            </a:rPr>
            <a:t>Risgiau </a:t>
          </a:r>
        </a:p>
      </dgm:t>
    </dgm:pt>
    <dgm:pt modelId="{F8F6202A-9CED-4671-9AFB-03A555040197}" type="sibTrans" cxnId="{5FF6CC3F-7264-4090-AF16-F1090CBEF7BD}">
      <dgm:prSet/>
      <dgm:spPr>
        <a:solidFill>
          <a:srgbClr val="8BDDA0"/>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lstStyle/>
        <a:p>
          <a:endParaRPr lang="en-GB">
            <a:effectLst>
              <a:outerShdw blurRad="50800" dist="38100" dir="2700000" algn="tl" rotWithShape="0">
                <a:prstClr val="black">
                  <a:alpha val="40000"/>
                </a:prstClr>
              </a:outerShdw>
            </a:effectLst>
          </a:endParaRPr>
        </a:p>
      </dgm:t>
    </dgm:pt>
    <dgm:pt modelId="{62438E32-E02E-4623-81CD-20E0019E68F7}" type="pres">
      <dgm:prSet presAssocID="{B9C5DE2B-80A2-4E56-9921-4028A6D3BCAF}" presName="cycle" presStyleCnt="0">
        <dgm:presLayoutVars>
          <dgm:dir/>
          <dgm:resizeHandles val="exact"/>
        </dgm:presLayoutVars>
      </dgm:prSet>
      <dgm:spPr/>
    </dgm:pt>
    <dgm:pt modelId="{032D6B2F-543A-4284-A3A1-9C3EEA8C0F9B}" type="pres">
      <dgm:prSet presAssocID="{C7B85453-AE59-4CD2-B3F0-9ADE48036F2C}" presName="node" presStyleLbl="node1" presStyleIdx="0" presStyleCnt="5" custScaleX="148704" custRadScaleRad="98553">
        <dgm:presLayoutVars>
          <dgm:bulletEnabled val="1"/>
        </dgm:presLayoutVars>
      </dgm:prSet>
      <dgm:spPr/>
    </dgm:pt>
    <dgm:pt modelId="{B654B566-5278-46A8-A0B4-64A24AD5A5A0}" type="pres">
      <dgm:prSet presAssocID="{D5C77C32-E63D-40EE-B47D-F9C9EDB45360}" presName="sibTrans" presStyleLbl="sibTrans2D1" presStyleIdx="0" presStyleCnt="5"/>
      <dgm:spPr/>
    </dgm:pt>
    <dgm:pt modelId="{92E52A1A-17F5-47E4-BC6E-9CBC20ED89D8}" type="pres">
      <dgm:prSet presAssocID="{D5C77C32-E63D-40EE-B47D-F9C9EDB45360}" presName="connectorText" presStyleLbl="sibTrans2D1" presStyleIdx="0" presStyleCnt="5"/>
      <dgm:spPr/>
    </dgm:pt>
    <dgm:pt modelId="{46F39B7D-47CC-418C-B2BE-490A684143A5}" type="pres">
      <dgm:prSet presAssocID="{EDAACBE7-168B-413A-A404-B3364E12E65E}" presName="node" presStyleLbl="node1" presStyleIdx="1" presStyleCnt="5" custScaleX="136442">
        <dgm:presLayoutVars>
          <dgm:bulletEnabled val="1"/>
        </dgm:presLayoutVars>
      </dgm:prSet>
      <dgm:spPr/>
    </dgm:pt>
    <dgm:pt modelId="{F7C5FB61-71A3-4F9B-9CCD-1EC2134B43BD}" type="pres">
      <dgm:prSet presAssocID="{3C7D42B9-495F-44C4-B0DF-3FD3F818C9A9}" presName="sibTrans" presStyleLbl="sibTrans2D1" presStyleIdx="1" presStyleCnt="5"/>
      <dgm:spPr/>
    </dgm:pt>
    <dgm:pt modelId="{46C42C07-6F96-48BA-8ED3-03B8818C8FEF}" type="pres">
      <dgm:prSet presAssocID="{3C7D42B9-495F-44C4-B0DF-3FD3F818C9A9}" presName="connectorText" presStyleLbl="sibTrans2D1" presStyleIdx="1" presStyleCnt="5"/>
      <dgm:spPr/>
    </dgm:pt>
    <dgm:pt modelId="{04E8EE37-6EA4-4B83-97E2-A3017ED6ADBC}" type="pres">
      <dgm:prSet presAssocID="{906D99E8-A8DA-4B61-ADBA-89B6FD37F1F2}" presName="node" presStyleLbl="node1" presStyleIdx="2" presStyleCnt="5" custScaleX="141126" custScaleY="115331">
        <dgm:presLayoutVars>
          <dgm:bulletEnabled val="1"/>
        </dgm:presLayoutVars>
      </dgm:prSet>
      <dgm:spPr/>
    </dgm:pt>
    <dgm:pt modelId="{E10F7DBA-77D0-4D30-98C8-6844D699979A}" type="pres">
      <dgm:prSet presAssocID="{FC7DB14A-2EC5-4E47-86C3-9C6AB964EDCB}" presName="sibTrans" presStyleLbl="sibTrans2D1" presStyleIdx="2" presStyleCnt="5"/>
      <dgm:spPr/>
    </dgm:pt>
    <dgm:pt modelId="{C99D75F1-B3DF-4846-AD67-C2518431F1A6}" type="pres">
      <dgm:prSet presAssocID="{FC7DB14A-2EC5-4E47-86C3-9C6AB964EDCB}" presName="connectorText" presStyleLbl="sibTrans2D1" presStyleIdx="2" presStyleCnt="5"/>
      <dgm:spPr/>
    </dgm:pt>
    <dgm:pt modelId="{3081EC96-3DB6-4F8D-8580-0FF1BEF04703}" type="pres">
      <dgm:prSet presAssocID="{524AE220-B121-4290-A4B7-D72481B9CE41}" presName="node" presStyleLbl="node1" presStyleIdx="3" presStyleCnt="5" custScaleX="122490">
        <dgm:presLayoutVars>
          <dgm:bulletEnabled val="1"/>
        </dgm:presLayoutVars>
      </dgm:prSet>
      <dgm:spPr/>
    </dgm:pt>
    <dgm:pt modelId="{85CE9F47-045A-470F-8A16-0D88882110C9}" type="pres">
      <dgm:prSet presAssocID="{D8B5946B-0A48-481F-9934-DAE9F48879CC}" presName="sibTrans" presStyleLbl="sibTrans2D1" presStyleIdx="3" presStyleCnt="5"/>
      <dgm:spPr/>
    </dgm:pt>
    <dgm:pt modelId="{7C372857-7D65-4E19-BCD5-C41184FCFDF1}" type="pres">
      <dgm:prSet presAssocID="{D8B5946B-0A48-481F-9934-DAE9F48879CC}" presName="connectorText" presStyleLbl="sibTrans2D1" presStyleIdx="3" presStyleCnt="5"/>
      <dgm:spPr/>
    </dgm:pt>
    <dgm:pt modelId="{2B13B1A9-7E4C-4949-9131-506A9B969461}" type="pres">
      <dgm:prSet presAssocID="{556511B6-FDAA-4C5B-AFED-85EBE13679BF}" presName="node" presStyleLbl="node1" presStyleIdx="4" presStyleCnt="5" custScaleX="135064">
        <dgm:presLayoutVars>
          <dgm:bulletEnabled val="1"/>
        </dgm:presLayoutVars>
      </dgm:prSet>
      <dgm:spPr/>
    </dgm:pt>
    <dgm:pt modelId="{B379BA0D-21D2-41EF-B20D-4444AC053157}" type="pres">
      <dgm:prSet presAssocID="{F8F6202A-9CED-4671-9AFB-03A555040197}" presName="sibTrans" presStyleLbl="sibTrans2D1" presStyleIdx="4" presStyleCnt="5"/>
      <dgm:spPr/>
    </dgm:pt>
    <dgm:pt modelId="{F0CBB6AB-6B77-473B-BD67-5B046D30BB82}" type="pres">
      <dgm:prSet presAssocID="{F8F6202A-9CED-4671-9AFB-03A555040197}" presName="connectorText" presStyleLbl="sibTrans2D1" presStyleIdx="4" presStyleCnt="5"/>
      <dgm:spPr/>
    </dgm:pt>
  </dgm:ptLst>
  <dgm:cxnLst>
    <dgm:cxn modelId="{16C83E10-148E-4F35-B932-9017CD2539BB}" type="presOf" srcId="{3C7D42B9-495F-44C4-B0DF-3FD3F818C9A9}" destId="{46C42C07-6F96-48BA-8ED3-03B8818C8FEF}" srcOrd="1" destOrd="0" presId="urn:microsoft.com/office/officeart/2005/8/layout/cycle2"/>
    <dgm:cxn modelId="{E9480C11-7DAF-486E-8295-86A5806ADCF8}" type="presOf" srcId="{FC7DB14A-2EC5-4E47-86C3-9C6AB964EDCB}" destId="{E10F7DBA-77D0-4D30-98C8-6844D699979A}" srcOrd="0" destOrd="0" presId="urn:microsoft.com/office/officeart/2005/8/layout/cycle2"/>
    <dgm:cxn modelId="{F54B4F1B-364C-457A-9EC1-A790875A93BB}" type="presOf" srcId="{D8B5946B-0A48-481F-9934-DAE9F48879CC}" destId="{7C372857-7D65-4E19-BCD5-C41184FCFDF1}" srcOrd="1" destOrd="0" presId="urn:microsoft.com/office/officeart/2005/8/layout/cycle2"/>
    <dgm:cxn modelId="{74151321-9933-40DE-807E-7B0A13440F16}" srcId="{B9C5DE2B-80A2-4E56-9921-4028A6D3BCAF}" destId="{524AE220-B121-4290-A4B7-D72481B9CE41}" srcOrd="3" destOrd="0" parTransId="{088121C6-3F33-4923-9071-E61B4AAA28C1}" sibTransId="{D8B5946B-0A48-481F-9934-DAE9F48879CC}"/>
    <dgm:cxn modelId="{ACA48C3C-D345-425D-871B-CD5500C61F36}" type="presOf" srcId="{D8B5946B-0A48-481F-9934-DAE9F48879CC}" destId="{85CE9F47-045A-470F-8A16-0D88882110C9}" srcOrd="0" destOrd="0" presId="urn:microsoft.com/office/officeart/2005/8/layout/cycle2"/>
    <dgm:cxn modelId="{5FF6CC3F-7264-4090-AF16-F1090CBEF7BD}" srcId="{B9C5DE2B-80A2-4E56-9921-4028A6D3BCAF}" destId="{556511B6-FDAA-4C5B-AFED-85EBE13679BF}" srcOrd="4" destOrd="0" parTransId="{8027B55A-6219-4120-ABC3-653F2759B875}" sibTransId="{F8F6202A-9CED-4671-9AFB-03A555040197}"/>
    <dgm:cxn modelId="{012CD95F-6825-46AE-A57D-83A6BC3D608F}" type="presOf" srcId="{D5C77C32-E63D-40EE-B47D-F9C9EDB45360}" destId="{92E52A1A-17F5-47E4-BC6E-9CBC20ED89D8}" srcOrd="1" destOrd="0" presId="urn:microsoft.com/office/officeart/2005/8/layout/cycle2"/>
    <dgm:cxn modelId="{3CBA0E63-EDCC-410F-91F7-5B9C7CC59D3A}" type="presOf" srcId="{556511B6-FDAA-4C5B-AFED-85EBE13679BF}" destId="{2B13B1A9-7E4C-4949-9131-506A9B969461}" srcOrd="0" destOrd="0" presId="urn:microsoft.com/office/officeart/2005/8/layout/cycle2"/>
    <dgm:cxn modelId="{1B487473-57A3-480E-B81F-590AE5DB37CF}" type="presOf" srcId="{F8F6202A-9CED-4671-9AFB-03A555040197}" destId="{F0CBB6AB-6B77-473B-BD67-5B046D30BB82}" srcOrd="1" destOrd="0" presId="urn:microsoft.com/office/officeart/2005/8/layout/cycle2"/>
    <dgm:cxn modelId="{7096ED7D-2929-472F-A438-4F3855AFC5B2}" srcId="{B9C5DE2B-80A2-4E56-9921-4028A6D3BCAF}" destId="{C7B85453-AE59-4CD2-B3F0-9ADE48036F2C}" srcOrd="0" destOrd="0" parTransId="{53366FD1-671F-42CA-8FE9-ED7C5242B351}" sibTransId="{D5C77C32-E63D-40EE-B47D-F9C9EDB45360}"/>
    <dgm:cxn modelId="{F517467E-77B0-45F5-B137-96025BCC5AD1}" type="presOf" srcId="{FC7DB14A-2EC5-4E47-86C3-9C6AB964EDCB}" destId="{C99D75F1-B3DF-4846-AD67-C2518431F1A6}" srcOrd="1" destOrd="0" presId="urn:microsoft.com/office/officeart/2005/8/layout/cycle2"/>
    <dgm:cxn modelId="{CE25738A-398E-4A82-AD46-E87026147424}" type="presOf" srcId="{906D99E8-A8DA-4B61-ADBA-89B6FD37F1F2}" destId="{04E8EE37-6EA4-4B83-97E2-A3017ED6ADBC}" srcOrd="0" destOrd="0" presId="urn:microsoft.com/office/officeart/2005/8/layout/cycle2"/>
    <dgm:cxn modelId="{631C7299-2C4A-4A27-910C-72538996144F}" type="presOf" srcId="{B9C5DE2B-80A2-4E56-9921-4028A6D3BCAF}" destId="{62438E32-E02E-4623-81CD-20E0019E68F7}" srcOrd="0" destOrd="0" presId="urn:microsoft.com/office/officeart/2005/8/layout/cycle2"/>
    <dgm:cxn modelId="{C415F69A-7C67-42A8-B64D-437E266268F3}" type="presOf" srcId="{3C7D42B9-495F-44C4-B0DF-3FD3F818C9A9}" destId="{F7C5FB61-71A3-4F9B-9CCD-1EC2134B43BD}" srcOrd="0" destOrd="0" presId="urn:microsoft.com/office/officeart/2005/8/layout/cycle2"/>
    <dgm:cxn modelId="{2757399E-F2D0-42BE-855F-44A5262FDF06}" type="presOf" srcId="{EDAACBE7-168B-413A-A404-B3364E12E65E}" destId="{46F39B7D-47CC-418C-B2BE-490A684143A5}" srcOrd="0" destOrd="0" presId="urn:microsoft.com/office/officeart/2005/8/layout/cycle2"/>
    <dgm:cxn modelId="{B99AE7AF-A0E9-44B4-8A43-A04CA27C1809}" type="presOf" srcId="{C7B85453-AE59-4CD2-B3F0-9ADE48036F2C}" destId="{032D6B2F-543A-4284-A3A1-9C3EEA8C0F9B}" srcOrd="0" destOrd="0" presId="urn:microsoft.com/office/officeart/2005/8/layout/cycle2"/>
    <dgm:cxn modelId="{48F5D5B3-366B-4B67-A3F7-3AF96BB39342}" type="presOf" srcId="{524AE220-B121-4290-A4B7-D72481B9CE41}" destId="{3081EC96-3DB6-4F8D-8580-0FF1BEF04703}" srcOrd="0" destOrd="0" presId="urn:microsoft.com/office/officeart/2005/8/layout/cycle2"/>
    <dgm:cxn modelId="{06FE29C3-3785-4FDC-8B26-BEC31E22CB07}" srcId="{B9C5DE2B-80A2-4E56-9921-4028A6D3BCAF}" destId="{EDAACBE7-168B-413A-A404-B3364E12E65E}" srcOrd="1" destOrd="0" parTransId="{604D0BF0-9A47-4C01-B268-C67A4D6831DD}" sibTransId="{3C7D42B9-495F-44C4-B0DF-3FD3F818C9A9}"/>
    <dgm:cxn modelId="{AE9941C3-2CC0-4AD3-96BD-36DCB9A4F130}" srcId="{B9C5DE2B-80A2-4E56-9921-4028A6D3BCAF}" destId="{906D99E8-A8DA-4B61-ADBA-89B6FD37F1F2}" srcOrd="2" destOrd="0" parTransId="{4FD35F28-ED1D-4FD5-AEA6-14BEE8A34C80}" sibTransId="{FC7DB14A-2EC5-4E47-86C3-9C6AB964EDCB}"/>
    <dgm:cxn modelId="{726170CB-3478-4EB5-9D45-3D30C278A671}" type="presOf" srcId="{F8F6202A-9CED-4671-9AFB-03A555040197}" destId="{B379BA0D-21D2-41EF-B20D-4444AC053157}" srcOrd="0" destOrd="0" presId="urn:microsoft.com/office/officeart/2005/8/layout/cycle2"/>
    <dgm:cxn modelId="{1A3CB3DA-F817-422B-B1DA-FB0737A0527C}" type="presOf" srcId="{D5C77C32-E63D-40EE-B47D-F9C9EDB45360}" destId="{B654B566-5278-46A8-A0B4-64A24AD5A5A0}" srcOrd="0" destOrd="0" presId="urn:microsoft.com/office/officeart/2005/8/layout/cycle2"/>
    <dgm:cxn modelId="{2C4AE8CC-5A0F-48EF-A565-B40747819BCE}" type="presParOf" srcId="{62438E32-E02E-4623-81CD-20E0019E68F7}" destId="{032D6B2F-543A-4284-A3A1-9C3EEA8C0F9B}" srcOrd="0" destOrd="0" presId="urn:microsoft.com/office/officeart/2005/8/layout/cycle2"/>
    <dgm:cxn modelId="{B53B6E5B-6BB8-4AF1-AE1F-657F0860D987}" type="presParOf" srcId="{62438E32-E02E-4623-81CD-20E0019E68F7}" destId="{B654B566-5278-46A8-A0B4-64A24AD5A5A0}" srcOrd="1" destOrd="0" presId="urn:microsoft.com/office/officeart/2005/8/layout/cycle2"/>
    <dgm:cxn modelId="{D16F1DFB-D182-43C9-A3DF-5A3E70A47B6E}" type="presParOf" srcId="{B654B566-5278-46A8-A0B4-64A24AD5A5A0}" destId="{92E52A1A-17F5-47E4-BC6E-9CBC20ED89D8}" srcOrd="0" destOrd="0" presId="urn:microsoft.com/office/officeart/2005/8/layout/cycle2"/>
    <dgm:cxn modelId="{F8A72A24-3C2C-40B0-B7B9-A483DAD89315}" type="presParOf" srcId="{62438E32-E02E-4623-81CD-20E0019E68F7}" destId="{46F39B7D-47CC-418C-B2BE-490A684143A5}" srcOrd="2" destOrd="0" presId="urn:microsoft.com/office/officeart/2005/8/layout/cycle2"/>
    <dgm:cxn modelId="{DB567AA7-0478-4D7C-9A1C-63C9F162687C}" type="presParOf" srcId="{62438E32-E02E-4623-81CD-20E0019E68F7}" destId="{F7C5FB61-71A3-4F9B-9CCD-1EC2134B43BD}" srcOrd="3" destOrd="0" presId="urn:microsoft.com/office/officeart/2005/8/layout/cycle2"/>
    <dgm:cxn modelId="{D5FB1D8C-8D35-48FF-8853-84E9A0B05CFD}" type="presParOf" srcId="{F7C5FB61-71A3-4F9B-9CCD-1EC2134B43BD}" destId="{46C42C07-6F96-48BA-8ED3-03B8818C8FEF}" srcOrd="0" destOrd="0" presId="urn:microsoft.com/office/officeart/2005/8/layout/cycle2"/>
    <dgm:cxn modelId="{265660D5-1292-4171-BAB2-28C884B42F10}" type="presParOf" srcId="{62438E32-E02E-4623-81CD-20E0019E68F7}" destId="{04E8EE37-6EA4-4B83-97E2-A3017ED6ADBC}" srcOrd="4" destOrd="0" presId="urn:microsoft.com/office/officeart/2005/8/layout/cycle2"/>
    <dgm:cxn modelId="{6E507A19-4CD1-41D6-AE57-4AB1E7AE0AE3}" type="presParOf" srcId="{62438E32-E02E-4623-81CD-20E0019E68F7}" destId="{E10F7DBA-77D0-4D30-98C8-6844D699979A}" srcOrd="5" destOrd="0" presId="urn:microsoft.com/office/officeart/2005/8/layout/cycle2"/>
    <dgm:cxn modelId="{6BDC19AF-A5AA-418F-9F05-E410584D6D5F}" type="presParOf" srcId="{E10F7DBA-77D0-4D30-98C8-6844D699979A}" destId="{C99D75F1-B3DF-4846-AD67-C2518431F1A6}" srcOrd="0" destOrd="0" presId="urn:microsoft.com/office/officeart/2005/8/layout/cycle2"/>
    <dgm:cxn modelId="{534ED230-A8BA-4E4F-A674-8A44DA9490DA}" type="presParOf" srcId="{62438E32-E02E-4623-81CD-20E0019E68F7}" destId="{3081EC96-3DB6-4F8D-8580-0FF1BEF04703}" srcOrd="6" destOrd="0" presId="urn:microsoft.com/office/officeart/2005/8/layout/cycle2"/>
    <dgm:cxn modelId="{D1BA9874-325C-4B98-BE0D-7D36DACE6033}" type="presParOf" srcId="{62438E32-E02E-4623-81CD-20E0019E68F7}" destId="{85CE9F47-045A-470F-8A16-0D88882110C9}" srcOrd="7" destOrd="0" presId="urn:microsoft.com/office/officeart/2005/8/layout/cycle2"/>
    <dgm:cxn modelId="{BA3E2B05-09E9-463A-993C-AB64F8CCB6DD}" type="presParOf" srcId="{85CE9F47-045A-470F-8A16-0D88882110C9}" destId="{7C372857-7D65-4E19-BCD5-C41184FCFDF1}" srcOrd="0" destOrd="0" presId="urn:microsoft.com/office/officeart/2005/8/layout/cycle2"/>
    <dgm:cxn modelId="{BCB6EEC2-6221-4F0F-BB71-62AAA52DFA7F}" type="presParOf" srcId="{62438E32-E02E-4623-81CD-20E0019E68F7}" destId="{2B13B1A9-7E4C-4949-9131-506A9B969461}" srcOrd="8" destOrd="0" presId="urn:microsoft.com/office/officeart/2005/8/layout/cycle2"/>
    <dgm:cxn modelId="{7F869BF0-0C67-4B59-9750-00B3FCF80692}" type="presParOf" srcId="{62438E32-E02E-4623-81CD-20E0019E68F7}" destId="{B379BA0D-21D2-41EF-B20D-4444AC053157}" srcOrd="9" destOrd="0" presId="urn:microsoft.com/office/officeart/2005/8/layout/cycle2"/>
    <dgm:cxn modelId="{A908040D-A4F7-4498-BEB1-F46B595F35E8}" type="presParOf" srcId="{B379BA0D-21D2-41EF-B20D-4444AC053157}" destId="{F0CBB6AB-6B77-473B-BD67-5B046D30BB82}" srcOrd="0" destOrd="0" presId="urn:microsoft.com/office/officeart/2005/8/layout/cycle2"/>
  </dgm:cxnLst>
  <dgm:bg>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relId="rId12"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1F02D272-E087-4629-9C3E-4AD08C4E29A2}"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GB"/>
        </a:p>
      </dgm:t>
    </dgm:pt>
    <dgm:pt modelId="{893A1392-20A9-4A2D-8BFD-979F3AC27DCB}">
      <dgm:prSet phldrT="[Text]" custT="1"/>
      <dgm:spPr>
        <a:solidFill>
          <a:srgbClr val="ED1E87">
            <a:alpha val="49804"/>
          </a:srgbClr>
        </a:solidFill>
      </dgm:spPr>
      <dgm:t>
        <a:bodyPr/>
        <a:lstStyle/>
        <a:p>
          <a:r>
            <a:rPr lang="en-GB" sz="2400" dirty="0">
              <a:latin typeface="Calibri" panose="020F0502020204030204" pitchFamily="34" charset="0"/>
              <a:cs typeface="Calibri" panose="020F0502020204030204" pitchFamily="34" charset="0"/>
            </a:rPr>
            <a:t>My well-being</a:t>
          </a:r>
        </a:p>
      </dgm:t>
    </dgm:pt>
    <dgm:pt modelId="{2D979E7D-E25D-479B-B185-BC6E188B3567}" type="parTrans" cxnId="{1EDB96D2-EDBE-4778-A349-62BF72260314}">
      <dgm:prSet/>
      <dgm:spPr/>
      <dgm:t>
        <a:bodyPr/>
        <a:lstStyle/>
        <a:p>
          <a:endParaRPr lang="en-GB"/>
        </a:p>
      </dgm:t>
    </dgm:pt>
    <dgm:pt modelId="{6D594147-4F0F-4DB7-8C78-2C6EF601ECB0}" type="sibTrans" cxnId="{1EDB96D2-EDBE-4778-A349-62BF72260314}">
      <dgm:prSet/>
      <dgm:spPr/>
      <dgm:t>
        <a:bodyPr/>
        <a:lstStyle/>
        <a:p>
          <a:endParaRPr lang="en-GB"/>
        </a:p>
      </dgm:t>
    </dgm:pt>
    <dgm:pt modelId="{4AE651F5-B29C-4E71-B134-F82797EE925D}">
      <dgm:prSet phldrT="[Text]" custT="1"/>
      <dgm:spPr>
        <a:solidFill>
          <a:srgbClr val="ED1E87">
            <a:alpha val="49804"/>
          </a:srgbClr>
        </a:solidFill>
      </dgm:spPr>
      <dgm:t>
        <a:bodyPr/>
        <a:lstStyle/>
        <a:p>
          <a:r>
            <a:rPr lang="en-GB" sz="1400" dirty="0">
              <a:latin typeface="Calibri" panose="020F0502020204030204" pitchFamily="34" charset="0"/>
              <a:cs typeface="Calibri" panose="020F0502020204030204" pitchFamily="34" charset="0"/>
            </a:rPr>
            <a:t>physical &amp; mental health &amp; emotional</a:t>
          </a:r>
        </a:p>
      </dgm:t>
    </dgm:pt>
    <dgm:pt modelId="{78D7736B-84BB-4F09-9FE4-3470BCA8EBB3}" type="parTrans" cxnId="{3FBF78BC-648A-4D99-A6D7-4D48ECADF22D}">
      <dgm:prSet/>
      <dgm:spPr/>
      <dgm:t>
        <a:bodyPr/>
        <a:lstStyle/>
        <a:p>
          <a:endParaRPr lang="en-GB"/>
        </a:p>
      </dgm:t>
    </dgm:pt>
    <dgm:pt modelId="{595E36E4-D573-4AC3-B8F1-6B43EC3B64FA}" type="sibTrans" cxnId="{3FBF78BC-648A-4D99-A6D7-4D48ECADF22D}">
      <dgm:prSet/>
      <dgm:spPr/>
      <dgm:t>
        <a:bodyPr/>
        <a:lstStyle/>
        <a:p>
          <a:endParaRPr lang="en-GB"/>
        </a:p>
      </dgm:t>
    </dgm:pt>
    <dgm:pt modelId="{D45BBE0A-6172-4AEC-AD7A-8BAFB1CF507E}">
      <dgm:prSet phldrT="[Text]" custT="1"/>
      <dgm:spPr>
        <a:solidFill>
          <a:srgbClr val="ED1E87">
            <a:alpha val="49804"/>
          </a:srgbClr>
        </a:solidFill>
      </dgm:spPr>
      <dgm:t>
        <a:bodyPr/>
        <a:lstStyle/>
        <a:p>
          <a:r>
            <a:rPr lang="en-GB" sz="1400" dirty="0">
              <a:latin typeface="Calibri" panose="020F0502020204030204" pitchFamily="34" charset="0"/>
              <a:cs typeface="Calibri" panose="020F0502020204030204" pitchFamily="34" charset="0"/>
            </a:rPr>
            <a:t>securing rights and entitlements</a:t>
          </a:r>
        </a:p>
      </dgm:t>
    </dgm:pt>
    <dgm:pt modelId="{9B03D75B-7756-4853-BA24-78332DBF64CE}" type="parTrans" cxnId="{7832EBFC-9634-4620-A7F0-7157CEF0827E}">
      <dgm:prSet/>
      <dgm:spPr/>
      <dgm:t>
        <a:bodyPr/>
        <a:lstStyle/>
        <a:p>
          <a:endParaRPr lang="en-GB"/>
        </a:p>
      </dgm:t>
    </dgm:pt>
    <dgm:pt modelId="{524C4865-5261-4DC3-9B0F-0A0AB9BBBA14}" type="sibTrans" cxnId="{7832EBFC-9634-4620-A7F0-7157CEF0827E}">
      <dgm:prSet/>
      <dgm:spPr/>
      <dgm:t>
        <a:bodyPr/>
        <a:lstStyle/>
        <a:p>
          <a:endParaRPr lang="en-GB"/>
        </a:p>
      </dgm:t>
    </dgm:pt>
    <dgm:pt modelId="{9C2CA40B-E595-4940-8110-6D421A200C88}">
      <dgm:prSet phldrT="[Text]" custT="1"/>
      <dgm:spPr>
        <a:solidFill>
          <a:srgbClr val="ED1E87">
            <a:alpha val="49804"/>
          </a:srgbClr>
        </a:solidFill>
      </dgm:spPr>
      <dgm:t>
        <a:bodyPr/>
        <a:lstStyle/>
        <a:p>
          <a:r>
            <a:rPr lang="en-GB" sz="1400" dirty="0">
              <a:latin typeface="Calibri" panose="020F0502020204030204" pitchFamily="34" charset="0"/>
              <a:cs typeface="Calibri" panose="020F0502020204030204" pitchFamily="34" charset="0"/>
            </a:rPr>
            <a:t>protection from abuse and neglect</a:t>
          </a:r>
        </a:p>
      </dgm:t>
    </dgm:pt>
    <dgm:pt modelId="{1F58CD69-2096-43F0-B234-16D16D2E815E}" type="parTrans" cxnId="{ED72A514-FB0C-431C-BB4A-2C6931E33B8F}">
      <dgm:prSet/>
      <dgm:spPr/>
      <dgm:t>
        <a:bodyPr/>
        <a:lstStyle/>
        <a:p>
          <a:endParaRPr lang="en-GB"/>
        </a:p>
      </dgm:t>
    </dgm:pt>
    <dgm:pt modelId="{EFF9ACB6-631A-45B0-B161-EF89662726F7}" type="sibTrans" cxnId="{ED72A514-FB0C-431C-BB4A-2C6931E33B8F}">
      <dgm:prSet/>
      <dgm:spPr/>
      <dgm:t>
        <a:bodyPr/>
        <a:lstStyle/>
        <a:p>
          <a:endParaRPr lang="en-GB"/>
        </a:p>
      </dgm:t>
    </dgm:pt>
    <dgm:pt modelId="{99F21E09-8F81-4506-8E35-27A6D7FFB82F}">
      <dgm:prSet phldrT="[Text]" custT="1"/>
      <dgm:spPr>
        <a:solidFill>
          <a:srgbClr val="ED1E87">
            <a:alpha val="49804"/>
          </a:srgbClr>
        </a:solidFill>
      </dgm:spPr>
      <dgm:t>
        <a:bodyPr/>
        <a:lstStyle/>
        <a:p>
          <a:r>
            <a:rPr lang="en-GB" sz="1400" dirty="0">
              <a:latin typeface="Calibri" panose="020F0502020204030204" pitchFamily="34" charset="0"/>
              <a:cs typeface="Calibri" panose="020F0502020204030204" pitchFamily="34" charset="0"/>
            </a:rPr>
            <a:t>education, training and recreation</a:t>
          </a:r>
        </a:p>
      </dgm:t>
    </dgm:pt>
    <dgm:pt modelId="{D1A20900-88DE-475B-820F-9EDA6B6A0A4D}" type="parTrans" cxnId="{BEEF5662-4391-4518-946A-17BA2AD73806}">
      <dgm:prSet/>
      <dgm:spPr/>
      <dgm:t>
        <a:bodyPr/>
        <a:lstStyle/>
        <a:p>
          <a:endParaRPr lang="en-GB"/>
        </a:p>
      </dgm:t>
    </dgm:pt>
    <dgm:pt modelId="{E5464985-A23B-411D-88AA-3D72B8642951}" type="sibTrans" cxnId="{BEEF5662-4391-4518-946A-17BA2AD73806}">
      <dgm:prSet/>
      <dgm:spPr/>
      <dgm:t>
        <a:bodyPr/>
        <a:lstStyle/>
        <a:p>
          <a:endParaRPr lang="en-GB"/>
        </a:p>
      </dgm:t>
    </dgm:pt>
    <dgm:pt modelId="{FAEC400B-BF82-4FF3-A959-0D2CE0727B50}">
      <dgm:prSet phldrT="[Text]" custT="1"/>
      <dgm:spPr>
        <a:solidFill>
          <a:srgbClr val="ED1E87">
            <a:alpha val="49804"/>
          </a:srgbClr>
        </a:solidFill>
      </dgm:spPr>
      <dgm:t>
        <a:bodyPr/>
        <a:lstStyle/>
        <a:p>
          <a:r>
            <a:rPr lang="en-GB" sz="1400" dirty="0">
              <a:latin typeface="Calibri" panose="020F0502020204030204" pitchFamily="34" charset="0"/>
              <a:cs typeface="Calibri" panose="020F0502020204030204" pitchFamily="34" charset="0"/>
            </a:rPr>
            <a:t>domestic, family and personal relationships</a:t>
          </a:r>
        </a:p>
      </dgm:t>
    </dgm:pt>
    <dgm:pt modelId="{8B9DAB52-1C92-4FA8-B63D-63820E395181}" type="parTrans" cxnId="{C64099BD-B913-4C9D-B563-F599145E0649}">
      <dgm:prSet/>
      <dgm:spPr/>
      <dgm:t>
        <a:bodyPr/>
        <a:lstStyle/>
        <a:p>
          <a:endParaRPr lang="en-GB"/>
        </a:p>
      </dgm:t>
    </dgm:pt>
    <dgm:pt modelId="{1B539FF1-C4F0-4ADA-ABB9-EA03D0EF1D74}" type="sibTrans" cxnId="{C64099BD-B913-4C9D-B563-F599145E0649}">
      <dgm:prSet/>
      <dgm:spPr/>
      <dgm:t>
        <a:bodyPr/>
        <a:lstStyle/>
        <a:p>
          <a:endParaRPr lang="en-GB"/>
        </a:p>
      </dgm:t>
    </dgm:pt>
    <dgm:pt modelId="{9DC3A0AB-B80B-48F8-A4C9-8CD88AAEFFC7}">
      <dgm:prSet phldrT="[Text]" custT="1"/>
      <dgm:spPr>
        <a:solidFill>
          <a:srgbClr val="ED1E87">
            <a:alpha val="49804"/>
          </a:srgbClr>
        </a:solidFill>
      </dgm:spPr>
      <dgm:t>
        <a:bodyPr/>
        <a:lstStyle/>
        <a:p>
          <a:r>
            <a:rPr lang="en-GB" sz="1400" dirty="0">
              <a:latin typeface="Calibri" panose="020F0502020204030204" pitchFamily="34" charset="0"/>
              <a:cs typeface="Calibri" panose="020F0502020204030204" pitchFamily="34" charset="0"/>
            </a:rPr>
            <a:t>contribution made to society</a:t>
          </a:r>
        </a:p>
      </dgm:t>
    </dgm:pt>
    <dgm:pt modelId="{7DFC7AF7-0063-4C8C-BB89-9AFDAF3688A0}" type="parTrans" cxnId="{EE6F0525-0E6C-49E5-81C2-0433075A2F85}">
      <dgm:prSet/>
      <dgm:spPr/>
      <dgm:t>
        <a:bodyPr/>
        <a:lstStyle/>
        <a:p>
          <a:endParaRPr lang="en-GB"/>
        </a:p>
      </dgm:t>
    </dgm:pt>
    <dgm:pt modelId="{CC551B47-745A-4B7C-A418-8A7282AC9494}" type="sibTrans" cxnId="{EE6F0525-0E6C-49E5-81C2-0433075A2F85}">
      <dgm:prSet/>
      <dgm:spPr/>
      <dgm:t>
        <a:bodyPr/>
        <a:lstStyle/>
        <a:p>
          <a:endParaRPr lang="en-GB"/>
        </a:p>
      </dgm:t>
    </dgm:pt>
    <dgm:pt modelId="{8F43B5D4-7ADB-412B-9813-E7B8AB01F9BA}">
      <dgm:prSet phldrT="[Text]" custT="1"/>
      <dgm:spPr>
        <a:solidFill>
          <a:srgbClr val="ED1E87">
            <a:alpha val="49804"/>
          </a:srgbClr>
        </a:solidFill>
      </dgm:spPr>
      <dgm:t>
        <a:bodyPr/>
        <a:lstStyle/>
        <a:p>
          <a:r>
            <a:rPr lang="en-GB" sz="1400" dirty="0">
              <a:latin typeface="Calibri" panose="020F0502020204030204" pitchFamily="34" charset="0"/>
              <a:cs typeface="Calibri" panose="020F0502020204030204" pitchFamily="34" charset="0"/>
            </a:rPr>
            <a:t>social and economic</a:t>
          </a:r>
        </a:p>
      </dgm:t>
    </dgm:pt>
    <dgm:pt modelId="{B141ACB7-70C9-4E59-8035-B5B8399346E6}" type="parTrans" cxnId="{E6E7386C-31EB-4268-A579-5D3C7D336A1A}">
      <dgm:prSet/>
      <dgm:spPr/>
      <dgm:t>
        <a:bodyPr/>
        <a:lstStyle/>
        <a:p>
          <a:endParaRPr lang="en-GB"/>
        </a:p>
      </dgm:t>
    </dgm:pt>
    <dgm:pt modelId="{73E1428B-EAB3-4C07-A76A-8C82361D07B2}" type="sibTrans" cxnId="{E6E7386C-31EB-4268-A579-5D3C7D336A1A}">
      <dgm:prSet/>
      <dgm:spPr/>
      <dgm:t>
        <a:bodyPr/>
        <a:lstStyle/>
        <a:p>
          <a:endParaRPr lang="en-GB"/>
        </a:p>
      </dgm:t>
    </dgm:pt>
    <dgm:pt modelId="{91D05A1F-C3AC-49E1-825E-06F0C43B9DDE}">
      <dgm:prSet phldrT="[Text]" custT="1"/>
      <dgm:spPr>
        <a:solidFill>
          <a:srgbClr val="ED1E87">
            <a:alpha val="49804"/>
          </a:srgbClr>
        </a:solidFill>
      </dgm:spPr>
      <dgm:t>
        <a:bodyPr/>
        <a:lstStyle/>
        <a:p>
          <a:r>
            <a:rPr lang="en-GB" sz="1400" dirty="0">
              <a:latin typeface="Calibri" panose="020F0502020204030204" pitchFamily="34" charset="0"/>
              <a:cs typeface="Calibri" panose="020F0502020204030204" pitchFamily="34" charset="0"/>
            </a:rPr>
            <a:t>suitability </a:t>
          </a:r>
          <a:br>
            <a:rPr lang="en-GB" sz="1400" dirty="0">
              <a:latin typeface="Calibri" panose="020F0502020204030204" pitchFamily="34" charset="0"/>
              <a:cs typeface="Calibri" panose="020F0502020204030204" pitchFamily="34" charset="0"/>
            </a:rPr>
          </a:br>
          <a:r>
            <a:rPr lang="en-GB" sz="1400" dirty="0">
              <a:latin typeface="Calibri" panose="020F0502020204030204" pitchFamily="34" charset="0"/>
              <a:cs typeface="Calibri" panose="020F0502020204030204" pitchFamily="34" charset="0"/>
            </a:rPr>
            <a:t>of living accommodation</a:t>
          </a:r>
        </a:p>
      </dgm:t>
    </dgm:pt>
    <dgm:pt modelId="{1C9DDC93-A33C-43EB-A265-3EE58C9AF9AC}" type="parTrans" cxnId="{0AB54A1E-99F8-4E1D-A578-789906817B8C}">
      <dgm:prSet/>
      <dgm:spPr/>
      <dgm:t>
        <a:bodyPr/>
        <a:lstStyle/>
        <a:p>
          <a:endParaRPr lang="en-GB"/>
        </a:p>
      </dgm:t>
    </dgm:pt>
    <dgm:pt modelId="{C03B0107-34FF-406E-B160-56457F6870B8}" type="sibTrans" cxnId="{0AB54A1E-99F8-4E1D-A578-789906817B8C}">
      <dgm:prSet/>
      <dgm:spPr/>
      <dgm:t>
        <a:bodyPr/>
        <a:lstStyle/>
        <a:p>
          <a:endParaRPr lang="en-GB"/>
        </a:p>
      </dgm:t>
    </dgm:pt>
    <dgm:pt modelId="{509C9F58-AA01-4C57-952E-7BEEFE823C89}">
      <dgm:prSet phldrT="[Text]" custT="1"/>
      <dgm:spPr>
        <a:solidFill>
          <a:srgbClr val="ED1E87">
            <a:alpha val="49804"/>
          </a:srgbClr>
        </a:solidFill>
      </dgm:spPr>
      <dgm:t>
        <a:bodyPr/>
        <a:lstStyle/>
        <a:p>
          <a:r>
            <a:rPr lang="en-GB" sz="1400" dirty="0">
              <a:latin typeface="Calibri" panose="020F0502020204030204" pitchFamily="34" charset="0"/>
              <a:cs typeface="Calibri" panose="020F0502020204030204" pitchFamily="34" charset="0"/>
            </a:rPr>
            <a:t>welfare</a:t>
          </a:r>
        </a:p>
      </dgm:t>
    </dgm:pt>
    <dgm:pt modelId="{0C60D7DC-7386-4255-A856-48E7CB8880A2}" type="parTrans" cxnId="{DA93B705-EA15-45D1-A17E-8159E7723B96}">
      <dgm:prSet/>
      <dgm:spPr/>
      <dgm:t>
        <a:bodyPr/>
        <a:lstStyle/>
        <a:p>
          <a:endParaRPr lang="en-GB"/>
        </a:p>
      </dgm:t>
    </dgm:pt>
    <dgm:pt modelId="{4E509192-B4F4-4227-8D08-0AFB215DBDEE}" type="sibTrans" cxnId="{DA93B705-EA15-45D1-A17E-8159E7723B96}">
      <dgm:prSet/>
      <dgm:spPr/>
      <dgm:t>
        <a:bodyPr/>
        <a:lstStyle/>
        <a:p>
          <a:endParaRPr lang="en-GB"/>
        </a:p>
      </dgm:t>
    </dgm:pt>
    <dgm:pt modelId="{2D1A01DB-F61E-4FE4-B59F-BDE533A81AFB}">
      <dgm:prSet phldrT="[Text]" custT="1"/>
      <dgm:spPr>
        <a:solidFill>
          <a:srgbClr val="ED1E87">
            <a:alpha val="49804"/>
          </a:srgbClr>
        </a:solidFill>
      </dgm:spPr>
      <dgm:t>
        <a:bodyPr/>
        <a:lstStyle/>
        <a:p>
          <a:r>
            <a:rPr lang="en-GB" sz="1400" dirty="0">
              <a:latin typeface="Calibri" panose="020F0502020204030204" pitchFamily="34" charset="0"/>
              <a:cs typeface="Calibri" panose="020F0502020204030204" pitchFamily="34" charset="0"/>
            </a:rPr>
            <a:t>development</a:t>
          </a:r>
        </a:p>
      </dgm:t>
    </dgm:pt>
    <dgm:pt modelId="{07B59DE7-C3B1-4930-8958-74068237DFC4}" type="parTrans" cxnId="{2B40EF3C-8A02-4A46-B4A8-2893FBE54EEC}">
      <dgm:prSet/>
      <dgm:spPr/>
      <dgm:t>
        <a:bodyPr/>
        <a:lstStyle/>
        <a:p>
          <a:endParaRPr lang="en-GB"/>
        </a:p>
      </dgm:t>
    </dgm:pt>
    <dgm:pt modelId="{D5FB063A-209D-4209-A56A-3D50E8AE8BD4}" type="sibTrans" cxnId="{2B40EF3C-8A02-4A46-B4A8-2893FBE54EEC}">
      <dgm:prSet/>
      <dgm:spPr/>
      <dgm:t>
        <a:bodyPr/>
        <a:lstStyle/>
        <a:p>
          <a:endParaRPr lang="en-GB"/>
        </a:p>
      </dgm:t>
    </dgm:pt>
    <dgm:pt modelId="{1BED0572-840E-4579-8EC2-88CB7D1AF4BC}" type="pres">
      <dgm:prSet presAssocID="{1F02D272-E087-4629-9C3E-4AD08C4E29A2}" presName="composite" presStyleCnt="0">
        <dgm:presLayoutVars>
          <dgm:chMax val="1"/>
          <dgm:dir/>
          <dgm:resizeHandles val="exact"/>
        </dgm:presLayoutVars>
      </dgm:prSet>
      <dgm:spPr/>
    </dgm:pt>
    <dgm:pt modelId="{01E48DDA-E078-4FDD-88EC-D8E635905216}" type="pres">
      <dgm:prSet presAssocID="{1F02D272-E087-4629-9C3E-4AD08C4E29A2}" presName="radial" presStyleCnt="0">
        <dgm:presLayoutVars>
          <dgm:animLvl val="ctr"/>
        </dgm:presLayoutVars>
      </dgm:prSet>
      <dgm:spPr/>
    </dgm:pt>
    <dgm:pt modelId="{07DABAF5-45A6-4FF7-98F7-3D5939A2F0C1}" type="pres">
      <dgm:prSet presAssocID="{893A1392-20A9-4A2D-8BFD-979F3AC27DCB}" presName="centerShape" presStyleLbl="vennNode1" presStyleIdx="0" presStyleCnt="11" custScaleX="70304" custScaleY="74011"/>
      <dgm:spPr/>
    </dgm:pt>
    <dgm:pt modelId="{1386E669-5643-48D1-8660-2624D68201E1}" type="pres">
      <dgm:prSet presAssocID="{4AE651F5-B29C-4E71-B134-F82797EE925D}" presName="node" presStyleLbl="vennNode1" presStyleIdx="1" presStyleCnt="11" custScaleX="121625" custScaleY="116706" custRadScaleRad="97438" custRadScaleInc="1799">
        <dgm:presLayoutVars>
          <dgm:bulletEnabled val="1"/>
        </dgm:presLayoutVars>
      </dgm:prSet>
      <dgm:spPr/>
    </dgm:pt>
    <dgm:pt modelId="{E54F3AB4-0593-43EB-9E2E-B4C03BE56C57}" type="pres">
      <dgm:prSet presAssocID="{9C2CA40B-E595-4940-8110-6D421A200C88}" presName="node" presStyleLbl="vennNode1" presStyleIdx="2" presStyleCnt="11" custScaleX="118851" custScaleY="112102" custRadScaleRad="120396" custRadScaleInc="17024">
        <dgm:presLayoutVars>
          <dgm:bulletEnabled val="1"/>
        </dgm:presLayoutVars>
      </dgm:prSet>
      <dgm:spPr/>
    </dgm:pt>
    <dgm:pt modelId="{9BAE98C5-D445-4B68-9640-D96D4E672EA9}" type="pres">
      <dgm:prSet presAssocID="{99F21E09-8F81-4506-8E35-27A6D7FFB82F}" presName="node" presStyleLbl="vennNode1" presStyleIdx="3" presStyleCnt="11" custScaleX="129882" custScaleY="117921" custRadScaleRad="139265" custRadScaleInc="8555">
        <dgm:presLayoutVars>
          <dgm:bulletEnabled val="1"/>
        </dgm:presLayoutVars>
      </dgm:prSet>
      <dgm:spPr/>
    </dgm:pt>
    <dgm:pt modelId="{B3BA625F-16DA-45A7-881D-11FC4F7A131B}" type="pres">
      <dgm:prSet presAssocID="{FAEC400B-BF82-4FF3-A959-0D2CE0727B50}" presName="node" presStyleLbl="vennNode1" presStyleIdx="4" presStyleCnt="11" custScaleX="119398" custScaleY="113515" custRadScaleRad="122816" custRadScaleInc="-3869">
        <dgm:presLayoutVars>
          <dgm:bulletEnabled val="1"/>
        </dgm:presLayoutVars>
      </dgm:prSet>
      <dgm:spPr/>
    </dgm:pt>
    <dgm:pt modelId="{EA9C789F-9AC2-4F8F-B8F2-B072EF4298B8}" type="pres">
      <dgm:prSet presAssocID="{9DC3A0AB-B80B-48F8-A4C9-8CD88AAEFFC7}" presName="node" presStyleLbl="vennNode1" presStyleIdx="5" presStyleCnt="11" custScaleX="107924" custScaleY="112102" custRadScaleRad="111283" custRadScaleInc="-4948">
        <dgm:presLayoutVars>
          <dgm:bulletEnabled val="1"/>
        </dgm:presLayoutVars>
      </dgm:prSet>
      <dgm:spPr/>
    </dgm:pt>
    <dgm:pt modelId="{37DEB794-33C8-43EF-B49B-B01637D2F0F5}" type="pres">
      <dgm:prSet presAssocID="{D45BBE0A-6172-4AEC-AD7A-8BAFB1CF507E}" presName="node" presStyleLbl="vennNode1" presStyleIdx="6" presStyleCnt="11" custScaleX="116166" custScaleY="126616" custRadScaleRad="100022" custRadScaleInc="-3335">
        <dgm:presLayoutVars>
          <dgm:bulletEnabled val="1"/>
        </dgm:presLayoutVars>
      </dgm:prSet>
      <dgm:spPr/>
    </dgm:pt>
    <dgm:pt modelId="{21D95D7D-EAFE-424C-A6A0-E845963DFE30}" type="pres">
      <dgm:prSet presAssocID="{8F43B5D4-7ADB-412B-9813-E7B8AB01F9BA}" presName="node" presStyleLbl="vennNode1" presStyleIdx="7" presStyleCnt="11" custScaleX="118670" custScaleY="112102" custRadScaleRad="117819" custRadScaleInc="-1869">
        <dgm:presLayoutVars>
          <dgm:bulletEnabled val="1"/>
        </dgm:presLayoutVars>
      </dgm:prSet>
      <dgm:spPr/>
    </dgm:pt>
    <dgm:pt modelId="{3A7FB0C4-8BAB-4F8C-B230-1414AB3D40A4}" type="pres">
      <dgm:prSet presAssocID="{91D05A1F-C3AC-49E1-825E-06F0C43B9DDE}" presName="node" presStyleLbl="vennNode1" presStyleIdx="8" presStyleCnt="11" custScaleX="116529" custScaleY="123575" custRadScaleRad="115298" custRadScaleInc="-5661">
        <dgm:presLayoutVars>
          <dgm:bulletEnabled val="1"/>
        </dgm:presLayoutVars>
      </dgm:prSet>
      <dgm:spPr/>
    </dgm:pt>
    <dgm:pt modelId="{F4F6524D-7A9C-4E49-BD35-BBC026601A39}" type="pres">
      <dgm:prSet presAssocID="{509C9F58-AA01-4C57-952E-7BEEFE823C89}" presName="node" presStyleLbl="vennNode1" presStyleIdx="9" presStyleCnt="11" custScaleX="113661" custScaleY="116526" custRadScaleRad="118302" custRadScaleInc="-13518">
        <dgm:presLayoutVars>
          <dgm:bulletEnabled val="1"/>
        </dgm:presLayoutVars>
      </dgm:prSet>
      <dgm:spPr>
        <a:solidFill>
          <a:srgbClr val="92D050"/>
        </a:solidFill>
      </dgm:spPr>
    </dgm:pt>
    <dgm:pt modelId="{3CE877AB-B6DC-42A5-8D6C-D592AEF67F63}" type="pres">
      <dgm:prSet presAssocID="{2D1A01DB-F61E-4FE4-B59F-BDE533A81AFB}" presName="node" presStyleLbl="vennNode1" presStyleIdx="10" presStyleCnt="11" custScaleX="113743" custScaleY="115418" custRadScaleRad="116962" custRadScaleInc="-18853">
        <dgm:presLayoutVars>
          <dgm:bulletEnabled val="1"/>
        </dgm:presLayoutVars>
      </dgm:prSet>
      <dgm:spPr>
        <a:solidFill>
          <a:srgbClr val="92D050"/>
        </a:solidFill>
      </dgm:spPr>
    </dgm:pt>
  </dgm:ptLst>
  <dgm:cxnLst>
    <dgm:cxn modelId="{DA93B705-EA15-45D1-A17E-8159E7723B96}" srcId="{893A1392-20A9-4A2D-8BFD-979F3AC27DCB}" destId="{509C9F58-AA01-4C57-952E-7BEEFE823C89}" srcOrd="8" destOrd="0" parTransId="{0C60D7DC-7386-4255-A856-48E7CB8880A2}" sibTransId="{4E509192-B4F4-4227-8D08-0AFB215DBDEE}"/>
    <dgm:cxn modelId="{ED72A514-FB0C-431C-BB4A-2C6931E33B8F}" srcId="{893A1392-20A9-4A2D-8BFD-979F3AC27DCB}" destId="{9C2CA40B-E595-4940-8110-6D421A200C88}" srcOrd="1" destOrd="0" parTransId="{1F58CD69-2096-43F0-B234-16D16D2E815E}" sibTransId="{EFF9ACB6-631A-45B0-B161-EF89662726F7}"/>
    <dgm:cxn modelId="{0AB54A1E-99F8-4E1D-A578-789906817B8C}" srcId="{893A1392-20A9-4A2D-8BFD-979F3AC27DCB}" destId="{91D05A1F-C3AC-49E1-825E-06F0C43B9DDE}" srcOrd="7" destOrd="0" parTransId="{1C9DDC93-A33C-43EB-A265-3EE58C9AF9AC}" sibTransId="{C03B0107-34FF-406E-B160-56457F6870B8}"/>
    <dgm:cxn modelId="{4D270421-41D9-4807-A2DB-19C8F04F4FC5}" type="presOf" srcId="{2D1A01DB-F61E-4FE4-B59F-BDE533A81AFB}" destId="{3CE877AB-B6DC-42A5-8D6C-D592AEF67F63}" srcOrd="0" destOrd="0" presId="urn:microsoft.com/office/officeart/2005/8/layout/radial3"/>
    <dgm:cxn modelId="{EE6F0525-0E6C-49E5-81C2-0433075A2F85}" srcId="{893A1392-20A9-4A2D-8BFD-979F3AC27DCB}" destId="{9DC3A0AB-B80B-48F8-A4C9-8CD88AAEFFC7}" srcOrd="4" destOrd="0" parTransId="{7DFC7AF7-0063-4C8C-BB89-9AFDAF3688A0}" sibTransId="{CC551B47-745A-4B7C-A418-8A7282AC9494}"/>
    <dgm:cxn modelId="{2B40EF3C-8A02-4A46-B4A8-2893FBE54EEC}" srcId="{893A1392-20A9-4A2D-8BFD-979F3AC27DCB}" destId="{2D1A01DB-F61E-4FE4-B59F-BDE533A81AFB}" srcOrd="9" destOrd="0" parTransId="{07B59DE7-C3B1-4930-8958-74068237DFC4}" sibTransId="{D5FB063A-209D-4209-A56A-3D50E8AE8BD4}"/>
    <dgm:cxn modelId="{0A678361-7171-4FBC-960B-96C6887A00AA}" type="presOf" srcId="{509C9F58-AA01-4C57-952E-7BEEFE823C89}" destId="{F4F6524D-7A9C-4E49-BD35-BBC026601A39}" srcOrd="0" destOrd="0" presId="urn:microsoft.com/office/officeart/2005/8/layout/radial3"/>
    <dgm:cxn modelId="{BEEF5662-4391-4518-946A-17BA2AD73806}" srcId="{893A1392-20A9-4A2D-8BFD-979F3AC27DCB}" destId="{99F21E09-8F81-4506-8E35-27A6D7FFB82F}" srcOrd="2" destOrd="0" parTransId="{D1A20900-88DE-475B-820F-9EDA6B6A0A4D}" sibTransId="{E5464985-A23B-411D-88AA-3D72B8642951}"/>
    <dgm:cxn modelId="{55B7D543-921B-4C2E-BA97-6C2BFEE464CA}" type="presOf" srcId="{8F43B5D4-7ADB-412B-9813-E7B8AB01F9BA}" destId="{21D95D7D-EAFE-424C-A6A0-E845963DFE30}" srcOrd="0" destOrd="0" presId="urn:microsoft.com/office/officeart/2005/8/layout/radial3"/>
    <dgm:cxn modelId="{1B8A0D64-3430-421F-BAC2-E2386EEEEFC1}" type="presOf" srcId="{4AE651F5-B29C-4E71-B134-F82797EE925D}" destId="{1386E669-5643-48D1-8660-2624D68201E1}" srcOrd="0" destOrd="0" presId="urn:microsoft.com/office/officeart/2005/8/layout/radial3"/>
    <dgm:cxn modelId="{7FB6636B-C03B-4F6B-944D-EC32FA2FE24D}" type="presOf" srcId="{9DC3A0AB-B80B-48F8-A4C9-8CD88AAEFFC7}" destId="{EA9C789F-9AC2-4F8F-B8F2-B072EF4298B8}" srcOrd="0" destOrd="0" presId="urn:microsoft.com/office/officeart/2005/8/layout/radial3"/>
    <dgm:cxn modelId="{E6E7386C-31EB-4268-A579-5D3C7D336A1A}" srcId="{893A1392-20A9-4A2D-8BFD-979F3AC27DCB}" destId="{8F43B5D4-7ADB-412B-9813-E7B8AB01F9BA}" srcOrd="6" destOrd="0" parTransId="{B141ACB7-70C9-4E59-8035-B5B8399346E6}" sibTransId="{73E1428B-EAB3-4C07-A76A-8C82361D07B2}"/>
    <dgm:cxn modelId="{1D24774D-C25B-44A9-942B-7A59FE1CE705}" type="presOf" srcId="{D45BBE0A-6172-4AEC-AD7A-8BAFB1CF507E}" destId="{37DEB794-33C8-43EF-B49B-B01637D2F0F5}" srcOrd="0" destOrd="0" presId="urn:microsoft.com/office/officeart/2005/8/layout/radial3"/>
    <dgm:cxn modelId="{88734374-5B9E-40D9-8BC2-FF3C4FACF601}" type="presOf" srcId="{91D05A1F-C3AC-49E1-825E-06F0C43B9DDE}" destId="{3A7FB0C4-8BAB-4F8C-B230-1414AB3D40A4}" srcOrd="0" destOrd="0" presId="urn:microsoft.com/office/officeart/2005/8/layout/radial3"/>
    <dgm:cxn modelId="{D6F5E357-37AF-42AD-99B1-A142F25CE9FD}" type="presOf" srcId="{99F21E09-8F81-4506-8E35-27A6D7FFB82F}" destId="{9BAE98C5-D445-4B68-9640-D96D4E672EA9}" srcOrd="0" destOrd="0" presId="urn:microsoft.com/office/officeart/2005/8/layout/radial3"/>
    <dgm:cxn modelId="{1BD11D7B-4E5B-4AEC-843B-811F451104E7}" type="presOf" srcId="{893A1392-20A9-4A2D-8BFD-979F3AC27DCB}" destId="{07DABAF5-45A6-4FF7-98F7-3D5939A2F0C1}" srcOrd="0" destOrd="0" presId="urn:microsoft.com/office/officeart/2005/8/layout/radial3"/>
    <dgm:cxn modelId="{4585608C-C36B-41B5-BA6F-1B3C4BBFAD13}" type="presOf" srcId="{FAEC400B-BF82-4FF3-A959-0D2CE0727B50}" destId="{B3BA625F-16DA-45A7-881D-11FC4F7A131B}" srcOrd="0" destOrd="0" presId="urn:microsoft.com/office/officeart/2005/8/layout/radial3"/>
    <dgm:cxn modelId="{C4A53DB0-A8B5-49F8-BA91-871439CA4818}" type="presOf" srcId="{9C2CA40B-E595-4940-8110-6D421A200C88}" destId="{E54F3AB4-0593-43EB-9E2E-B4C03BE56C57}" srcOrd="0" destOrd="0" presId="urn:microsoft.com/office/officeart/2005/8/layout/radial3"/>
    <dgm:cxn modelId="{3FBF78BC-648A-4D99-A6D7-4D48ECADF22D}" srcId="{893A1392-20A9-4A2D-8BFD-979F3AC27DCB}" destId="{4AE651F5-B29C-4E71-B134-F82797EE925D}" srcOrd="0" destOrd="0" parTransId="{78D7736B-84BB-4F09-9FE4-3470BCA8EBB3}" sibTransId="{595E36E4-D573-4AC3-B8F1-6B43EC3B64FA}"/>
    <dgm:cxn modelId="{C64099BD-B913-4C9D-B563-F599145E0649}" srcId="{893A1392-20A9-4A2D-8BFD-979F3AC27DCB}" destId="{FAEC400B-BF82-4FF3-A959-0D2CE0727B50}" srcOrd="3" destOrd="0" parTransId="{8B9DAB52-1C92-4FA8-B63D-63820E395181}" sibTransId="{1B539FF1-C4F0-4ADA-ABB9-EA03D0EF1D74}"/>
    <dgm:cxn modelId="{1EDB96D2-EDBE-4778-A349-62BF72260314}" srcId="{1F02D272-E087-4629-9C3E-4AD08C4E29A2}" destId="{893A1392-20A9-4A2D-8BFD-979F3AC27DCB}" srcOrd="0" destOrd="0" parTransId="{2D979E7D-E25D-479B-B185-BC6E188B3567}" sibTransId="{6D594147-4F0F-4DB7-8C78-2C6EF601ECB0}"/>
    <dgm:cxn modelId="{1DCDB5EC-58C0-409E-BCF4-2DAE9ABF1DF5}" type="presOf" srcId="{1F02D272-E087-4629-9C3E-4AD08C4E29A2}" destId="{1BED0572-840E-4579-8EC2-88CB7D1AF4BC}" srcOrd="0" destOrd="0" presId="urn:microsoft.com/office/officeart/2005/8/layout/radial3"/>
    <dgm:cxn modelId="{7832EBFC-9634-4620-A7F0-7157CEF0827E}" srcId="{893A1392-20A9-4A2D-8BFD-979F3AC27DCB}" destId="{D45BBE0A-6172-4AEC-AD7A-8BAFB1CF507E}" srcOrd="5" destOrd="0" parTransId="{9B03D75B-7756-4853-BA24-78332DBF64CE}" sibTransId="{524C4865-5261-4DC3-9B0F-0A0AB9BBBA14}"/>
    <dgm:cxn modelId="{757291F5-EC9A-4840-8A74-AB4D48D5E2C8}" type="presParOf" srcId="{1BED0572-840E-4579-8EC2-88CB7D1AF4BC}" destId="{01E48DDA-E078-4FDD-88EC-D8E635905216}" srcOrd="0" destOrd="0" presId="urn:microsoft.com/office/officeart/2005/8/layout/radial3"/>
    <dgm:cxn modelId="{F61B6F41-D9E5-40E1-8444-2CA7B193E3A8}" type="presParOf" srcId="{01E48DDA-E078-4FDD-88EC-D8E635905216}" destId="{07DABAF5-45A6-4FF7-98F7-3D5939A2F0C1}" srcOrd="0" destOrd="0" presId="urn:microsoft.com/office/officeart/2005/8/layout/radial3"/>
    <dgm:cxn modelId="{C3F5440E-D6D6-4C84-AFF9-6FEAA5C9F409}" type="presParOf" srcId="{01E48DDA-E078-4FDD-88EC-D8E635905216}" destId="{1386E669-5643-48D1-8660-2624D68201E1}" srcOrd="1" destOrd="0" presId="urn:microsoft.com/office/officeart/2005/8/layout/radial3"/>
    <dgm:cxn modelId="{6126027F-1F68-48AA-965A-D1BF189F1F9B}" type="presParOf" srcId="{01E48DDA-E078-4FDD-88EC-D8E635905216}" destId="{E54F3AB4-0593-43EB-9E2E-B4C03BE56C57}" srcOrd="2" destOrd="0" presId="urn:microsoft.com/office/officeart/2005/8/layout/radial3"/>
    <dgm:cxn modelId="{643DBC7D-02C2-4CF2-B213-5DADEF6BECB0}" type="presParOf" srcId="{01E48DDA-E078-4FDD-88EC-D8E635905216}" destId="{9BAE98C5-D445-4B68-9640-D96D4E672EA9}" srcOrd="3" destOrd="0" presId="urn:microsoft.com/office/officeart/2005/8/layout/radial3"/>
    <dgm:cxn modelId="{AF1807CF-C000-4787-A04D-008D302FDC78}" type="presParOf" srcId="{01E48DDA-E078-4FDD-88EC-D8E635905216}" destId="{B3BA625F-16DA-45A7-881D-11FC4F7A131B}" srcOrd="4" destOrd="0" presId="urn:microsoft.com/office/officeart/2005/8/layout/radial3"/>
    <dgm:cxn modelId="{E2AF115E-DF88-4C8B-BAB1-B3D458F6BF7E}" type="presParOf" srcId="{01E48DDA-E078-4FDD-88EC-D8E635905216}" destId="{EA9C789F-9AC2-4F8F-B8F2-B072EF4298B8}" srcOrd="5" destOrd="0" presId="urn:microsoft.com/office/officeart/2005/8/layout/radial3"/>
    <dgm:cxn modelId="{7FB75D22-5D02-4526-8D88-2DA0C5FCD786}" type="presParOf" srcId="{01E48DDA-E078-4FDD-88EC-D8E635905216}" destId="{37DEB794-33C8-43EF-B49B-B01637D2F0F5}" srcOrd="6" destOrd="0" presId="urn:microsoft.com/office/officeart/2005/8/layout/radial3"/>
    <dgm:cxn modelId="{751BDBA2-324F-49E3-8D08-E5B20B1C57BA}" type="presParOf" srcId="{01E48DDA-E078-4FDD-88EC-D8E635905216}" destId="{21D95D7D-EAFE-424C-A6A0-E845963DFE30}" srcOrd="7" destOrd="0" presId="urn:microsoft.com/office/officeart/2005/8/layout/radial3"/>
    <dgm:cxn modelId="{2F0FA47A-035B-4E1F-AB7E-12973F9B1515}" type="presParOf" srcId="{01E48DDA-E078-4FDD-88EC-D8E635905216}" destId="{3A7FB0C4-8BAB-4F8C-B230-1414AB3D40A4}" srcOrd="8" destOrd="0" presId="urn:microsoft.com/office/officeart/2005/8/layout/radial3"/>
    <dgm:cxn modelId="{6B8390C4-FE4D-4B14-8F59-308B2B127802}" type="presParOf" srcId="{01E48DDA-E078-4FDD-88EC-D8E635905216}" destId="{F4F6524D-7A9C-4E49-BD35-BBC026601A39}" srcOrd="9" destOrd="0" presId="urn:microsoft.com/office/officeart/2005/8/layout/radial3"/>
    <dgm:cxn modelId="{82729E8B-3F92-44A7-BE7A-515FBF932C57}" type="presParOf" srcId="{01E48DDA-E078-4FDD-88EC-D8E635905216}" destId="{3CE877AB-B6DC-42A5-8D6C-D592AEF67F63}" srcOrd="1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02D272-E087-4629-9C3E-4AD08C4E29A2}"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GB"/>
        </a:p>
      </dgm:t>
    </dgm:pt>
    <dgm:pt modelId="{2D979E7D-E25D-479B-B185-BC6E188B3567}" type="parTrans" cxnId="{2F809C55-7550-49E4-84D4-BF6D19225FDB}">
      <dgm:prSet/>
      <dgm:spPr/>
      <dgm:t>
        <a:bodyPr/>
        <a:lstStyle/>
        <a:p>
          <a:endParaRPr lang="en-GB"/>
        </a:p>
      </dgm:t>
    </dgm:pt>
    <dgm:pt modelId="{893A1392-20A9-4A2D-8BFD-979F3AC27DCB}">
      <dgm:prSet phldrT="[Text]" custT="1"/>
      <dgm:spPr>
        <a:solidFill>
          <a:srgbClr val="ED1E87">
            <a:alpha val="49804"/>
          </a:srgbClr>
        </a:solidFill>
      </dgm:spPr>
      <dgm:t>
        <a:bodyPr/>
        <a:lstStyle/>
        <a:p>
          <a:r>
            <a:rPr lang="cy" sz="2400" b="0" i="0" u="none" strike="noStrike" cap="none" baseline="0" dirty="0">
              <a:solidFill>
                <a:srgbClr val="000000"/>
              </a:solidFill>
              <a:effectLst/>
              <a:uFillTx/>
              <a:latin typeface="Calibri" panose="020F0502020204030204" pitchFamily="34" charset="0"/>
            </a:rPr>
            <a:t>Fy llesiant</a:t>
          </a:r>
        </a:p>
      </dgm:t>
    </dgm:pt>
    <dgm:pt modelId="{78D7736B-84BB-4F09-9FE4-3470BCA8EBB3}" type="parTrans" cxnId="{68EB8399-A172-44A0-9296-2937170C079B}">
      <dgm:prSet/>
      <dgm:spPr/>
      <dgm:t>
        <a:bodyPr/>
        <a:lstStyle/>
        <a:p>
          <a:endParaRPr lang="en-GB"/>
        </a:p>
      </dgm:t>
    </dgm:pt>
    <dgm:pt modelId="{4AE651F5-B29C-4E71-B134-F82797EE925D}">
      <dgm:prSet phldrT="[Text]" custT="1"/>
      <dgm:spPr>
        <a:solidFill>
          <a:srgbClr val="ED1E87">
            <a:alpha val="49804"/>
          </a:srgbClr>
        </a:solidFill>
      </dgm:spPr>
      <dgm:t>
        <a:bodyPr/>
        <a:lstStyle/>
        <a:p>
          <a:r>
            <a:rPr lang="cy" sz="1400" b="0" i="0" u="none" strike="noStrike" cap="none" baseline="0" dirty="0">
              <a:solidFill>
                <a:srgbClr val="000000"/>
              </a:solidFill>
              <a:effectLst/>
              <a:uFillTx/>
              <a:latin typeface="Calibri" panose="020F0502020204030204" pitchFamily="34" charset="0"/>
            </a:rPr>
            <a:t>iechyd corfforol a meddyliol ac emosiynol</a:t>
          </a:r>
        </a:p>
      </dgm:t>
    </dgm:pt>
    <dgm:pt modelId="{595E36E4-D573-4AC3-B8F1-6B43EC3B64FA}" type="sibTrans" cxnId="{68EB8399-A172-44A0-9296-2937170C079B}">
      <dgm:prSet/>
      <dgm:spPr/>
      <dgm:t>
        <a:bodyPr/>
        <a:lstStyle/>
        <a:p>
          <a:endParaRPr lang="en-GB"/>
        </a:p>
      </dgm:t>
    </dgm:pt>
    <dgm:pt modelId="{1F58CD69-2096-43F0-B234-16D16D2E815E}" type="parTrans" cxnId="{15E57F21-0E24-44B6-9383-E8168F1F105F}">
      <dgm:prSet/>
      <dgm:spPr/>
      <dgm:t>
        <a:bodyPr/>
        <a:lstStyle/>
        <a:p>
          <a:endParaRPr lang="en-GB"/>
        </a:p>
      </dgm:t>
    </dgm:pt>
    <dgm:pt modelId="{9C2CA40B-E595-4940-8110-6D421A200C88}">
      <dgm:prSet phldrT="[Text]" custT="1"/>
      <dgm:spPr>
        <a:solidFill>
          <a:srgbClr val="ED1E87">
            <a:alpha val="49804"/>
          </a:srgbClr>
        </a:solidFill>
      </dgm:spPr>
      <dgm:t>
        <a:bodyPr/>
        <a:lstStyle/>
        <a:p>
          <a:r>
            <a:rPr lang="cy" sz="1400" b="0" i="0" u="none" strike="noStrike" cap="none" baseline="0" dirty="0">
              <a:solidFill>
                <a:srgbClr val="000000"/>
              </a:solidFill>
              <a:effectLst/>
              <a:uFillTx/>
              <a:latin typeface="Calibri" panose="020F0502020204030204" pitchFamily="34" charset="0"/>
            </a:rPr>
            <a:t>amddiffyn rhag camdriniaeth ac esgeulustod</a:t>
          </a:r>
        </a:p>
      </dgm:t>
    </dgm:pt>
    <dgm:pt modelId="{EFF9ACB6-631A-45B0-B161-EF89662726F7}" type="sibTrans" cxnId="{15E57F21-0E24-44B6-9383-E8168F1F105F}">
      <dgm:prSet/>
      <dgm:spPr/>
      <dgm:t>
        <a:bodyPr/>
        <a:lstStyle/>
        <a:p>
          <a:endParaRPr lang="en-GB"/>
        </a:p>
      </dgm:t>
    </dgm:pt>
    <dgm:pt modelId="{D1A20900-88DE-475B-820F-9EDA6B6A0A4D}" type="parTrans" cxnId="{C6E14B3E-9EE9-48A3-9DDF-8FAAE0454B23}">
      <dgm:prSet/>
      <dgm:spPr/>
      <dgm:t>
        <a:bodyPr/>
        <a:lstStyle/>
        <a:p>
          <a:endParaRPr lang="en-GB"/>
        </a:p>
      </dgm:t>
    </dgm:pt>
    <dgm:pt modelId="{99F21E09-8F81-4506-8E35-27A6D7FFB82F}">
      <dgm:prSet phldrT="[Text]" custT="1"/>
      <dgm:spPr>
        <a:solidFill>
          <a:srgbClr val="ED1E87">
            <a:alpha val="49804"/>
          </a:srgbClr>
        </a:solidFill>
      </dgm:spPr>
      <dgm:t>
        <a:bodyPr/>
        <a:lstStyle/>
        <a:p>
          <a:r>
            <a:rPr lang="cy" sz="1400" b="0" i="0" u="none" strike="noStrike" cap="none" baseline="0" dirty="0">
              <a:solidFill>
                <a:srgbClr val="000000"/>
              </a:solidFill>
              <a:effectLst/>
              <a:uFillTx/>
              <a:latin typeface="Calibri" panose="020F0502020204030204" pitchFamily="34" charset="0"/>
            </a:rPr>
            <a:t>addysg, hyfforddiant a hamdden</a:t>
          </a:r>
        </a:p>
      </dgm:t>
    </dgm:pt>
    <dgm:pt modelId="{E5464985-A23B-411D-88AA-3D72B8642951}" type="sibTrans" cxnId="{C6E14B3E-9EE9-48A3-9DDF-8FAAE0454B23}">
      <dgm:prSet/>
      <dgm:spPr/>
      <dgm:t>
        <a:bodyPr/>
        <a:lstStyle/>
        <a:p>
          <a:endParaRPr lang="en-GB"/>
        </a:p>
      </dgm:t>
    </dgm:pt>
    <dgm:pt modelId="{8B9DAB52-1C92-4FA8-B63D-63820E395181}" type="parTrans" cxnId="{C4668F51-CEA8-4AB1-B136-79514BDEFB6B}">
      <dgm:prSet/>
      <dgm:spPr/>
      <dgm:t>
        <a:bodyPr/>
        <a:lstStyle/>
        <a:p>
          <a:endParaRPr lang="en-GB"/>
        </a:p>
      </dgm:t>
    </dgm:pt>
    <dgm:pt modelId="{FAEC400B-BF82-4FF3-A959-0D2CE0727B50}">
      <dgm:prSet phldrT="[Text]" custT="1"/>
      <dgm:spPr>
        <a:solidFill>
          <a:srgbClr val="ED1E87">
            <a:alpha val="49804"/>
          </a:srgbClr>
        </a:solidFill>
      </dgm:spPr>
      <dgm:t>
        <a:bodyPr/>
        <a:lstStyle/>
        <a:p>
          <a:r>
            <a:rPr lang="cy" sz="1400" b="0" i="0" u="none" strike="noStrike" cap="none" baseline="0" dirty="0">
              <a:solidFill>
                <a:srgbClr val="000000"/>
              </a:solidFill>
              <a:effectLst/>
              <a:uFillTx/>
              <a:latin typeface="Calibri" panose="020F0502020204030204" pitchFamily="34" charset="0"/>
            </a:rPr>
            <a:t>perthnasoedd domestig, teuluol a phersonol</a:t>
          </a:r>
        </a:p>
      </dgm:t>
    </dgm:pt>
    <dgm:pt modelId="{1B539FF1-C4F0-4ADA-ABB9-EA03D0EF1D74}" type="sibTrans" cxnId="{C4668F51-CEA8-4AB1-B136-79514BDEFB6B}">
      <dgm:prSet/>
      <dgm:spPr/>
      <dgm:t>
        <a:bodyPr/>
        <a:lstStyle/>
        <a:p>
          <a:endParaRPr lang="en-GB"/>
        </a:p>
      </dgm:t>
    </dgm:pt>
    <dgm:pt modelId="{7DFC7AF7-0063-4C8C-BB89-9AFDAF3688A0}" type="parTrans" cxnId="{2A2ABF96-8735-4395-BEF6-F216F6EA37E9}">
      <dgm:prSet/>
      <dgm:spPr/>
      <dgm:t>
        <a:bodyPr/>
        <a:lstStyle/>
        <a:p>
          <a:endParaRPr lang="en-GB"/>
        </a:p>
      </dgm:t>
    </dgm:pt>
    <dgm:pt modelId="{9DC3A0AB-B80B-48F8-A4C9-8CD88AAEFFC7}">
      <dgm:prSet phldrT="[Text]" custT="1"/>
      <dgm:spPr>
        <a:solidFill>
          <a:srgbClr val="ED1E87">
            <a:alpha val="49804"/>
          </a:srgbClr>
        </a:solidFill>
      </dgm:spPr>
      <dgm:t>
        <a:bodyPr/>
        <a:lstStyle/>
        <a:p>
          <a:r>
            <a:rPr lang="cy" sz="1400" b="0" i="0" u="none" strike="noStrike" cap="none" baseline="0" dirty="0">
              <a:solidFill>
                <a:srgbClr val="000000"/>
              </a:solidFill>
              <a:effectLst/>
              <a:uFillTx/>
              <a:latin typeface="Calibri" panose="020F0502020204030204" pitchFamily="34" charset="0"/>
            </a:rPr>
            <a:t>cyfraniad a wneir i gymdeithas</a:t>
          </a:r>
        </a:p>
      </dgm:t>
    </dgm:pt>
    <dgm:pt modelId="{CC551B47-745A-4B7C-A418-8A7282AC9494}" type="sibTrans" cxnId="{2A2ABF96-8735-4395-BEF6-F216F6EA37E9}">
      <dgm:prSet/>
      <dgm:spPr/>
      <dgm:t>
        <a:bodyPr/>
        <a:lstStyle/>
        <a:p>
          <a:endParaRPr lang="en-GB"/>
        </a:p>
      </dgm:t>
    </dgm:pt>
    <dgm:pt modelId="{9B03D75B-7756-4853-BA24-78332DBF64CE}" type="parTrans" cxnId="{9AE77CA6-34FB-4299-BE26-3080406166A2}">
      <dgm:prSet/>
      <dgm:spPr/>
      <dgm:t>
        <a:bodyPr/>
        <a:lstStyle/>
        <a:p>
          <a:endParaRPr lang="en-GB"/>
        </a:p>
      </dgm:t>
    </dgm:pt>
    <dgm:pt modelId="{D45BBE0A-6172-4AEC-AD7A-8BAFB1CF507E}">
      <dgm:prSet phldrT="[Text]" custT="1"/>
      <dgm:spPr>
        <a:solidFill>
          <a:srgbClr val="ED1E87">
            <a:alpha val="49804"/>
          </a:srgbClr>
        </a:solidFill>
      </dgm:spPr>
      <dgm:t>
        <a:bodyPr/>
        <a:lstStyle/>
        <a:p>
          <a:r>
            <a:rPr lang="cy" sz="1400" b="0" i="0" u="none" strike="noStrike" cap="none" baseline="0" dirty="0">
              <a:solidFill>
                <a:srgbClr val="000000"/>
              </a:solidFill>
              <a:effectLst/>
              <a:uFillTx/>
              <a:latin typeface="Calibri" panose="020F0502020204030204" pitchFamily="34" charset="0"/>
            </a:rPr>
            <a:t>sicrhau hawliau a hawliadau</a:t>
          </a:r>
        </a:p>
      </dgm:t>
    </dgm:pt>
    <dgm:pt modelId="{524C4865-5261-4DC3-9B0F-0A0AB9BBBA14}" type="sibTrans" cxnId="{9AE77CA6-34FB-4299-BE26-3080406166A2}">
      <dgm:prSet/>
      <dgm:spPr/>
      <dgm:t>
        <a:bodyPr/>
        <a:lstStyle/>
        <a:p>
          <a:endParaRPr lang="en-GB"/>
        </a:p>
      </dgm:t>
    </dgm:pt>
    <dgm:pt modelId="{B141ACB7-70C9-4E59-8035-B5B8399346E6}" type="parTrans" cxnId="{D6F261BC-E56D-4046-AE4B-DE65BD79E790}">
      <dgm:prSet/>
      <dgm:spPr/>
      <dgm:t>
        <a:bodyPr/>
        <a:lstStyle/>
        <a:p>
          <a:endParaRPr lang="en-GB"/>
        </a:p>
      </dgm:t>
    </dgm:pt>
    <dgm:pt modelId="{8F43B5D4-7ADB-412B-9813-E7B8AB01F9BA}">
      <dgm:prSet phldrT="[Text]" custT="1"/>
      <dgm:spPr>
        <a:solidFill>
          <a:srgbClr val="ED1E87">
            <a:alpha val="49804"/>
          </a:srgbClr>
        </a:solidFill>
      </dgm:spPr>
      <dgm:t>
        <a:bodyPr/>
        <a:lstStyle/>
        <a:p>
          <a:r>
            <a:rPr lang="cy" sz="1400" b="0" i="0" u="none" strike="noStrike" cap="none" baseline="0" dirty="0">
              <a:solidFill>
                <a:srgbClr val="000000"/>
              </a:solidFill>
              <a:effectLst/>
              <a:uFillTx/>
              <a:latin typeface="Calibri" panose="020F0502020204030204" pitchFamily="34" charset="0"/>
            </a:rPr>
            <a:t>cymdeithasol ac economaidd</a:t>
          </a:r>
        </a:p>
      </dgm:t>
    </dgm:pt>
    <dgm:pt modelId="{73E1428B-EAB3-4C07-A76A-8C82361D07B2}" type="sibTrans" cxnId="{D6F261BC-E56D-4046-AE4B-DE65BD79E790}">
      <dgm:prSet/>
      <dgm:spPr/>
      <dgm:t>
        <a:bodyPr/>
        <a:lstStyle/>
        <a:p>
          <a:endParaRPr lang="en-GB"/>
        </a:p>
      </dgm:t>
    </dgm:pt>
    <dgm:pt modelId="{0C60D7DC-7386-4255-A856-48E7CB8880A2}" type="parTrans" cxnId="{BFFD85A8-544C-4244-B2B1-764226EF66E0}">
      <dgm:prSet/>
      <dgm:spPr/>
      <dgm:t>
        <a:bodyPr/>
        <a:lstStyle/>
        <a:p>
          <a:endParaRPr lang="en-GB"/>
        </a:p>
      </dgm:t>
    </dgm:pt>
    <dgm:pt modelId="{509C9F58-AA01-4C57-952E-7BEEFE823C89}">
      <dgm:prSet phldrT="[Text]" custT="1"/>
      <dgm:spPr>
        <a:solidFill>
          <a:srgbClr val="ED1E87">
            <a:alpha val="49804"/>
          </a:srgbClr>
        </a:solidFill>
      </dgm:spPr>
      <dgm:t>
        <a:bodyPr/>
        <a:lstStyle/>
        <a:p>
          <a:r>
            <a:rPr lang="cy" sz="1400" b="0" i="0" u="none" strike="noStrike" cap="none" baseline="0" dirty="0">
              <a:solidFill>
                <a:srgbClr val="000000"/>
              </a:solidFill>
              <a:effectLst/>
              <a:uFillTx/>
              <a:latin typeface="Calibri" panose="020F0502020204030204" pitchFamily="34" charset="0"/>
            </a:rPr>
            <a:t>lles</a:t>
          </a:r>
        </a:p>
      </dgm:t>
    </dgm:pt>
    <dgm:pt modelId="{4E509192-B4F4-4227-8D08-0AFB215DBDEE}" type="sibTrans" cxnId="{BFFD85A8-544C-4244-B2B1-764226EF66E0}">
      <dgm:prSet/>
      <dgm:spPr/>
      <dgm:t>
        <a:bodyPr/>
        <a:lstStyle/>
        <a:p>
          <a:endParaRPr lang="en-GB"/>
        </a:p>
      </dgm:t>
    </dgm:pt>
    <dgm:pt modelId="{07B59DE7-C3B1-4930-8958-74068237DFC4}" type="parTrans" cxnId="{7A6380C3-DD00-42C7-891E-65CCFDA638FF}">
      <dgm:prSet/>
      <dgm:spPr/>
      <dgm:t>
        <a:bodyPr/>
        <a:lstStyle/>
        <a:p>
          <a:endParaRPr lang="en-GB"/>
        </a:p>
      </dgm:t>
    </dgm:pt>
    <dgm:pt modelId="{2D1A01DB-F61E-4FE4-B59F-BDE533A81AFB}">
      <dgm:prSet phldrT="[Text]" custT="1"/>
      <dgm:spPr>
        <a:solidFill>
          <a:srgbClr val="ED1E87">
            <a:alpha val="49804"/>
          </a:srgbClr>
        </a:solidFill>
      </dgm:spPr>
      <dgm:t>
        <a:bodyPr/>
        <a:lstStyle/>
        <a:p>
          <a:r>
            <a:rPr lang="cy" sz="1400" b="0" i="0" u="none" strike="noStrike" cap="none" baseline="0" dirty="0">
              <a:solidFill>
                <a:srgbClr val="000000"/>
              </a:solidFill>
              <a:effectLst/>
              <a:uFillTx/>
              <a:latin typeface="Calibri" panose="020F0502020204030204" pitchFamily="34" charset="0"/>
            </a:rPr>
            <a:t>datblygiad</a:t>
          </a:r>
        </a:p>
      </dgm:t>
    </dgm:pt>
    <dgm:pt modelId="{D5FB063A-209D-4209-A56A-3D50E8AE8BD4}" type="sibTrans" cxnId="{7A6380C3-DD00-42C7-891E-65CCFDA638FF}">
      <dgm:prSet/>
      <dgm:spPr/>
      <dgm:t>
        <a:bodyPr/>
        <a:lstStyle/>
        <a:p>
          <a:endParaRPr lang="en-GB"/>
        </a:p>
      </dgm:t>
    </dgm:pt>
    <dgm:pt modelId="{6D594147-4F0F-4DB7-8C78-2C6EF601ECB0}" type="sibTrans" cxnId="{2F809C55-7550-49E4-84D4-BF6D19225FDB}">
      <dgm:prSet/>
      <dgm:spPr/>
      <dgm:t>
        <a:bodyPr/>
        <a:lstStyle/>
        <a:p>
          <a:endParaRPr lang="en-GB"/>
        </a:p>
      </dgm:t>
    </dgm:pt>
    <dgm:pt modelId="{0BDBC1B4-A2DF-4F07-9EB7-5057412B1E93}">
      <dgm:prSet/>
      <dgm:spPr/>
      <dgm:t>
        <a:bodyPr/>
        <a:lstStyle/>
        <a:p>
          <a:r>
            <a:rPr lang="cy" b="0" i="0" u="none" strike="noStrike" cap="none" baseline="0">
              <a:effectLst/>
              <a:uFillTx/>
            </a:rPr>
            <a:t>addasrwydd llety byw</a:t>
          </a:r>
        </a:p>
      </dgm:t>
    </dgm:pt>
    <dgm:pt modelId="{81F65A55-3ABB-4122-B7AD-7EA4F3B1792E}" type="parTrans" cxnId="{3B7580C1-5F37-4005-85DC-71D47696ADDB}">
      <dgm:prSet/>
      <dgm:spPr/>
      <dgm:t>
        <a:bodyPr/>
        <a:lstStyle/>
        <a:p>
          <a:endParaRPr lang="cy"/>
        </a:p>
      </dgm:t>
    </dgm:pt>
    <dgm:pt modelId="{8FA03E5A-1D72-47ED-84F3-5E9F0C079600}" type="sibTrans" cxnId="{3B7580C1-5F37-4005-85DC-71D47696ADDB}">
      <dgm:prSet/>
      <dgm:spPr/>
      <dgm:t>
        <a:bodyPr/>
        <a:lstStyle/>
        <a:p>
          <a:endParaRPr lang="cy"/>
        </a:p>
      </dgm:t>
    </dgm:pt>
    <dgm:pt modelId="{1BED0572-840E-4579-8EC2-88CB7D1AF4BC}" type="pres">
      <dgm:prSet presAssocID="{1F02D272-E087-4629-9C3E-4AD08C4E29A2}" presName="composite" presStyleCnt="0">
        <dgm:presLayoutVars>
          <dgm:chMax val="1"/>
          <dgm:dir/>
          <dgm:resizeHandles val="exact"/>
        </dgm:presLayoutVars>
      </dgm:prSet>
      <dgm:spPr/>
    </dgm:pt>
    <dgm:pt modelId="{01E48DDA-E078-4FDD-88EC-D8E635905216}" type="pres">
      <dgm:prSet presAssocID="{1F02D272-E087-4629-9C3E-4AD08C4E29A2}" presName="radial" presStyleCnt="0">
        <dgm:presLayoutVars>
          <dgm:animLvl val="ctr"/>
        </dgm:presLayoutVars>
      </dgm:prSet>
      <dgm:spPr/>
    </dgm:pt>
    <dgm:pt modelId="{07DABAF5-45A6-4FF7-98F7-3D5939A2F0C1}" type="pres">
      <dgm:prSet presAssocID="{893A1392-20A9-4A2D-8BFD-979F3AC27DCB}" presName="centerShape" presStyleLbl="vennNode1" presStyleIdx="0" presStyleCnt="11" custScaleX="70304" custScaleY="74011"/>
      <dgm:spPr/>
    </dgm:pt>
    <dgm:pt modelId="{1386E669-5643-48D1-8660-2624D68201E1}" type="pres">
      <dgm:prSet presAssocID="{4AE651F5-B29C-4E71-B134-F82797EE925D}" presName="node" presStyleLbl="vennNode1" presStyleIdx="1" presStyleCnt="11" custScaleX="121625" custScaleY="116706" custRadScaleRad="97438" custRadScaleInc="1799">
        <dgm:presLayoutVars>
          <dgm:bulletEnabled val="1"/>
        </dgm:presLayoutVars>
      </dgm:prSet>
      <dgm:spPr/>
    </dgm:pt>
    <dgm:pt modelId="{E54F3AB4-0593-43EB-9E2E-B4C03BE56C57}" type="pres">
      <dgm:prSet presAssocID="{9C2CA40B-E595-4940-8110-6D421A200C88}" presName="node" presStyleLbl="vennNode1" presStyleIdx="2" presStyleCnt="11" custScaleX="118851" custScaleY="112102" custRadScaleRad="120396" custRadScaleInc="17024">
        <dgm:presLayoutVars>
          <dgm:bulletEnabled val="1"/>
        </dgm:presLayoutVars>
      </dgm:prSet>
      <dgm:spPr/>
    </dgm:pt>
    <dgm:pt modelId="{9BAE98C5-D445-4B68-9640-D96D4E672EA9}" type="pres">
      <dgm:prSet presAssocID="{99F21E09-8F81-4506-8E35-27A6D7FFB82F}" presName="node" presStyleLbl="vennNode1" presStyleIdx="3" presStyleCnt="11" custScaleX="113169" custScaleY="117921" custRadScaleRad="119371" custRadScaleInc="8324">
        <dgm:presLayoutVars>
          <dgm:bulletEnabled val="1"/>
        </dgm:presLayoutVars>
      </dgm:prSet>
      <dgm:spPr/>
    </dgm:pt>
    <dgm:pt modelId="{B3BA625F-16DA-45A7-881D-11FC4F7A131B}" type="pres">
      <dgm:prSet presAssocID="{FAEC400B-BF82-4FF3-A959-0D2CE0727B50}" presName="node" presStyleLbl="vennNode1" presStyleIdx="4" presStyleCnt="11" custScaleX="119398" custScaleY="123575" custRadScaleRad="122816" custRadScaleInc="-3869">
        <dgm:presLayoutVars>
          <dgm:bulletEnabled val="1"/>
        </dgm:presLayoutVars>
      </dgm:prSet>
      <dgm:spPr/>
    </dgm:pt>
    <dgm:pt modelId="{EA9C789F-9AC2-4F8F-B8F2-B072EF4298B8}" type="pres">
      <dgm:prSet presAssocID="{9DC3A0AB-B80B-48F8-A4C9-8CD88AAEFFC7}" presName="node" presStyleLbl="vennNode1" presStyleIdx="5" presStyleCnt="11" custScaleX="107924" custScaleY="112102" custRadScaleRad="111283" custRadScaleInc="-4948">
        <dgm:presLayoutVars>
          <dgm:bulletEnabled val="1"/>
        </dgm:presLayoutVars>
      </dgm:prSet>
      <dgm:spPr/>
    </dgm:pt>
    <dgm:pt modelId="{37DEB794-33C8-43EF-B49B-B01637D2F0F5}" type="pres">
      <dgm:prSet presAssocID="{D45BBE0A-6172-4AEC-AD7A-8BAFB1CF507E}" presName="node" presStyleLbl="vennNode1" presStyleIdx="6" presStyleCnt="11" custScaleX="116166" custScaleY="126616" custRadScaleRad="100022" custRadScaleInc="-3335">
        <dgm:presLayoutVars>
          <dgm:bulletEnabled val="1"/>
        </dgm:presLayoutVars>
      </dgm:prSet>
      <dgm:spPr/>
    </dgm:pt>
    <dgm:pt modelId="{21D95D7D-EAFE-424C-A6A0-E845963DFE30}" type="pres">
      <dgm:prSet presAssocID="{8F43B5D4-7ADB-412B-9813-E7B8AB01F9BA}" presName="node" presStyleLbl="vennNode1" presStyleIdx="7" presStyleCnt="11" custScaleX="107924" custScaleY="112102" custRadScaleRad="117819" custRadScaleInc="-1869">
        <dgm:presLayoutVars>
          <dgm:bulletEnabled val="1"/>
        </dgm:presLayoutVars>
      </dgm:prSet>
      <dgm:spPr/>
    </dgm:pt>
    <dgm:pt modelId="{54EF895F-8019-49D0-A779-170B457342E1}" type="pres">
      <dgm:prSet presAssocID="{0BDBC1B4-A2DF-4F07-9EB7-5057412B1E93}" presName="node" presStyleLbl="vennNode1" presStyleIdx="8" presStyleCnt="11">
        <dgm:presLayoutVars>
          <dgm:bulletEnabled val="1"/>
        </dgm:presLayoutVars>
      </dgm:prSet>
      <dgm:spPr/>
    </dgm:pt>
    <dgm:pt modelId="{F4F6524D-7A9C-4E49-BD35-BBC026601A39}" type="pres">
      <dgm:prSet presAssocID="{509C9F58-AA01-4C57-952E-7BEEFE823C89}" presName="node" presStyleLbl="vennNode1" presStyleIdx="9" presStyleCnt="11" custScaleX="113661" custScaleY="116526" custRadScaleRad="118302" custRadScaleInc="-13518">
        <dgm:presLayoutVars>
          <dgm:bulletEnabled val="1"/>
        </dgm:presLayoutVars>
      </dgm:prSet>
      <dgm:spPr/>
    </dgm:pt>
    <dgm:pt modelId="{3CE877AB-B6DC-42A5-8D6C-D592AEF67F63}" type="pres">
      <dgm:prSet presAssocID="{2D1A01DB-F61E-4FE4-B59F-BDE533A81AFB}" presName="node" presStyleLbl="vennNode1" presStyleIdx="10" presStyleCnt="11" custScaleX="119398" custScaleY="108353" custRadScaleRad="116962" custRadScaleInc="-18853">
        <dgm:presLayoutVars>
          <dgm:bulletEnabled val="1"/>
        </dgm:presLayoutVars>
      </dgm:prSet>
      <dgm:spPr/>
    </dgm:pt>
  </dgm:ptLst>
  <dgm:cxnLst>
    <dgm:cxn modelId="{8BB4EA10-E71A-4E3C-B95A-7E992860E79B}" type="presOf" srcId="{9DC3A0AB-B80B-48F8-A4C9-8CD88AAEFFC7}" destId="{EA9C789F-9AC2-4F8F-B8F2-B072EF4298B8}" srcOrd="0" destOrd="0" presId="urn:microsoft.com/office/officeart/2005/8/layout/radial3"/>
    <dgm:cxn modelId="{FA5FB813-798F-4A4E-AE37-35A7296EB345}" type="presOf" srcId="{D45BBE0A-6172-4AEC-AD7A-8BAFB1CF507E}" destId="{37DEB794-33C8-43EF-B49B-B01637D2F0F5}" srcOrd="0" destOrd="0" presId="urn:microsoft.com/office/officeart/2005/8/layout/radial3"/>
    <dgm:cxn modelId="{15E57F21-0E24-44B6-9383-E8168F1F105F}" srcId="{893A1392-20A9-4A2D-8BFD-979F3AC27DCB}" destId="{9C2CA40B-E595-4940-8110-6D421A200C88}" srcOrd="1" destOrd="0" parTransId="{1F58CD69-2096-43F0-B234-16D16D2E815E}" sibTransId="{EFF9ACB6-631A-45B0-B161-EF89662726F7}"/>
    <dgm:cxn modelId="{9BE63322-AADF-4E0B-88CB-31D3C5D6D366}" type="presOf" srcId="{893A1392-20A9-4A2D-8BFD-979F3AC27DCB}" destId="{07DABAF5-45A6-4FF7-98F7-3D5939A2F0C1}" srcOrd="0" destOrd="0" presId="urn:microsoft.com/office/officeart/2005/8/layout/radial3"/>
    <dgm:cxn modelId="{CBF2D824-408A-4D36-9AEA-13952B82DCC7}" type="presOf" srcId="{9C2CA40B-E595-4940-8110-6D421A200C88}" destId="{E54F3AB4-0593-43EB-9E2E-B4C03BE56C57}" srcOrd="0" destOrd="0" presId="urn:microsoft.com/office/officeart/2005/8/layout/radial3"/>
    <dgm:cxn modelId="{C6E14B3E-9EE9-48A3-9DDF-8FAAE0454B23}" srcId="{893A1392-20A9-4A2D-8BFD-979F3AC27DCB}" destId="{99F21E09-8F81-4506-8E35-27A6D7FFB82F}" srcOrd="2" destOrd="0" parTransId="{D1A20900-88DE-475B-820F-9EDA6B6A0A4D}" sibTransId="{E5464985-A23B-411D-88AA-3D72B8642951}"/>
    <dgm:cxn modelId="{1AA77042-EA98-4BF5-866D-04C2281D5751}" type="presOf" srcId="{4AE651F5-B29C-4E71-B134-F82797EE925D}" destId="{1386E669-5643-48D1-8660-2624D68201E1}" srcOrd="0" destOrd="0" presId="urn:microsoft.com/office/officeart/2005/8/layout/radial3"/>
    <dgm:cxn modelId="{47153868-2B14-4578-953E-4A8909D3E638}" type="presOf" srcId="{99F21E09-8F81-4506-8E35-27A6D7FFB82F}" destId="{9BAE98C5-D445-4B68-9640-D96D4E672EA9}" srcOrd="0" destOrd="0" presId="urn:microsoft.com/office/officeart/2005/8/layout/radial3"/>
    <dgm:cxn modelId="{C4668F51-CEA8-4AB1-B136-79514BDEFB6B}" srcId="{893A1392-20A9-4A2D-8BFD-979F3AC27DCB}" destId="{FAEC400B-BF82-4FF3-A959-0D2CE0727B50}" srcOrd="3" destOrd="0" parTransId="{8B9DAB52-1C92-4FA8-B63D-63820E395181}" sibTransId="{1B539FF1-C4F0-4ADA-ABB9-EA03D0EF1D74}"/>
    <dgm:cxn modelId="{2F809C55-7550-49E4-84D4-BF6D19225FDB}" srcId="{1F02D272-E087-4629-9C3E-4AD08C4E29A2}" destId="{893A1392-20A9-4A2D-8BFD-979F3AC27DCB}" srcOrd="0" destOrd="0" parTransId="{2D979E7D-E25D-479B-B185-BC6E188B3567}" sibTransId="{6D594147-4F0F-4DB7-8C78-2C6EF601ECB0}"/>
    <dgm:cxn modelId="{C5BAFF77-C8BF-4265-B73C-B98002D64352}" type="presOf" srcId="{8F43B5D4-7ADB-412B-9813-E7B8AB01F9BA}" destId="{21D95D7D-EAFE-424C-A6A0-E845963DFE30}" srcOrd="0" destOrd="0" presId="urn:microsoft.com/office/officeart/2005/8/layout/radial3"/>
    <dgm:cxn modelId="{BFF49881-F160-4185-9AE5-AE396E6977CD}" type="presOf" srcId="{FAEC400B-BF82-4FF3-A959-0D2CE0727B50}" destId="{B3BA625F-16DA-45A7-881D-11FC4F7A131B}" srcOrd="0" destOrd="0" presId="urn:microsoft.com/office/officeart/2005/8/layout/radial3"/>
    <dgm:cxn modelId="{38F7098B-7CB6-41FD-9614-8F3BDA5C136B}" type="presOf" srcId="{0BDBC1B4-A2DF-4F07-9EB7-5057412B1E93}" destId="{54EF895F-8019-49D0-A779-170B457342E1}" srcOrd="0" destOrd="0" presId="urn:microsoft.com/office/officeart/2005/8/layout/radial3"/>
    <dgm:cxn modelId="{2A2ABF96-8735-4395-BEF6-F216F6EA37E9}" srcId="{893A1392-20A9-4A2D-8BFD-979F3AC27DCB}" destId="{9DC3A0AB-B80B-48F8-A4C9-8CD88AAEFFC7}" srcOrd="4" destOrd="0" parTransId="{7DFC7AF7-0063-4C8C-BB89-9AFDAF3688A0}" sibTransId="{CC551B47-745A-4B7C-A418-8A7282AC9494}"/>
    <dgm:cxn modelId="{68EB8399-A172-44A0-9296-2937170C079B}" srcId="{893A1392-20A9-4A2D-8BFD-979F3AC27DCB}" destId="{4AE651F5-B29C-4E71-B134-F82797EE925D}" srcOrd="0" destOrd="0" parTransId="{78D7736B-84BB-4F09-9FE4-3470BCA8EBB3}" sibTransId="{595E36E4-D573-4AC3-B8F1-6B43EC3B64FA}"/>
    <dgm:cxn modelId="{AB9AD1A3-FB6E-492F-AC83-ADED95014E4F}" type="presOf" srcId="{2D1A01DB-F61E-4FE4-B59F-BDE533A81AFB}" destId="{3CE877AB-B6DC-42A5-8D6C-D592AEF67F63}" srcOrd="0" destOrd="0" presId="urn:microsoft.com/office/officeart/2005/8/layout/radial3"/>
    <dgm:cxn modelId="{9AE77CA6-34FB-4299-BE26-3080406166A2}" srcId="{893A1392-20A9-4A2D-8BFD-979F3AC27DCB}" destId="{D45BBE0A-6172-4AEC-AD7A-8BAFB1CF507E}" srcOrd="5" destOrd="0" parTransId="{9B03D75B-7756-4853-BA24-78332DBF64CE}" sibTransId="{524C4865-5261-4DC3-9B0F-0A0AB9BBBA14}"/>
    <dgm:cxn modelId="{BFFD85A8-544C-4244-B2B1-764226EF66E0}" srcId="{893A1392-20A9-4A2D-8BFD-979F3AC27DCB}" destId="{509C9F58-AA01-4C57-952E-7BEEFE823C89}" srcOrd="8" destOrd="0" parTransId="{0C60D7DC-7386-4255-A856-48E7CB8880A2}" sibTransId="{4E509192-B4F4-4227-8D08-0AFB215DBDEE}"/>
    <dgm:cxn modelId="{09FDD1AB-D3AC-48A7-BD24-900C9B28DB2D}" type="presOf" srcId="{509C9F58-AA01-4C57-952E-7BEEFE823C89}" destId="{F4F6524D-7A9C-4E49-BD35-BBC026601A39}" srcOrd="0" destOrd="0" presId="urn:microsoft.com/office/officeart/2005/8/layout/radial3"/>
    <dgm:cxn modelId="{D6F261BC-E56D-4046-AE4B-DE65BD79E790}" srcId="{893A1392-20A9-4A2D-8BFD-979F3AC27DCB}" destId="{8F43B5D4-7ADB-412B-9813-E7B8AB01F9BA}" srcOrd="6" destOrd="0" parTransId="{B141ACB7-70C9-4E59-8035-B5B8399346E6}" sibTransId="{73E1428B-EAB3-4C07-A76A-8C82361D07B2}"/>
    <dgm:cxn modelId="{3B7580C1-5F37-4005-85DC-71D47696ADDB}" srcId="{893A1392-20A9-4A2D-8BFD-979F3AC27DCB}" destId="{0BDBC1B4-A2DF-4F07-9EB7-5057412B1E93}" srcOrd="7" destOrd="0" parTransId="{81F65A55-3ABB-4122-B7AD-7EA4F3B1792E}" sibTransId="{8FA03E5A-1D72-47ED-84F3-5E9F0C079600}"/>
    <dgm:cxn modelId="{7A6380C3-DD00-42C7-891E-65CCFDA638FF}" srcId="{893A1392-20A9-4A2D-8BFD-979F3AC27DCB}" destId="{2D1A01DB-F61E-4FE4-B59F-BDE533A81AFB}" srcOrd="9" destOrd="0" parTransId="{07B59DE7-C3B1-4930-8958-74068237DFC4}" sibTransId="{D5FB063A-209D-4209-A56A-3D50E8AE8BD4}"/>
    <dgm:cxn modelId="{A13B7BC7-EDDF-4411-BFDD-0AACED1A9453}" type="presOf" srcId="{1F02D272-E087-4629-9C3E-4AD08C4E29A2}" destId="{1BED0572-840E-4579-8EC2-88CB7D1AF4BC}" srcOrd="0" destOrd="0" presId="urn:microsoft.com/office/officeart/2005/8/layout/radial3"/>
    <dgm:cxn modelId="{F7D7F243-7574-4996-99B3-67ECF9BF3B8C}" type="presParOf" srcId="{1BED0572-840E-4579-8EC2-88CB7D1AF4BC}" destId="{01E48DDA-E078-4FDD-88EC-D8E635905216}" srcOrd="0" destOrd="0" presId="urn:microsoft.com/office/officeart/2005/8/layout/radial3"/>
    <dgm:cxn modelId="{C1FAA8B8-C497-42AE-A333-C8729B5D42DB}" type="presParOf" srcId="{01E48DDA-E078-4FDD-88EC-D8E635905216}" destId="{07DABAF5-45A6-4FF7-98F7-3D5939A2F0C1}" srcOrd="0" destOrd="0" presId="urn:microsoft.com/office/officeart/2005/8/layout/radial3"/>
    <dgm:cxn modelId="{E7416E0E-517F-44C6-B3C0-8ACEAF857BFB}" type="presParOf" srcId="{01E48DDA-E078-4FDD-88EC-D8E635905216}" destId="{1386E669-5643-48D1-8660-2624D68201E1}" srcOrd="1" destOrd="0" presId="urn:microsoft.com/office/officeart/2005/8/layout/radial3"/>
    <dgm:cxn modelId="{34CF39C3-BAC5-4D80-9DCB-8A06BF8FE2B1}" type="presParOf" srcId="{01E48DDA-E078-4FDD-88EC-D8E635905216}" destId="{E54F3AB4-0593-43EB-9E2E-B4C03BE56C57}" srcOrd="2" destOrd="0" presId="urn:microsoft.com/office/officeart/2005/8/layout/radial3"/>
    <dgm:cxn modelId="{6C3D6541-E435-4302-B54F-AF8AEF7B0761}" type="presParOf" srcId="{01E48DDA-E078-4FDD-88EC-D8E635905216}" destId="{9BAE98C5-D445-4B68-9640-D96D4E672EA9}" srcOrd="3" destOrd="0" presId="urn:microsoft.com/office/officeart/2005/8/layout/radial3"/>
    <dgm:cxn modelId="{590ABD9C-1F45-462D-8752-4D2A29FC5728}" type="presParOf" srcId="{01E48DDA-E078-4FDD-88EC-D8E635905216}" destId="{B3BA625F-16DA-45A7-881D-11FC4F7A131B}" srcOrd="4" destOrd="0" presId="urn:microsoft.com/office/officeart/2005/8/layout/radial3"/>
    <dgm:cxn modelId="{608423B4-F34F-4D16-A5ED-04CE9F738E51}" type="presParOf" srcId="{01E48DDA-E078-4FDD-88EC-D8E635905216}" destId="{EA9C789F-9AC2-4F8F-B8F2-B072EF4298B8}" srcOrd="5" destOrd="0" presId="urn:microsoft.com/office/officeart/2005/8/layout/radial3"/>
    <dgm:cxn modelId="{9A6069DF-B356-4188-A3DB-30A2F4A09A06}" type="presParOf" srcId="{01E48DDA-E078-4FDD-88EC-D8E635905216}" destId="{37DEB794-33C8-43EF-B49B-B01637D2F0F5}" srcOrd="6" destOrd="0" presId="urn:microsoft.com/office/officeart/2005/8/layout/radial3"/>
    <dgm:cxn modelId="{18BDD3E1-0BA0-4C23-8341-3C82E7534FB9}" type="presParOf" srcId="{01E48DDA-E078-4FDD-88EC-D8E635905216}" destId="{21D95D7D-EAFE-424C-A6A0-E845963DFE30}" srcOrd="7" destOrd="0" presId="urn:microsoft.com/office/officeart/2005/8/layout/radial3"/>
    <dgm:cxn modelId="{98936A87-A84A-4081-9D4B-EF12999E99F9}" type="presParOf" srcId="{01E48DDA-E078-4FDD-88EC-D8E635905216}" destId="{54EF895F-8019-49D0-A779-170B457342E1}" srcOrd="8" destOrd="0" presId="urn:microsoft.com/office/officeart/2005/8/layout/radial3"/>
    <dgm:cxn modelId="{F3DFE423-574D-4DFD-82B6-746996F0A9EE}" type="presParOf" srcId="{01E48DDA-E078-4FDD-88EC-D8E635905216}" destId="{F4F6524D-7A9C-4E49-BD35-BBC026601A39}" srcOrd="9" destOrd="0" presId="urn:microsoft.com/office/officeart/2005/8/layout/radial3"/>
    <dgm:cxn modelId="{41530DAA-EE64-48C1-B62C-429DB42787CB}" type="presParOf" srcId="{01E48DDA-E078-4FDD-88EC-D8E635905216}" destId="{3CE877AB-B6DC-42A5-8D6C-D592AEF67F63}" srcOrd="10" destOrd="0" presId="urn:microsoft.com/office/officeart/2005/8/layout/radial3"/>
  </dgm:cxnLst>
  <dgm:bg/>
  <dgm:whole/>
  <dgm:extLst>
    <a:ext uri="http://schemas.microsoft.com/office/drawing/2008/diagram">
      <dsp:dataModelExt xmlns:dsp="http://schemas.microsoft.com/office/drawing/2008/diagram" relId="rId12" minVer="http://schemas.openxmlformats.org/drawingml/2006/main"/>
    </a:ext>
  </dgm:extLst>
</dgm:dataModel>
</file>

<file path=ppt/diagrams/data5.xml><?xml version="1.0" encoding="utf-8"?>
<dgm:dataModel xmlns:dgm="http://schemas.openxmlformats.org/drawingml/2006/diagram" xmlns:a="http://schemas.openxmlformats.org/drawingml/2006/main">
  <dgm:ptLst>
    <dgm:pt modelId="{1F02D272-E087-4629-9C3E-4AD08C4E29A2}"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GB"/>
        </a:p>
      </dgm:t>
    </dgm:pt>
    <dgm:pt modelId="{893A1392-20A9-4A2D-8BFD-979F3AC27DCB}">
      <dgm:prSet phldrT="[Text]" custT="1"/>
      <dgm:spPr>
        <a:solidFill>
          <a:srgbClr val="ED1E87">
            <a:alpha val="49804"/>
          </a:srgbClr>
        </a:solidFill>
      </dgm:spPr>
      <dgm:t>
        <a:bodyPr/>
        <a:lstStyle/>
        <a:p>
          <a:r>
            <a:rPr lang="en-GB" sz="2400" dirty="0">
              <a:latin typeface="Calibri" panose="020F0502020204030204" pitchFamily="34" charset="0"/>
              <a:cs typeface="Calibri" panose="020F0502020204030204" pitchFamily="34" charset="0"/>
            </a:rPr>
            <a:t>My well-being</a:t>
          </a:r>
        </a:p>
      </dgm:t>
    </dgm:pt>
    <dgm:pt modelId="{2D979E7D-E25D-479B-B185-BC6E188B3567}" type="parTrans" cxnId="{1EDB96D2-EDBE-4778-A349-62BF72260314}">
      <dgm:prSet/>
      <dgm:spPr/>
      <dgm:t>
        <a:bodyPr/>
        <a:lstStyle/>
        <a:p>
          <a:endParaRPr lang="en-GB"/>
        </a:p>
      </dgm:t>
    </dgm:pt>
    <dgm:pt modelId="{6D594147-4F0F-4DB7-8C78-2C6EF601ECB0}" type="sibTrans" cxnId="{1EDB96D2-EDBE-4778-A349-62BF72260314}">
      <dgm:prSet/>
      <dgm:spPr/>
      <dgm:t>
        <a:bodyPr/>
        <a:lstStyle/>
        <a:p>
          <a:endParaRPr lang="en-GB"/>
        </a:p>
      </dgm:t>
    </dgm:pt>
    <dgm:pt modelId="{4AE651F5-B29C-4E71-B134-F82797EE925D}">
      <dgm:prSet phldrT="[Text]" custT="1"/>
      <dgm:spPr>
        <a:solidFill>
          <a:srgbClr val="ED1E87">
            <a:alpha val="49804"/>
          </a:srgbClr>
        </a:solidFill>
      </dgm:spPr>
      <dgm:t>
        <a:bodyPr/>
        <a:lstStyle/>
        <a:p>
          <a:r>
            <a:rPr lang="en-GB" sz="1400" dirty="0">
              <a:latin typeface="Calibri" panose="020F0502020204030204" pitchFamily="34" charset="0"/>
              <a:cs typeface="Calibri" panose="020F0502020204030204" pitchFamily="34" charset="0"/>
            </a:rPr>
            <a:t>physical &amp; mental health &amp; emotional</a:t>
          </a:r>
        </a:p>
      </dgm:t>
    </dgm:pt>
    <dgm:pt modelId="{78D7736B-84BB-4F09-9FE4-3470BCA8EBB3}" type="parTrans" cxnId="{3FBF78BC-648A-4D99-A6D7-4D48ECADF22D}">
      <dgm:prSet/>
      <dgm:spPr/>
      <dgm:t>
        <a:bodyPr/>
        <a:lstStyle/>
        <a:p>
          <a:endParaRPr lang="en-GB"/>
        </a:p>
      </dgm:t>
    </dgm:pt>
    <dgm:pt modelId="{595E36E4-D573-4AC3-B8F1-6B43EC3B64FA}" type="sibTrans" cxnId="{3FBF78BC-648A-4D99-A6D7-4D48ECADF22D}">
      <dgm:prSet/>
      <dgm:spPr/>
      <dgm:t>
        <a:bodyPr/>
        <a:lstStyle/>
        <a:p>
          <a:endParaRPr lang="en-GB"/>
        </a:p>
      </dgm:t>
    </dgm:pt>
    <dgm:pt modelId="{D45BBE0A-6172-4AEC-AD7A-8BAFB1CF507E}">
      <dgm:prSet phldrT="[Text]" custT="1"/>
      <dgm:spPr>
        <a:solidFill>
          <a:srgbClr val="ED1E87">
            <a:alpha val="49804"/>
          </a:srgbClr>
        </a:solidFill>
      </dgm:spPr>
      <dgm:t>
        <a:bodyPr/>
        <a:lstStyle/>
        <a:p>
          <a:r>
            <a:rPr lang="en-GB" sz="1400" dirty="0">
              <a:latin typeface="Calibri" panose="020F0502020204030204" pitchFamily="34" charset="0"/>
              <a:cs typeface="Calibri" panose="020F0502020204030204" pitchFamily="34" charset="0"/>
            </a:rPr>
            <a:t>securing rights and entitlements</a:t>
          </a:r>
        </a:p>
      </dgm:t>
    </dgm:pt>
    <dgm:pt modelId="{9B03D75B-7756-4853-BA24-78332DBF64CE}" type="parTrans" cxnId="{7832EBFC-9634-4620-A7F0-7157CEF0827E}">
      <dgm:prSet/>
      <dgm:spPr/>
      <dgm:t>
        <a:bodyPr/>
        <a:lstStyle/>
        <a:p>
          <a:endParaRPr lang="en-GB"/>
        </a:p>
      </dgm:t>
    </dgm:pt>
    <dgm:pt modelId="{524C4865-5261-4DC3-9B0F-0A0AB9BBBA14}" type="sibTrans" cxnId="{7832EBFC-9634-4620-A7F0-7157CEF0827E}">
      <dgm:prSet/>
      <dgm:spPr/>
      <dgm:t>
        <a:bodyPr/>
        <a:lstStyle/>
        <a:p>
          <a:endParaRPr lang="en-GB"/>
        </a:p>
      </dgm:t>
    </dgm:pt>
    <dgm:pt modelId="{9C2CA40B-E595-4940-8110-6D421A200C88}">
      <dgm:prSet phldrT="[Text]" custT="1"/>
      <dgm:spPr>
        <a:solidFill>
          <a:srgbClr val="ED1E87">
            <a:alpha val="49804"/>
          </a:srgbClr>
        </a:solidFill>
      </dgm:spPr>
      <dgm:t>
        <a:bodyPr/>
        <a:lstStyle/>
        <a:p>
          <a:r>
            <a:rPr lang="en-GB" sz="1400" dirty="0">
              <a:latin typeface="Calibri" panose="020F0502020204030204" pitchFamily="34" charset="0"/>
              <a:cs typeface="Calibri" panose="020F0502020204030204" pitchFamily="34" charset="0"/>
            </a:rPr>
            <a:t>protection from abuse and neglect</a:t>
          </a:r>
        </a:p>
      </dgm:t>
    </dgm:pt>
    <dgm:pt modelId="{1F58CD69-2096-43F0-B234-16D16D2E815E}" type="parTrans" cxnId="{ED72A514-FB0C-431C-BB4A-2C6931E33B8F}">
      <dgm:prSet/>
      <dgm:spPr/>
      <dgm:t>
        <a:bodyPr/>
        <a:lstStyle/>
        <a:p>
          <a:endParaRPr lang="en-GB"/>
        </a:p>
      </dgm:t>
    </dgm:pt>
    <dgm:pt modelId="{EFF9ACB6-631A-45B0-B161-EF89662726F7}" type="sibTrans" cxnId="{ED72A514-FB0C-431C-BB4A-2C6931E33B8F}">
      <dgm:prSet/>
      <dgm:spPr/>
      <dgm:t>
        <a:bodyPr/>
        <a:lstStyle/>
        <a:p>
          <a:endParaRPr lang="en-GB"/>
        </a:p>
      </dgm:t>
    </dgm:pt>
    <dgm:pt modelId="{99F21E09-8F81-4506-8E35-27A6D7FFB82F}">
      <dgm:prSet phldrT="[Text]" custT="1"/>
      <dgm:spPr>
        <a:solidFill>
          <a:srgbClr val="ED1E87">
            <a:alpha val="49804"/>
          </a:srgbClr>
        </a:solidFill>
      </dgm:spPr>
      <dgm:t>
        <a:bodyPr/>
        <a:lstStyle/>
        <a:p>
          <a:r>
            <a:rPr lang="en-GB" sz="1400" dirty="0">
              <a:latin typeface="Calibri" panose="020F0502020204030204" pitchFamily="34" charset="0"/>
              <a:cs typeface="Calibri" panose="020F0502020204030204" pitchFamily="34" charset="0"/>
            </a:rPr>
            <a:t>education, training and recreation</a:t>
          </a:r>
        </a:p>
      </dgm:t>
    </dgm:pt>
    <dgm:pt modelId="{D1A20900-88DE-475B-820F-9EDA6B6A0A4D}" type="parTrans" cxnId="{BEEF5662-4391-4518-946A-17BA2AD73806}">
      <dgm:prSet/>
      <dgm:spPr/>
      <dgm:t>
        <a:bodyPr/>
        <a:lstStyle/>
        <a:p>
          <a:endParaRPr lang="en-GB"/>
        </a:p>
      </dgm:t>
    </dgm:pt>
    <dgm:pt modelId="{E5464985-A23B-411D-88AA-3D72B8642951}" type="sibTrans" cxnId="{BEEF5662-4391-4518-946A-17BA2AD73806}">
      <dgm:prSet/>
      <dgm:spPr/>
      <dgm:t>
        <a:bodyPr/>
        <a:lstStyle/>
        <a:p>
          <a:endParaRPr lang="en-GB"/>
        </a:p>
      </dgm:t>
    </dgm:pt>
    <dgm:pt modelId="{FAEC400B-BF82-4FF3-A959-0D2CE0727B50}">
      <dgm:prSet phldrT="[Text]" custT="1"/>
      <dgm:spPr>
        <a:solidFill>
          <a:srgbClr val="ED1E87">
            <a:alpha val="49804"/>
          </a:srgbClr>
        </a:solidFill>
      </dgm:spPr>
      <dgm:t>
        <a:bodyPr/>
        <a:lstStyle/>
        <a:p>
          <a:r>
            <a:rPr lang="en-GB" sz="1400" dirty="0">
              <a:latin typeface="Calibri" panose="020F0502020204030204" pitchFamily="34" charset="0"/>
              <a:cs typeface="Calibri" panose="020F0502020204030204" pitchFamily="34" charset="0"/>
            </a:rPr>
            <a:t>domestic, family and personal relationships</a:t>
          </a:r>
        </a:p>
      </dgm:t>
    </dgm:pt>
    <dgm:pt modelId="{8B9DAB52-1C92-4FA8-B63D-63820E395181}" type="parTrans" cxnId="{C64099BD-B913-4C9D-B563-F599145E0649}">
      <dgm:prSet/>
      <dgm:spPr/>
      <dgm:t>
        <a:bodyPr/>
        <a:lstStyle/>
        <a:p>
          <a:endParaRPr lang="en-GB"/>
        </a:p>
      </dgm:t>
    </dgm:pt>
    <dgm:pt modelId="{1B539FF1-C4F0-4ADA-ABB9-EA03D0EF1D74}" type="sibTrans" cxnId="{C64099BD-B913-4C9D-B563-F599145E0649}">
      <dgm:prSet/>
      <dgm:spPr/>
      <dgm:t>
        <a:bodyPr/>
        <a:lstStyle/>
        <a:p>
          <a:endParaRPr lang="en-GB"/>
        </a:p>
      </dgm:t>
    </dgm:pt>
    <dgm:pt modelId="{9DC3A0AB-B80B-48F8-A4C9-8CD88AAEFFC7}">
      <dgm:prSet phldrT="[Text]" custT="1"/>
      <dgm:spPr>
        <a:solidFill>
          <a:srgbClr val="ED1E87">
            <a:alpha val="49804"/>
          </a:srgbClr>
        </a:solidFill>
      </dgm:spPr>
      <dgm:t>
        <a:bodyPr/>
        <a:lstStyle/>
        <a:p>
          <a:r>
            <a:rPr lang="en-GB" sz="1400" dirty="0">
              <a:latin typeface="Calibri" panose="020F0502020204030204" pitchFamily="34" charset="0"/>
              <a:cs typeface="Calibri" panose="020F0502020204030204" pitchFamily="34" charset="0"/>
            </a:rPr>
            <a:t>contribution made to society</a:t>
          </a:r>
        </a:p>
      </dgm:t>
    </dgm:pt>
    <dgm:pt modelId="{7DFC7AF7-0063-4C8C-BB89-9AFDAF3688A0}" type="parTrans" cxnId="{EE6F0525-0E6C-49E5-81C2-0433075A2F85}">
      <dgm:prSet/>
      <dgm:spPr/>
      <dgm:t>
        <a:bodyPr/>
        <a:lstStyle/>
        <a:p>
          <a:endParaRPr lang="en-GB"/>
        </a:p>
      </dgm:t>
    </dgm:pt>
    <dgm:pt modelId="{CC551B47-745A-4B7C-A418-8A7282AC9494}" type="sibTrans" cxnId="{EE6F0525-0E6C-49E5-81C2-0433075A2F85}">
      <dgm:prSet/>
      <dgm:spPr/>
      <dgm:t>
        <a:bodyPr/>
        <a:lstStyle/>
        <a:p>
          <a:endParaRPr lang="en-GB"/>
        </a:p>
      </dgm:t>
    </dgm:pt>
    <dgm:pt modelId="{8F43B5D4-7ADB-412B-9813-E7B8AB01F9BA}">
      <dgm:prSet phldrT="[Text]" custT="1"/>
      <dgm:spPr>
        <a:solidFill>
          <a:srgbClr val="ED1E87">
            <a:alpha val="49804"/>
          </a:srgbClr>
        </a:solidFill>
      </dgm:spPr>
      <dgm:t>
        <a:bodyPr/>
        <a:lstStyle/>
        <a:p>
          <a:r>
            <a:rPr lang="en-GB" sz="1400" dirty="0">
              <a:latin typeface="Calibri" panose="020F0502020204030204" pitchFamily="34" charset="0"/>
              <a:cs typeface="Calibri" panose="020F0502020204030204" pitchFamily="34" charset="0"/>
            </a:rPr>
            <a:t>social and economic</a:t>
          </a:r>
        </a:p>
      </dgm:t>
    </dgm:pt>
    <dgm:pt modelId="{B141ACB7-70C9-4E59-8035-B5B8399346E6}" type="parTrans" cxnId="{E6E7386C-31EB-4268-A579-5D3C7D336A1A}">
      <dgm:prSet/>
      <dgm:spPr/>
      <dgm:t>
        <a:bodyPr/>
        <a:lstStyle/>
        <a:p>
          <a:endParaRPr lang="en-GB"/>
        </a:p>
      </dgm:t>
    </dgm:pt>
    <dgm:pt modelId="{73E1428B-EAB3-4C07-A76A-8C82361D07B2}" type="sibTrans" cxnId="{E6E7386C-31EB-4268-A579-5D3C7D336A1A}">
      <dgm:prSet/>
      <dgm:spPr/>
      <dgm:t>
        <a:bodyPr/>
        <a:lstStyle/>
        <a:p>
          <a:endParaRPr lang="en-GB"/>
        </a:p>
      </dgm:t>
    </dgm:pt>
    <dgm:pt modelId="{91D05A1F-C3AC-49E1-825E-06F0C43B9DDE}">
      <dgm:prSet phldrT="[Text]" custT="1"/>
      <dgm:spPr>
        <a:solidFill>
          <a:srgbClr val="ED1E87">
            <a:alpha val="49804"/>
          </a:srgbClr>
        </a:solidFill>
      </dgm:spPr>
      <dgm:t>
        <a:bodyPr/>
        <a:lstStyle/>
        <a:p>
          <a:r>
            <a:rPr lang="en-GB" sz="1400" dirty="0">
              <a:latin typeface="Calibri" panose="020F0502020204030204" pitchFamily="34" charset="0"/>
              <a:cs typeface="Calibri" panose="020F0502020204030204" pitchFamily="34" charset="0"/>
            </a:rPr>
            <a:t>suitability </a:t>
          </a:r>
          <a:br>
            <a:rPr lang="en-GB" sz="1400" dirty="0">
              <a:latin typeface="Calibri" panose="020F0502020204030204" pitchFamily="34" charset="0"/>
              <a:cs typeface="Calibri" panose="020F0502020204030204" pitchFamily="34" charset="0"/>
            </a:rPr>
          </a:br>
          <a:r>
            <a:rPr lang="en-GB" sz="1400" dirty="0">
              <a:latin typeface="Calibri" panose="020F0502020204030204" pitchFamily="34" charset="0"/>
              <a:cs typeface="Calibri" panose="020F0502020204030204" pitchFamily="34" charset="0"/>
            </a:rPr>
            <a:t>of living </a:t>
          </a:r>
          <a:r>
            <a:rPr lang="en-GB" sz="1400" dirty="0" err="1">
              <a:latin typeface="Calibri" panose="020F0502020204030204" pitchFamily="34" charset="0"/>
              <a:cs typeface="Calibri" panose="020F0502020204030204" pitchFamily="34" charset="0"/>
            </a:rPr>
            <a:t>accommo</a:t>
          </a:r>
          <a:r>
            <a:rPr lang="en-GB" sz="1400" dirty="0">
              <a:latin typeface="Calibri" panose="020F0502020204030204" pitchFamily="34" charset="0"/>
              <a:cs typeface="Calibri" panose="020F0502020204030204" pitchFamily="34" charset="0"/>
            </a:rPr>
            <a:t>-dation</a:t>
          </a:r>
        </a:p>
      </dgm:t>
    </dgm:pt>
    <dgm:pt modelId="{1C9DDC93-A33C-43EB-A265-3EE58C9AF9AC}" type="parTrans" cxnId="{0AB54A1E-99F8-4E1D-A578-789906817B8C}">
      <dgm:prSet/>
      <dgm:spPr/>
      <dgm:t>
        <a:bodyPr/>
        <a:lstStyle/>
        <a:p>
          <a:endParaRPr lang="en-GB"/>
        </a:p>
      </dgm:t>
    </dgm:pt>
    <dgm:pt modelId="{C03B0107-34FF-406E-B160-56457F6870B8}" type="sibTrans" cxnId="{0AB54A1E-99F8-4E1D-A578-789906817B8C}">
      <dgm:prSet/>
      <dgm:spPr/>
      <dgm:t>
        <a:bodyPr/>
        <a:lstStyle/>
        <a:p>
          <a:endParaRPr lang="en-GB"/>
        </a:p>
      </dgm:t>
    </dgm:pt>
    <dgm:pt modelId="{509C9F58-AA01-4C57-952E-7BEEFE823C89}">
      <dgm:prSet phldrT="[Text]" custT="1"/>
      <dgm:spPr>
        <a:solidFill>
          <a:srgbClr val="ED1E87">
            <a:alpha val="49804"/>
          </a:srgbClr>
        </a:solidFill>
      </dgm:spPr>
      <dgm:t>
        <a:bodyPr/>
        <a:lstStyle/>
        <a:p>
          <a:r>
            <a:rPr lang="en-GB" sz="1400" dirty="0">
              <a:latin typeface="Calibri" panose="020F0502020204030204" pitchFamily="34" charset="0"/>
              <a:cs typeface="Calibri" panose="020F0502020204030204" pitchFamily="34" charset="0"/>
            </a:rPr>
            <a:t>control over day-to-day life</a:t>
          </a:r>
        </a:p>
      </dgm:t>
    </dgm:pt>
    <dgm:pt modelId="{0C60D7DC-7386-4255-A856-48E7CB8880A2}" type="parTrans" cxnId="{DA93B705-EA15-45D1-A17E-8159E7723B96}">
      <dgm:prSet/>
      <dgm:spPr/>
      <dgm:t>
        <a:bodyPr/>
        <a:lstStyle/>
        <a:p>
          <a:endParaRPr lang="en-GB"/>
        </a:p>
      </dgm:t>
    </dgm:pt>
    <dgm:pt modelId="{4E509192-B4F4-4227-8D08-0AFB215DBDEE}" type="sibTrans" cxnId="{DA93B705-EA15-45D1-A17E-8159E7723B96}">
      <dgm:prSet/>
      <dgm:spPr/>
      <dgm:t>
        <a:bodyPr/>
        <a:lstStyle/>
        <a:p>
          <a:endParaRPr lang="en-GB"/>
        </a:p>
      </dgm:t>
    </dgm:pt>
    <dgm:pt modelId="{2D1A01DB-F61E-4FE4-B59F-BDE533A81AFB}">
      <dgm:prSet phldrT="[Text]" custT="1"/>
      <dgm:spPr>
        <a:solidFill>
          <a:srgbClr val="ED1E87">
            <a:alpha val="49804"/>
          </a:srgbClr>
        </a:solidFill>
      </dgm:spPr>
      <dgm:t>
        <a:bodyPr/>
        <a:lstStyle/>
        <a:p>
          <a:r>
            <a:rPr lang="en-GB" sz="1400" dirty="0">
              <a:latin typeface="Calibri" panose="020F0502020204030204" pitchFamily="34" charset="0"/>
              <a:cs typeface="Calibri" panose="020F0502020204030204" pitchFamily="34" charset="0"/>
            </a:rPr>
            <a:t>participation in work</a:t>
          </a:r>
        </a:p>
      </dgm:t>
    </dgm:pt>
    <dgm:pt modelId="{07B59DE7-C3B1-4930-8958-74068237DFC4}" type="parTrans" cxnId="{2B40EF3C-8A02-4A46-B4A8-2893FBE54EEC}">
      <dgm:prSet/>
      <dgm:spPr/>
      <dgm:t>
        <a:bodyPr/>
        <a:lstStyle/>
        <a:p>
          <a:endParaRPr lang="en-GB"/>
        </a:p>
      </dgm:t>
    </dgm:pt>
    <dgm:pt modelId="{D5FB063A-209D-4209-A56A-3D50E8AE8BD4}" type="sibTrans" cxnId="{2B40EF3C-8A02-4A46-B4A8-2893FBE54EEC}">
      <dgm:prSet/>
      <dgm:spPr/>
      <dgm:t>
        <a:bodyPr/>
        <a:lstStyle/>
        <a:p>
          <a:endParaRPr lang="en-GB"/>
        </a:p>
      </dgm:t>
    </dgm:pt>
    <dgm:pt modelId="{1BED0572-840E-4579-8EC2-88CB7D1AF4BC}" type="pres">
      <dgm:prSet presAssocID="{1F02D272-E087-4629-9C3E-4AD08C4E29A2}" presName="composite" presStyleCnt="0">
        <dgm:presLayoutVars>
          <dgm:chMax val="1"/>
          <dgm:dir/>
          <dgm:resizeHandles val="exact"/>
        </dgm:presLayoutVars>
      </dgm:prSet>
      <dgm:spPr/>
    </dgm:pt>
    <dgm:pt modelId="{01E48DDA-E078-4FDD-88EC-D8E635905216}" type="pres">
      <dgm:prSet presAssocID="{1F02D272-E087-4629-9C3E-4AD08C4E29A2}" presName="radial" presStyleCnt="0">
        <dgm:presLayoutVars>
          <dgm:animLvl val="ctr"/>
        </dgm:presLayoutVars>
      </dgm:prSet>
      <dgm:spPr/>
    </dgm:pt>
    <dgm:pt modelId="{07DABAF5-45A6-4FF7-98F7-3D5939A2F0C1}" type="pres">
      <dgm:prSet presAssocID="{893A1392-20A9-4A2D-8BFD-979F3AC27DCB}" presName="centerShape" presStyleLbl="vennNode1" presStyleIdx="0" presStyleCnt="11" custScaleX="70304" custScaleY="74011"/>
      <dgm:spPr/>
    </dgm:pt>
    <dgm:pt modelId="{1386E669-5643-48D1-8660-2624D68201E1}" type="pres">
      <dgm:prSet presAssocID="{4AE651F5-B29C-4E71-B134-F82797EE925D}" presName="node" presStyleLbl="vennNode1" presStyleIdx="1" presStyleCnt="11" custScaleX="121625" custScaleY="116706" custRadScaleRad="97438" custRadScaleInc="1799">
        <dgm:presLayoutVars>
          <dgm:bulletEnabled val="1"/>
        </dgm:presLayoutVars>
      </dgm:prSet>
      <dgm:spPr/>
    </dgm:pt>
    <dgm:pt modelId="{E54F3AB4-0593-43EB-9E2E-B4C03BE56C57}" type="pres">
      <dgm:prSet presAssocID="{9C2CA40B-E595-4940-8110-6D421A200C88}" presName="node" presStyleLbl="vennNode1" presStyleIdx="2" presStyleCnt="11" custScaleX="118851" custScaleY="112102" custRadScaleRad="120396" custRadScaleInc="17024">
        <dgm:presLayoutVars>
          <dgm:bulletEnabled val="1"/>
        </dgm:presLayoutVars>
      </dgm:prSet>
      <dgm:spPr/>
    </dgm:pt>
    <dgm:pt modelId="{9BAE98C5-D445-4B68-9640-D96D4E672EA9}" type="pres">
      <dgm:prSet presAssocID="{99F21E09-8F81-4506-8E35-27A6D7FFB82F}" presName="node" presStyleLbl="vennNode1" presStyleIdx="3" presStyleCnt="11" custScaleX="124144" custScaleY="117921" custRadScaleRad="119371" custRadScaleInc="8324">
        <dgm:presLayoutVars>
          <dgm:bulletEnabled val="1"/>
        </dgm:presLayoutVars>
      </dgm:prSet>
      <dgm:spPr/>
    </dgm:pt>
    <dgm:pt modelId="{B3BA625F-16DA-45A7-881D-11FC4F7A131B}" type="pres">
      <dgm:prSet presAssocID="{FAEC400B-BF82-4FF3-A959-0D2CE0727B50}" presName="node" presStyleLbl="vennNode1" presStyleIdx="4" presStyleCnt="11" custScaleX="119398" custScaleY="123575" custRadScaleRad="134087" custRadScaleInc="3791">
        <dgm:presLayoutVars>
          <dgm:bulletEnabled val="1"/>
        </dgm:presLayoutVars>
      </dgm:prSet>
      <dgm:spPr/>
    </dgm:pt>
    <dgm:pt modelId="{EA9C789F-9AC2-4F8F-B8F2-B072EF4298B8}" type="pres">
      <dgm:prSet presAssocID="{9DC3A0AB-B80B-48F8-A4C9-8CD88AAEFFC7}" presName="node" presStyleLbl="vennNode1" presStyleIdx="5" presStyleCnt="11" custScaleX="107924" custScaleY="112102" custRadScaleRad="111283" custRadScaleInc="-4948">
        <dgm:presLayoutVars>
          <dgm:bulletEnabled val="1"/>
        </dgm:presLayoutVars>
      </dgm:prSet>
      <dgm:spPr/>
    </dgm:pt>
    <dgm:pt modelId="{37DEB794-33C8-43EF-B49B-B01637D2F0F5}" type="pres">
      <dgm:prSet presAssocID="{D45BBE0A-6172-4AEC-AD7A-8BAFB1CF507E}" presName="node" presStyleLbl="vennNode1" presStyleIdx="6" presStyleCnt="11" custScaleX="116166" custScaleY="126616" custRadScaleRad="100022" custRadScaleInc="-3335">
        <dgm:presLayoutVars>
          <dgm:bulletEnabled val="1"/>
        </dgm:presLayoutVars>
      </dgm:prSet>
      <dgm:spPr/>
    </dgm:pt>
    <dgm:pt modelId="{21D95D7D-EAFE-424C-A6A0-E845963DFE30}" type="pres">
      <dgm:prSet presAssocID="{8F43B5D4-7ADB-412B-9813-E7B8AB01F9BA}" presName="node" presStyleLbl="vennNode1" presStyleIdx="7" presStyleCnt="11" custScaleX="122478" custScaleY="112102" custRadScaleRad="117819" custRadScaleInc="-1869">
        <dgm:presLayoutVars>
          <dgm:bulletEnabled val="1"/>
        </dgm:presLayoutVars>
      </dgm:prSet>
      <dgm:spPr/>
    </dgm:pt>
    <dgm:pt modelId="{3A7FB0C4-8BAB-4F8C-B230-1414AB3D40A4}" type="pres">
      <dgm:prSet presAssocID="{91D05A1F-C3AC-49E1-825E-06F0C43B9DDE}" presName="node" presStyleLbl="vennNode1" presStyleIdx="8" presStyleCnt="11" custScaleX="116529" custScaleY="123575" custRadScaleRad="115298" custRadScaleInc="-5661">
        <dgm:presLayoutVars>
          <dgm:bulletEnabled val="1"/>
        </dgm:presLayoutVars>
      </dgm:prSet>
      <dgm:spPr/>
    </dgm:pt>
    <dgm:pt modelId="{F4F6524D-7A9C-4E49-BD35-BBC026601A39}" type="pres">
      <dgm:prSet presAssocID="{509C9F58-AA01-4C57-952E-7BEEFE823C89}" presName="node" presStyleLbl="vennNode1" presStyleIdx="9" presStyleCnt="11" custScaleX="113661" custScaleY="116526" custRadScaleRad="118302" custRadScaleInc="-13518">
        <dgm:presLayoutVars>
          <dgm:bulletEnabled val="1"/>
        </dgm:presLayoutVars>
      </dgm:prSet>
      <dgm:spPr>
        <a:solidFill>
          <a:schemeClr val="accent5">
            <a:lumMod val="40000"/>
            <a:lumOff val="60000"/>
          </a:schemeClr>
        </a:solidFill>
      </dgm:spPr>
    </dgm:pt>
    <dgm:pt modelId="{3CE877AB-B6DC-42A5-8D6C-D592AEF67F63}" type="pres">
      <dgm:prSet presAssocID="{2D1A01DB-F61E-4FE4-B59F-BDE533A81AFB}" presName="node" presStyleLbl="vennNode1" presStyleIdx="10" presStyleCnt="11" custScaleX="119398" custScaleY="108353" custRadScaleRad="116962" custRadScaleInc="-18853">
        <dgm:presLayoutVars>
          <dgm:bulletEnabled val="1"/>
        </dgm:presLayoutVars>
      </dgm:prSet>
      <dgm:spPr>
        <a:solidFill>
          <a:schemeClr val="accent5">
            <a:lumMod val="40000"/>
            <a:lumOff val="60000"/>
          </a:schemeClr>
        </a:solidFill>
      </dgm:spPr>
    </dgm:pt>
  </dgm:ptLst>
  <dgm:cxnLst>
    <dgm:cxn modelId="{F8AD4501-FE15-4893-994E-03AD4BD407B5}" type="presOf" srcId="{99F21E09-8F81-4506-8E35-27A6D7FFB82F}" destId="{9BAE98C5-D445-4B68-9640-D96D4E672EA9}" srcOrd="0" destOrd="0" presId="urn:microsoft.com/office/officeart/2005/8/layout/radial3"/>
    <dgm:cxn modelId="{DA93B705-EA15-45D1-A17E-8159E7723B96}" srcId="{893A1392-20A9-4A2D-8BFD-979F3AC27DCB}" destId="{509C9F58-AA01-4C57-952E-7BEEFE823C89}" srcOrd="8" destOrd="0" parTransId="{0C60D7DC-7386-4255-A856-48E7CB8880A2}" sibTransId="{4E509192-B4F4-4227-8D08-0AFB215DBDEE}"/>
    <dgm:cxn modelId="{1B4AB109-32E8-42D8-BD09-B20301BDE5E3}" type="presOf" srcId="{893A1392-20A9-4A2D-8BFD-979F3AC27DCB}" destId="{07DABAF5-45A6-4FF7-98F7-3D5939A2F0C1}" srcOrd="0" destOrd="0" presId="urn:microsoft.com/office/officeart/2005/8/layout/radial3"/>
    <dgm:cxn modelId="{ED72A514-FB0C-431C-BB4A-2C6931E33B8F}" srcId="{893A1392-20A9-4A2D-8BFD-979F3AC27DCB}" destId="{9C2CA40B-E595-4940-8110-6D421A200C88}" srcOrd="1" destOrd="0" parTransId="{1F58CD69-2096-43F0-B234-16D16D2E815E}" sibTransId="{EFF9ACB6-631A-45B0-B161-EF89662726F7}"/>
    <dgm:cxn modelId="{0AB54A1E-99F8-4E1D-A578-789906817B8C}" srcId="{893A1392-20A9-4A2D-8BFD-979F3AC27DCB}" destId="{91D05A1F-C3AC-49E1-825E-06F0C43B9DDE}" srcOrd="7" destOrd="0" parTransId="{1C9DDC93-A33C-43EB-A265-3EE58C9AF9AC}" sibTransId="{C03B0107-34FF-406E-B160-56457F6870B8}"/>
    <dgm:cxn modelId="{C1474420-A087-43A7-9194-838F81A7D482}" type="presOf" srcId="{509C9F58-AA01-4C57-952E-7BEEFE823C89}" destId="{F4F6524D-7A9C-4E49-BD35-BBC026601A39}" srcOrd="0" destOrd="0" presId="urn:microsoft.com/office/officeart/2005/8/layout/radial3"/>
    <dgm:cxn modelId="{EE6F0525-0E6C-49E5-81C2-0433075A2F85}" srcId="{893A1392-20A9-4A2D-8BFD-979F3AC27DCB}" destId="{9DC3A0AB-B80B-48F8-A4C9-8CD88AAEFFC7}" srcOrd="4" destOrd="0" parTransId="{7DFC7AF7-0063-4C8C-BB89-9AFDAF3688A0}" sibTransId="{CC551B47-745A-4B7C-A418-8A7282AC9494}"/>
    <dgm:cxn modelId="{3FF9F32B-A43A-4015-95B4-4CF9C95E6F0A}" type="presOf" srcId="{4AE651F5-B29C-4E71-B134-F82797EE925D}" destId="{1386E669-5643-48D1-8660-2624D68201E1}" srcOrd="0" destOrd="0" presId="urn:microsoft.com/office/officeart/2005/8/layout/radial3"/>
    <dgm:cxn modelId="{C58F7B2C-5B25-4610-A424-EB2169D2F3A0}" type="presOf" srcId="{9DC3A0AB-B80B-48F8-A4C9-8CD88AAEFFC7}" destId="{EA9C789F-9AC2-4F8F-B8F2-B072EF4298B8}" srcOrd="0" destOrd="0" presId="urn:microsoft.com/office/officeart/2005/8/layout/radial3"/>
    <dgm:cxn modelId="{2B40EF3C-8A02-4A46-B4A8-2893FBE54EEC}" srcId="{893A1392-20A9-4A2D-8BFD-979F3AC27DCB}" destId="{2D1A01DB-F61E-4FE4-B59F-BDE533A81AFB}" srcOrd="9" destOrd="0" parTransId="{07B59DE7-C3B1-4930-8958-74068237DFC4}" sibTransId="{D5FB063A-209D-4209-A56A-3D50E8AE8BD4}"/>
    <dgm:cxn modelId="{BEEF5662-4391-4518-946A-17BA2AD73806}" srcId="{893A1392-20A9-4A2D-8BFD-979F3AC27DCB}" destId="{99F21E09-8F81-4506-8E35-27A6D7FFB82F}" srcOrd="2" destOrd="0" parTransId="{D1A20900-88DE-475B-820F-9EDA6B6A0A4D}" sibTransId="{E5464985-A23B-411D-88AA-3D72B8642951}"/>
    <dgm:cxn modelId="{E6E7386C-31EB-4268-A579-5D3C7D336A1A}" srcId="{893A1392-20A9-4A2D-8BFD-979F3AC27DCB}" destId="{8F43B5D4-7ADB-412B-9813-E7B8AB01F9BA}" srcOrd="6" destOrd="0" parTransId="{B141ACB7-70C9-4E59-8035-B5B8399346E6}" sibTransId="{73E1428B-EAB3-4C07-A76A-8C82361D07B2}"/>
    <dgm:cxn modelId="{F5FD194D-154A-4136-B44C-5DDB52775D3B}" type="presOf" srcId="{FAEC400B-BF82-4FF3-A959-0D2CE0727B50}" destId="{B3BA625F-16DA-45A7-881D-11FC4F7A131B}" srcOrd="0" destOrd="0" presId="urn:microsoft.com/office/officeart/2005/8/layout/radial3"/>
    <dgm:cxn modelId="{4A606171-2A24-425F-95FD-A80ECE6F9F2F}" type="presOf" srcId="{2D1A01DB-F61E-4FE4-B59F-BDE533A81AFB}" destId="{3CE877AB-B6DC-42A5-8D6C-D592AEF67F63}" srcOrd="0" destOrd="0" presId="urn:microsoft.com/office/officeart/2005/8/layout/radial3"/>
    <dgm:cxn modelId="{1DA13079-5BC3-4B99-8992-659E1673A4D5}" type="presOf" srcId="{1F02D272-E087-4629-9C3E-4AD08C4E29A2}" destId="{1BED0572-840E-4579-8EC2-88CB7D1AF4BC}" srcOrd="0" destOrd="0" presId="urn:microsoft.com/office/officeart/2005/8/layout/radial3"/>
    <dgm:cxn modelId="{C5FC827F-EF98-4F4C-A78D-D557104A0513}" type="presOf" srcId="{91D05A1F-C3AC-49E1-825E-06F0C43B9DDE}" destId="{3A7FB0C4-8BAB-4F8C-B230-1414AB3D40A4}" srcOrd="0" destOrd="0" presId="urn:microsoft.com/office/officeart/2005/8/layout/radial3"/>
    <dgm:cxn modelId="{DBFF9C85-B4BD-41EB-BF2D-EDEC418D902F}" type="presOf" srcId="{D45BBE0A-6172-4AEC-AD7A-8BAFB1CF507E}" destId="{37DEB794-33C8-43EF-B49B-B01637D2F0F5}" srcOrd="0" destOrd="0" presId="urn:microsoft.com/office/officeart/2005/8/layout/radial3"/>
    <dgm:cxn modelId="{0B1D5492-55AC-425B-9EDA-6CA3B0958368}" type="presOf" srcId="{9C2CA40B-E595-4940-8110-6D421A200C88}" destId="{E54F3AB4-0593-43EB-9E2E-B4C03BE56C57}" srcOrd="0" destOrd="0" presId="urn:microsoft.com/office/officeart/2005/8/layout/radial3"/>
    <dgm:cxn modelId="{3FBF78BC-648A-4D99-A6D7-4D48ECADF22D}" srcId="{893A1392-20A9-4A2D-8BFD-979F3AC27DCB}" destId="{4AE651F5-B29C-4E71-B134-F82797EE925D}" srcOrd="0" destOrd="0" parTransId="{78D7736B-84BB-4F09-9FE4-3470BCA8EBB3}" sibTransId="{595E36E4-D573-4AC3-B8F1-6B43EC3B64FA}"/>
    <dgm:cxn modelId="{C64099BD-B913-4C9D-B563-F599145E0649}" srcId="{893A1392-20A9-4A2D-8BFD-979F3AC27DCB}" destId="{FAEC400B-BF82-4FF3-A959-0D2CE0727B50}" srcOrd="3" destOrd="0" parTransId="{8B9DAB52-1C92-4FA8-B63D-63820E395181}" sibTransId="{1B539FF1-C4F0-4ADA-ABB9-EA03D0EF1D74}"/>
    <dgm:cxn modelId="{1EDB96D2-EDBE-4778-A349-62BF72260314}" srcId="{1F02D272-E087-4629-9C3E-4AD08C4E29A2}" destId="{893A1392-20A9-4A2D-8BFD-979F3AC27DCB}" srcOrd="0" destOrd="0" parTransId="{2D979E7D-E25D-479B-B185-BC6E188B3567}" sibTransId="{6D594147-4F0F-4DB7-8C78-2C6EF601ECB0}"/>
    <dgm:cxn modelId="{2820BED3-A218-43F8-A30C-48DD6C5C7367}" type="presOf" srcId="{8F43B5D4-7ADB-412B-9813-E7B8AB01F9BA}" destId="{21D95D7D-EAFE-424C-A6A0-E845963DFE30}" srcOrd="0" destOrd="0" presId="urn:microsoft.com/office/officeart/2005/8/layout/radial3"/>
    <dgm:cxn modelId="{7832EBFC-9634-4620-A7F0-7157CEF0827E}" srcId="{893A1392-20A9-4A2D-8BFD-979F3AC27DCB}" destId="{D45BBE0A-6172-4AEC-AD7A-8BAFB1CF507E}" srcOrd="5" destOrd="0" parTransId="{9B03D75B-7756-4853-BA24-78332DBF64CE}" sibTransId="{524C4865-5261-4DC3-9B0F-0A0AB9BBBA14}"/>
    <dgm:cxn modelId="{ED030F0D-25F6-4FF4-A1DC-79CBA75E3AD6}" type="presParOf" srcId="{1BED0572-840E-4579-8EC2-88CB7D1AF4BC}" destId="{01E48DDA-E078-4FDD-88EC-D8E635905216}" srcOrd="0" destOrd="0" presId="urn:microsoft.com/office/officeart/2005/8/layout/radial3"/>
    <dgm:cxn modelId="{635965D1-29CE-48E4-94E8-43BCF716FB88}" type="presParOf" srcId="{01E48DDA-E078-4FDD-88EC-D8E635905216}" destId="{07DABAF5-45A6-4FF7-98F7-3D5939A2F0C1}" srcOrd="0" destOrd="0" presId="urn:microsoft.com/office/officeart/2005/8/layout/radial3"/>
    <dgm:cxn modelId="{F928A406-32FC-4E69-BF37-72C4BF1C0B4B}" type="presParOf" srcId="{01E48DDA-E078-4FDD-88EC-D8E635905216}" destId="{1386E669-5643-48D1-8660-2624D68201E1}" srcOrd="1" destOrd="0" presId="urn:microsoft.com/office/officeart/2005/8/layout/radial3"/>
    <dgm:cxn modelId="{C7EDFD27-E16F-47B8-B0C4-E1BA1CCF471D}" type="presParOf" srcId="{01E48DDA-E078-4FDD-88EC-D8E635905216}" destId="{E54F3AB4-0593-43EB-9E2E-B4C03BE56C57}" srcOrd="2" destOrd="0" presId="urn:microsoft.com/office/officeart/2005/8/layout/radial3"/>
    <dgm:cxn modelId="{4A4B136A-CBB7-441A-8CB3-E57AAD75574E}" type="presParOf" srcId="{01E48DDA-E078-4FDD-88EC-D8E635905216}" destId="{9BAE98C5-D445-4B68-9640-D96D4E672EA9}" srcOrd="3" destOrd="0" presId="urn:microsoft.com/office/officeart/2005/8/layout/radial3"/>
    <dgm:cxn modelId="{81F76795-1E02-426B-BB71-FA47C5CA871F}" type="presParOf" srcId="{01E48DDA-E078-4FDD-88EC-D8E635905216}" destId="{B3BA625F-16DA-45A7-881D-11FC4F7A131B}" srcOrd="4" destOrd="0" presId="urn:microsoft.com/office/officeart/2005/8/layout/radial3"/>
    <dgm:cxn modelId="{6E140842-8A11-4186-8E23-D4EC4875DF72}" type="presParOf" srcId="{01E48DDA-E078-4FDD-88EC-D8E635905216}" destId="{EA9C789F-9AC2-4F8F-B8F2-B072EF4298B8}" srcOrd="5" destOrd="0" presId="urn:microsoft.com/office/officeart/2005/8/layout/radial3"/>
    <dgm:cxn modelId="{2FE00341-6713-445C-AAB5-A29121BF2D81}" type="presParOf" srcId="{01E48DDA-E078-4FDD-88EC-D8E635905216}" destId="{37DEB794-33C8-43EF-B49B-B01637D2F0F5}" srcOrd="6" destOrd="0" presId="urn:microsoft.com/office/officeart/2005/8/layout/radial3"/>
    <dgm:cxn modelId="{52E5F6C0-60F2-48FB-A612-861928CD4563}" type="presParOf" srcId="{01E48DDA-E078-4FDD-88EC-D8E635905216}" destId="{21D95D7D-EAFE-424C-A6A0-E845963DFE30}" srcOrd="7" destOrd="0" presId="urn:microsoft.com/office/officeart/2005/8/layout/radial3"/>
    <dgm:cxn modelId="{2715CEAB-FD7A-48F8-8114-5F7B3CFAFE85}" type="presParOf" srcId="{01E48DDA-E078-4FDD-88EC-D8E635905216}" destId="{3A7FB0C4-8BAB-4F8C-B230-1414AB3D40A4}" srcOrd="8" destOrd="0" presId="urn:microsoft.com/office/officeart/2005/8/layout/radial3"/>
    <dgm:cxn modelId="{F1FAB134-10A2-4744-886F-94B9E3F352C8}" type="presParOf" srcId="{01E48DDA-E078-4FDD-88EC-D8E635905216}" destId="{F4F6524D-7A9C-4E49-BD35-BBC026601A39}" srcOrd="9" destOrd="0" presId="urn:microsoft.com/office/officeart/2005/8/layout/radial3"/>
    <dgm:cxn modelId="{1A95D1BE-B841-43EF-895C-DFF1396773E5}" type="presParOf" srcId="{01E48DDA-E078-4FDD-88EC-D8E635905216}" destId="{3CE877AB-B6DC-42A5-8D6C-D592AEF67F63}" srcOrd="1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02D272-E087-4629-9C3E-4AD08C4E29A2}"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GB"/>
        </a:p>
      </dgm:t>
    </dgm:pt>
    <dgm:pt modelId="{2D979E7D-E25D-479B-B185-BC6E188B3567}" type="parTrans" cxnId="{80940FE6-9B4C-4B05-9074-45ED3F873426}">
      <dgm:prSet/>
      <dgm:spPr/>
      <dgm:t>
        <a:bodyPr/>
        <a:lstStyle/>
        <a:p>
          <a:endParaRPr lang="en-GB"/>
        </a:p>
      </dgm:t>
    </dgm:pt>
    <dgm:pt modelId="{893A1392-20A9-4A2D-8BFD-979F3AC27DCB}">
      <dgm:prSet phldrT="[Text]" custT="1"/>
      <dgm:spPr>
        <a:solidFill>
          <a:srgbClr val="ED1E87">
            <a:alpha val="49804"/>
          </a:srgbClr>
        </a:solidFill>
      </dgm:spPr>
      <dgm:t>
        <a:bodyPr/>
        <a:lstStyle/>
        <a:p>
          <a:r>
            <a:rPr lang="cy" sz="2400" b="0" i="0" u="none" strike="noStrike" cap="none" baseline="0" dirty="0">
              <a:solidFill>
                <a:srgbClr val="000000"/>
              </a:solidFill>
              <a:effectLst/>
              <a:uFillTx/>
              <a:latin typeface="Calibri" panose="020F0502020204030204" pitchFamily="34" charset="0"/>
            </a:rPr>
            <a:t>Fy llesiant</a:t>
          </a:r>
        </a:p>
      </dgm:t>
    </dgm:pt>
    <dgm:pt modelId="{78D7736B-84BB-4F09-9FE4-3470BCA8EBB3}" type="parTrans" cxnId="{49B57A2F-8926-4505-8D7A-1B59496608EB}">
      <dgm:prSet/>
      <dgm:spPr/>
      <dgm:t>
        <a:bodyPr/>
        <a:lstStyle/>
        <a:p>
          <a:endParaRPr lang="en-GB"/>
        </a:p>
      </dgm:t>
    </dgm:pt>
    <dgm:pt modelId="{4AE651F5-B29C-4E71-B134-F82797EE925D}">
      <dgm:prSet phldrT="[Text]" custT="1"/>
      <dgm:spPr>
        <a:solidFill>
          <a:srgbClr val="ED1E87">
            <a:alpha val="49804"/>
          </a:srgbClr>
        </a:solidFill>
      </dgm:spPr>
      <dgm:t>
        <a:bodyPr/>
        <a:lstStyle/>
        <a:p>
          <a:r>
            <a:rPr lang="cy" sz="1400" b="0" i="0" u="none" strike="noStrike" cap="none" baseline="0" dirty="0">
              <a:solidFill>
                <a:srgbClr val="000000"/>
              </a:solidFill>
              <a:effectLst/>
              <a:uFillTx/>
              <a:latin typeface="Calibri" panose="020F0502020204030204" pitchFamily="34" charset="0"/>
            </a:rPr>
            <a:t>iechyd corfforol a meddyliol ac emosiynol</a:t>
          </a:r>
        </a:p>
      </dgm:t>
    </dgm:pt>
    <dgm:pt modelId="{595E36E4-D573-4AC3-B8F1-6B43EC3B64FA}" type="sibTrans" cxnId="{49B57A2F-8926-4505-8D7A-1B59496608EB}">
      <dgm:prSet/>
      <dgm:spPr/>
      <dgm:t>
        <a:bodyPr/>
        <a:lstStyle/>
        <a:p>
          <a:endParaRPr lang="en-GB"/>
        </a:p>
      </dgm:t>
    </dgm:pt>
    <dgm:pt modelId="{1F58CD69-2096-43F0-B234-16D16D2E815E}" type="parTrans" cxnId="{C058F1A2-6EC0-4DC0-AF4A-8D91D01F3909}">
      <dgm:prSet/>
      <dgm:spPr/>
      <dgm:t>
        <a:bodyPr/>
        <a:lstStyle/>
        <a:p>
          <a:endParaRPr lang="en-GB"/>
        </a:p>
      </dgm:t>
    </dgm:pt>
    <dgm:pt modelId="{9C2CA40B-E595-4940-8110-6D421A200C88}">
      <dgm:prSet phldrT="[Text]" custT="1"/>
      <dgm:spPr>
        <a:solidFill>
          <a:srgbClr val="ED1E87">
            <a:alpha val="49804"/>
          </a:srgbClr>
        </a:solidFill>
      </dgm:spPr>
      <dgm:t>
        <a:bodyPr/>
        <a:lstStyle/>
        <a:p>
          <a:r>
            <a:rPr lang="cy" sz="1400" b="0" i="0" u="none" strike="noStrike" cap="none" baseline="0" dirty="0">
              <a:solidFill>
                <a:srgbClr val="000000"/>
              </a:solidFill>
              <a:effectLst/>
              <a:uFillTx/>
              <a:latin typeface="Calibri" panose="020F0502020204030204" pitchFamily="34" charset="0"/>
            </a:rPr>
            <a:t>amddiffyn rhag camdriniaeth ac esgeulustod</a:t>
          </a:r>
        </a:p>
      </dgm:t>
    </dgm:pt>
    <dgm:pt modelId="{EFF9ACB6-631A-45B0-B161-EF89662726F7}" type="sibTrans" cxnId="{C058F1A2-6EC0-4DC0-AF4A-8D91D01F3909}">
      <dgm:prSet/>
      <dgm:spPr/>
      <dgm:t>
        <a:bodyPr/>
        <a:lstStyle/>
        <a:p>
          <a:endParaRPr lang="en-GB"/>
        </a:p>
      </dgm:t>
    </dgm:pt>
    <dgm:pt modelId="{D1A20900-88DE-475B-820F-9EDA6B6A0A4D}" type="parTrans" cxnId="{D2D809C3-44EE-4417-9828-760CDB1C9981}">
      <dgm:prSet/>
      <dgm:spPr/>
      <dgm:t>
        <a:bodyPr/>
        <a:lstStyle/>
        <a:p>
          <a:endParaRPr lang="en-GB"/>
        </a:p>
      </dgm:t>
    </dgm:pt>
    <dgm:pt modelId="{99F21E09-8F81-4506-8E35-27A6D7FFB82F}">
      <dgm:prSet phldrT="[Text]" custT="1"/>
      <dgm:spPr>
        <a:solidFill>
          <a:srgbClr val="ED1E87">
            <a:alpha val="49804"/>
          </a:srgbClr>
        </a:solidFill>
      </dgm:spPr>
      <dgm:t>
        <a:bodyPr/>
        <a:lstStyle/>
        <a:p>
          <a:r>
            <a:rPr lang="cy" sz="1400" b="0" i="0" u="none" strike="noStrike" cap="none" baseline="0" dirty="0">
              <a:solidFill>
                <a:srgbClr val="000000"/>
              </a:solidFill>
              <a:effectLst/>
              <a:uFillTx/>
              <a:latin typeface="Calibri" panose="020F0502020204030204" pitchFamily="34" charset="0"/>
            </a:rPr>
            <a:t>addysg, hyfforddiant a hamdden</a:t>
          </a:r>
        </a:p>
      </dgm:t>
    </dgm:pt>
    <dgm:pt modelId="{E5464985-A23B-411D-88AA-3D72B8642951}" type="sibTrans" cxnId="{D2D809C3-44EE-4417-9828-760CDB1C9981}">
      <dgm:prSet/>
      <dgm:spPr/>
      <dgm:t>
        <a:bodyPr/>
        <a:lstStyle/>
        <a:p>
          <a:endParaRPr lang="en-GB"/>
        </a:p>
      </dgm:t>
    </dgm:pt>
    <dgm:pt modelId="{8B9DAB52-1C92-4FA8-B63D-63820E395181}" type="parTrans" cxnId="{4F781CA4-DE2C-4D24-9E19-DA2BE12F8610}">
      <dgm:prSet/>
      <dgm:spPr/>
      <dgm:t>
        <a:bodyPr/>
        <a:lstStyle/>
        <a:p>
          <a:endParaRPr lang="en-GB"/>
        </a:p>
      </dgm:t>
    </dgm:pt>
    <dgm:pt modelId="{FAEC400B-BF82-4FF3-A959-0D2CE0727B50}">
      <dgm:prSet phldrT="[Text]" custT="1"/>
      <dgm:spPr>
        <a:solidFill>
          <a:srgbClr val="ED1E87">
            <a:alpha val="49804"/>
          </a:srgbClr>
        </a:solidFill>
      </dgm:spPr>
      <dgm:t>
        <a:bodyPr/>
        <a:lstStyle/>
        <a:p>
          <a:r>
            <a:rPr lang="cy" sz="1400" b="0" i="0" u="none" strike="noStrike" cap="none" baseline="0" dirty="0">
              <a:solidFill>
                <a:srgbClr val="000000"/>
              </a:solidFill>
              <a:effectLst/>
              <a:uFillTx/>
              <a:latin typeface="Calibri" panose="020F0502020204030204" pitchFamily="34" charset="0"/>
            </a:rPr>
            <a:t>perthnasoedd domestig, teuluol a phersonol</a:t>
          </a:r>
        </a:p>
      </dgm:t>
    </dgm:pt>
    <dgm:pt modelId="{1B539FF1-C4F0-4ADA-ABB9-EA03D0EF1D74}" type="sibTrans" cxnId="{4F781CA4-DE2C-4D24-9E19-DA2BE12F8610}">
      <dgm:prSet/>
      <dgm:spPr/>
      <dgm:t>
        <a:bodyPr/>
        <a:lstStyle/>
        <a:p>
          <a:endParaRPr lang="en-GB"/>
        </a:p>
      </dgm:t>
    </dgm:pt>
    <dgm:pt modelId="{7DFC7AF7-0063-4C8C-BB89-9AFDAF3688A0}" type="parTrans" cxnId="{9B0121F9-18F1-43C5-9631-C7A419E976EC}">
      <dgm:prSet/>
      <dgm:spPr/>
      <dgm:t>
        <a:bodyPr/>
        <a:lstStyle/>
        <a:p>
          <a:endParaRPr lang="en-GB"/>
        </a:p>
      </dgm:t>
    </dgm:pt>
    <dgm:pt modelId="{9DC3A0AB-B80B-48F8-A4C9-8CD88AAEFFC7}">
      <dgm:prSet phldrT="[Text]" custT="1"/>
      <dgm:spPr>
        <a:solidFill>
          <a:srgbClr val="ED1E87">
            <a:alpha val="49804"/>
          </a:srgbClr>
        </a:solidFill>
      </dgm:spPr>
      <dgm:t>
        <a:bodyPr/>
        <a:lstStyle/>
        <a:p>
          <a:r>
            <a:rPr lang="cy" sz="1400" b="0" i="0" u="none" strike="noStrike" cap="none" baseline="0" dirty="0">
              <a:solidFill>
                <a:srgbClr val="000000"/>
              </a:solidFill>
              <a:effectLst/>
              <a:uFillTx/>
              <a:latin typeface="Calibri" panose="020F0502020204030204" pitchFamily="34" charset="0"/>
            </a:rPr>
            <a:t>cyfraniad a wneir i gymdeithas</a:t>
          </a:r>
        </a:p>
      </dgm:t>
    </dgm:pt>
    <dgm:pt modelId="{CC551B47-745A-4B7C-A418-8A7282AC9494}" type="sibTrans" cxnId="{9B0121F9-18F1-43C5-9631-C7A419E976EC}">
      <dgm:prSet/>
      <dgm:spPr/>
      <dgm:t>
        <a:bodyPr/>
        <a:lstStyle/>
        <a:p>
          <a:endParaRPr lang="en-GB"/>
        </a:p>
      </dgm:t>
    </dgm:pt>
    <dgm:pt modelId="{9B03D75B-7756-4853-BA24-78332DBF64CE}" type="parTrans" cxnId="{3A1F98FF-167D-4306-BE6B-DEEAA993CB4B}">
      <dgm:prSet/>
      <dgm:spPr/>
      <dgm:t>
        <a:bodyPr/>
        <a:lstStyle/>
        <a:p>
          <a:endParaRPr lang="en-GB"/>
        </a:p>
      </dgm:t>
    </dgm:pt>
    <dgm:pt modelId="{D45BBE0A-6172-4AEC-AD7A-8BAFB1CF507E}">
      <dgm:prSet phldrT="[Text]" custT="1"/>
      <dgm:spPr>
        <a:solidFill>
          <a:srgbClr val="ED1E87">
            <a:alpha val="49804"/>
          </a:srgbClr>
        </a:solidFill>
      </dgm:spPr>
      <dgm:t>
        <a:bodyPr/>
        <a:lstStyle/>
        <a:p>
          <a:r>
            <a:rPr lang="cy" sz="1400" b="0" i="0" u="none" strike="noStrike" cap="none" baseline="0" dirty="0">
              <a:solidFill>
                <a:srgbClr val="000000"/>
              </a:solidFill>
              <a:effectLst/>
              <a:uFillTx/>
              <a:latin typeface="Calibri" panose="020F0502020204030204" pitchFamily="34" charset="0"/>
            </a:rPr>
            <a:t>sicrhau hawliau a hawliadau</a:t>
          </a:r>
        </a:p>
      </dgm:t>
    </dgm:pt>
    <dgm:pt modelId="{524C4865-5261-4DC3-9B0F-0A0AB9BBBA14}" type="sibTrans" cxnId="{3A1F98FF-167D-4306-BE6B-DEEAA993CB4B}">
      <dgm:prSet/>
      <dgm:spPr/>
      <dgm:t>
        <a:bodyPr/>
        <a:lstStyle/>
        <a:p>
          <a:endParaRPr lang="en-GB"/>
        </a:p>
      </dgm:t>
    </dgm:pt>
    <dgm:pt modelId="{B141ACB7-70C9-4E59-8035-B5B8399346E6}" type="parTrans" cxnId="{78162142-4FF7-4784-AAEC-DD5C247EEB79}">
      <dgm:prSet/>
      <dgm:spPr/>
      <dgm:t>
        <a:bodyPr/>
        <a:lstStyle/>
        <a:p>
          <a:endParaRPr lang="en-GB"/>
        </a:p>
      </dgm:t>
    </dgm:pt>
    <dgm:pt modelId="{8F43B5D4-7ADB-412B-9813-E7B8AB01F9BA}">
      <dgm:prSet phldrT="[Text]" custT="1"/>
      <dgm:spPr>
        <a:solidFill>
          <a:srgbClr val="ED1E87">
            <a:alpha val="49804"/>
          </a:srgbClr>
        </a:solidFill>
      </dgm:spPr>
      <dgm:t>
        <a:bodyPr/>
        <a:lstStyle/>
        <a:p>
          <a:r>
            <a:rPr lang="cy" sz="1400" b="0" i="0" u="none" strike="noStrike" cap="none" baseline="0" dirty="0">
              <a:solidFill>
                <a:srgbClr val="000000"/>
              </a:solidFill>
              <a:effectLst/>
              <a:uFillTx/>
              <a:latin typeface="Calibri" panose="020F0502020204030204" pitchFamily="34" charset="0"/>
            </a:rPr>
            <a:t>cymdeithasol ac economaidd</a:t>
          </a:r>
        </a:p>
      </dgm:t>
    </dgm:pt>
    <dgm:pt modelId="{73E1428B-EAB3-4C07-A76A-8C82361D07B2}" type="sibTrans" cxnId="{78162142-4FF7-4784-AAEC-DD5C247EEB79}">
      <dgm:prSet/>
      <dgm:spPr/>
      <dgm:t>
        <a:bodyPr/>
        <a:lstStyle/>
        <a:p>
          <a:endParaRPr lang="en-GB"/>
        </a:p>
      </dgm:t>
    </dgm:pt>
    <dgm:pt modelId="{0C60D7DC-7386-4255-A856-48E7CB8880A2}" type="parTrans" cxnId="{085C632B-03CF-4C00-91B8-058CFF0DA4C2}">
      <dgm:prSet/>
      <dgm:spPr/>
      <dgm:t>
        <a:bodyPr/>
        <a:lstStyle/>
        <a:p>
          <a:endParaRPr lang="en-GB"/>
        </a:p>
      </dgm:t>
    </dgm:pt>
    <dgm:pt modelId="{509C9F58-AA01-4C57-952E-7BEEFE823C89}">
      <dgm:prSet phldrT="[Text]" custT="1"/>
      <dgm:spPr>
        <a:solidFill>
          <a:srgbClr val="ED1E87">
            <a:alpha val="49804"/>
          </a:srgbClr>
        </a:solidFill>
      </dgm:spPr>
      <dgm:t>
        <a:bodyPr/>
        <a:lstStyle/>
        <a:p>
          <a:r>
            <a:rPr lang="cy" sz="1400" b="0" i="0" u="none" strike="noStrike" cap="none" baseline="0" dirty="0">
              <a:solidFill>
                <a:srgbClr val="000000"/>
              </a:solidFill>
              <a:effectLst/>
              <a:uFillTx/>
              <a:latin typeface="Calibri" panose="020F0502020204030204" pitchFamily="34" charset="0"/>
            </a:rPr>
            <a:t>rheolaeth dros fywyd o ddydd i ddydd</a:t>
          </a:r>
        </a:p>
      </dgm:t>
    </dgm:pt>
    <dgm:pt modelId="{4E509192-B4F4-4227-8D08-0AFB215DBDEE}" type="sibTrans" cxnId="{085C632B-03CF-4C00-91B8-058CFF0DA4C2}">
      <dgm:prSet/>
      <dgm:spPr/>
      <dgm:t>
        <a:bodyPr/>
        <a:lstStyle/>
        <a:p>
          <a:endParaRPr lang="en-GB"/>
        </a:p>
      </dgm:t>
    </dgm:pt>
    <dgm:pt modelId="{6D594147-4F0F-4DB7-8C78-2C6EF601ECB0}" type="sibTrans" cxnId="{80940FE6-9B4C-4B05-9074-45ED3F873426}">
      <dgm:prSet/>
      <dgm:spPr/>
      <dgm:t>
        <a:bodyPr/>
        <a:lstStyle/>
        <a:p>
          <a:endParaRPr lang="en-GB"/>
        </a:p>
      </dgm:t>
    </dgm:pt>
    <dgm:pt modelId="{BE6E90D5-8CE9-44E7-96FD-E90623D11448}">
      <dgm:prSet phldrT="[Text]"/>
      <dgm:spPr>
        <a:solidFill>
          <a:srgbClr val="ED1E87">
            <a:alpha val="49804"/>
          </a:srgbClr>
        </a:solidFill>
      </dgm:spPr>
      <dgm:t>
        <a:bodyPr/>
        <a:lstStyle/>
        <a:p>
          <a:r>
            <a:rPr lang="cy" b="0" i="0" u="none" strike="noStrike" cap="none" baseline="0" dirty="0">
              <a:solidFill>
                <a:srgbClr val="000000"/>
              </a:solidFill>
              <a:effectLst/>
              <a:uFillTx/>
              <a:latin typeface="Calibri" panose="020F0502020204030204" pitchFamily="34" charset="0"/>
            </a:rPr>
            <a:t>cymryd rhan mewn gwaith</a:t>
          </a:r>
        </a:p>
      </dgm:t>
    </dgm:pt>
    <dgm:pt modelId="{D5D963AC-F2F1-4A2D-B793-25ED340B0D51}" type="parTrans" cxnId="{171DDAB1-4A0C-4C04-A7C5-C097EA4F9C7C}">
      <dgm:prSet/>
      <dgm:spPr/>
      <dgm:t>
        <a:bodyPr/>
        <a:lstStyle/>
        <a:p>
          <a:endParaRPr lang="cy"/>
        </a:p>
      </dgm:t>
    </dgm:pt>
    <dgm:pt modelId="{F1FBA0CE-399F-4AC4-847B-07B4CF129259}" type="sibTrans" cxnId="{171DDAB1-4A0C-4C04-A7C5-C097EA4F9C7C}">
      <dgm:prSet/>
      <dgm:spPr/>
      <dgm:t>
        <a:bodyPr/>
        <a:lstStyle/>
        <a:p>
          <a:endParaRPr lang="cy"/>
        </a:p>
      </dgm:t>
    </dgm:pt>
    <dgm:pt modelId="{8498C33E-18FB-411E-824B-84B83F4C1BA5}">
      <dgm:prSet/>
      <dgm:spPr/>
      <dgm:t>
        <a:bodyPr/>
        <a:lstStyle/>
        <a:p>
          <a:r>
            <a:rPr lang="cy" b="0" i="0" u="none" strike="noStrike" cap="none" baseline="0">
              <a:effectLst/>
              <a:uFillTx/>
            </a:rPr>
            <a:t>addasrwydd llety byw</a:t>
          </a:r>
        </a:p>
      </dgm:t>
    </dgm:pt>
    <dgm:pt modelId="{6F215885-21DC-453A-BD15-E51C36097ED9}" type="parTrans" cxnId="{35ED4486-F3C1-4738-824A-AC453C2BE653}">
      <dgm:prSet/>
      <dgm:spPr/>
      <dgm:t>
        <a:bodyPr/>
        <a:lstStyle/>
        <a:p>
          <a:endParaRPr lang="cy"/>
        </a:p>
      </dgm:t>
    </dgm:pt>
    <dgm:pt modelId="{8620AFB0-ADCA-409B-91DA-91D6CAF5CBD5}" type="sibTrans" cxnId="{35ED4486-F3C1-4738-824A-AC453C2BE653}">
      <dgm:prSet/>
      <dgm:spPr/>
      <dgm:t>
        <a:bodyPr/>
        <a:lstStyle/>
        <a:p>
          <a:endParaRPr lang="cy"/>
        </a:p>
      </dgm:t>
    </dgm:pt>
    <dgm:pt modelId="{1BED0572-840E-4579-8EC2-88CB7D1AF4BC}" type="pres">
      <dgm:prSet presAssocID="{1F02D272-E087-4629-9C3E-4AD08C4E29A2}" presName="composite" presStyleCnt="0">
        <dgm:presLayoutVars>
          <dgm:chMax val="1"/>
          <dgm:dir/>
          <dgm:resizeHandles val="exact"/>
        </dgm:presLayoutVars>
      </dgm:prSet>
      <dgm:spPr/>
    </dgm:pt>
    <dgm:pt modelId="{01E48DDA-E078-4FDD-88EC-D8E635905216}" type="pres">
      <dgm:prSet presAssocID="{1F02D272-E087-4629-9C3E-4AD08C4E29A2}" presName="radial" presStyleCnt="0">
        <dgm:presLayoutVars>
          <dgm:animLvl val="ctr"/>
        </dgm:presLayoutVars>
      </dgm:prSet>
      <dgm:spPr/>
    </dgm:pt>
    <dgm:pt modelId="{07DABAF5-45A6-4FF7-98F7-3D5939A2F0C1}" type="pres">
      <dgm:prSet presAssocID="{893A1392-20A9-4A2D-8BFD-979F3AC27DCB}" presName="centerShape" presStyleLbl="vennNode1" presStyleIdx="0" presStyleCnt="11" custScaleX="70304" custScaleY="74011"/>
      <dgm:spPr/>
    </dgm:pt>
    <dgm:pt modelId="{1386E669-5643-48D1-8660-2624D68201E1}" type="pres">
      <dgm:prSet presAssocID="{4AE651F5-B29C-4E71-B134-F82797EE925D}" presName="node" presStyleLbl="vennNode1" presStyleIdx="1" presStyleCnt="11" custScaleX="121625" custScaleY="116706" custRadScaleRad="97438" custRadScaleInc="1799">
        <dgm:presLayoutVars>
          <dgm:bulletEnabled val="1"/>
        </dgm:presLayoutVars>
      </dgm:prSet>
      <dgm:spPr/>
    </dgm:pt>
    <dgm:pt modelId="{E54F3AB4-0593-43EB-9E2E-B4C03BE56C57}" type="pres">
      <dgm:prSet presAssocID="{9C2CA40B-E595-4940-8110-6D421A200C88}" presName="node" presStyleLbl="vennNode1" presStyleIdx="2" presStyleCnt="11" custScaleX="118851" custScaleY="112102" custRadScaleRad="120396" custRadScaleInc="17024">
        <dgm:presLayoutVars>
          <dgm:bulletEnabled val="1"/>
        </dgm:presLayoutVars>
      </dgm:prSet>
      <dgm:spPr/>
    </dgm:pt>
    <dgm:pt modelId="{9BAE98C5-D445-4B68-9640-D96D4E672EA9}" type="pres">
      <dgm:prSet presAssocID="{99F21E09-8F81-4506-8E35-27A6D7FFB82F}" presName="node" presStyleLbl="vennNode1" presStyleIdx="3" presStyleCnt="11" custScaleX="113169" custScaleY="117921" custRadScaleRad="119371" custRadScaleInc="8324">
        <dgm:presLayoutVars>
          <dgm:bulletEnabled val="1"/>
        </dgm:presLayoutVars>
      </dgm:prSet>
      <dgm:spPr/>
    </dgm:pt>
    <dgm:pt modelId="{B3BA625F-16DA-45A7-881D-11FC4F7A131B}" type="pres">
      <dgm:prSet presAssocID="{FAEC400B-BF82-4FF3-A959-0D2CE0727B50}" presName="node" presStyleLbl="vennNode1" presStyleIdx="4" presStyleCnt="11" custScaleX="119398" custScaleY="123575" custRadScaleRad="122816" custRadScaleInc="-3869">
        <dgm:presLayoutVars>
          <dgm:bulletEnabled val="1"/>
        </dgm:presLayoutVars>
      </dgm:prSet>
      <dgm:spPr/>
    </dgm:pt>
    <dgm:pt modelId="{EA9C789F-9AC2-4F8F-B8F2-B072EF4298B8}" type="pres">
      <dgm:prSet presAssocID="{9DC3A0AB-B80B-48F8-A4C9-8CD88AAEFFC7}" presName="node" presStyleLbl="vennNode1" presStyleIdx="5" presStyleCnt="11" custScaleX="107924" custScaleY="112102" custRadScaleRad="111283" custRadScaleInc="-4948">
        <dgm:presLayoutVars>
          <dgm:bulletEnabled val="1"/>
        </dgm:presLayoutVars>
      </dgm:prSet>
      <dgm:spPr/>
    </dgm:pt>
    <dgm:pt modelId="{37DEB794-33C8-43EF-B49B-B01637D2F0F5}" type="pres">
      <dgm:prSet presAssocID="{D45BBE0A-6172-4AEC-AD7A-8BAFB1CF507E}" presName="node" presStyleLbl="vennNode1" presStyleIdx="6" presStyleCnt="11" custScaleX="116166" custScaleY="126616" custRadScaleRad="100022" custRadScaleInc="-3335">
        <dgm:presLayoutVars>
          <dgm:bulletEnabled val="1"/>
        </dgm:presLayoutVars>
      </dgm:prSet>
      <dgm:spPr/>
    </dgm:pt>
    <dgm:pt modelId="{21D95D7D-EAFE-424C-A6A0-E845963DFE30}" type="pres">
      <dgm:prSet presAssocID="{8F43B5D4-7ADB-412B-9813-E7B8AB01F9BA}" presName="node" presStyleLbl="vennNode1" presStyleIdx="7" presStyleCnt="11" custScaleX="107924" custScaleY="112102" custRadScaleRad="117819" custRadScaleInc="-1869">
        <dgm:presLayoutVars>
          <dgm:bulletEnabled val="1"/>
        </dgm:presLayoutVars>
      </dgm:prSet>
      <dgm:spPr/>
    </dgm:pt>
    <dgm:pt modelId="{C8DBFB45-3712-4B65-93AF-DA1CC7F568CF}" type="pres">
      <dgm:prSet presAssocID="{8498C33E-18FB-411E-824B-84B83F4C1BA5}" presName="node" presStyleLbl="vennNode1" presStyleIdx="8" presStyleCnt="11">
        <dgm:presLayoutVars>
          <dgm:bulletEnabled val="1"/>
        </dgm:presLayoutVars>
      </dgm:prSet>
      <dgm:spPr/>
    </dgm:pt>
    <dgm:pt modelId="{342AF12C-4F32-46D2-9722-56D43C5C0235}" type="pres">
      <dgm:prSet presAssocID="{BE6E90D5-8CE9-44E7-96FD-E90623D11448}" presName="node" presStyleLbl="vennNode1" presStyleIdx="9" presStyleCnt="11" custScaleX="119398" custScaleY="108353" custRadScaleRad="116962" custRadScaleInc="-18853">
        <dgm:presLayoutVars>
          <dgm:bulletEnabled val="1"/>
        </dgm:presLayoutVars>
      </dgm:prSet>
      <dgm:spPr/>
    </dgm:pt>
    <dgm:pt modelId="{F4F6524D-7A9C-4E49-BD35-BBC026601A39}" type="pres">
      <dgm:prSet presAssocID="{509C9F58-AA01-4C57-952E-7BEEFE823C89}" presName="node" presStyleLbl="vennNode1" presStyleIdx="10" presStyleCnt="11" custScaleX="113661" custScaleY="116526" custRadScaleRad="118302" custRadScaleInc="-13518">
        <dgm:presLayoutVars>
          <dgm:bulletEnabled val="1"/>
        </dgm:presLayoutVars>
      </dgm:prSet>
      <dgm:spPr/>
    </dgm:pt>
  </dgm:ptLst>
  <dgm:cxnLst>
    <dgm:cxn modelId="{5D8A5000-F72C-4416-8D9F-FDF4D5C85827}" type="presOf" srcId="{4AE651F5-B29C-4E71-B134-F82797EE925D}" destId="{1386E669-5643-48D1-8660-2624D68201E1}" srcOrd="0" destOrd="0" presId="urn:microsoft.com/office/officeart/2005/8/layout/radial3"/>
    <dgm:cxn modelId="{085C632B-03CF-4C00-91B8-058CFF0DA4C2}" srcId="{893A1392-20A9-4A2D-8BFD-979F3AC27DCB}" destId="{509C9F58-AA01-4C57-952E-7BEEFE823C89}" srcOrd="9" destOrd="0" parTransId="{0C60D7DC-7386-4255-A856-48E7CB8880A2}" sibTransId="{4E509192-B4F4-4227-8D08-0AFB215DBDEE}"/>
    <dgm:cxn modelId="{49B57A2F-8926-4505-8D7A-1B59496608EB}" srcId="{893A1392-20A9-4A2D-8BFD-979F3AC27DCB}" destId="{4AE651F5-B29C-4E71-B134-F82797EE925D}" srcOrd="0" destOrd="0" parTransId="{78D7736B-84BB-4F09-9FE4-3470BCA8EBB3}" sibTransId="{595E36E4-D573-4AC3-B8F1-6B43EC3B64FA}"/>
    <dgm:cxn modelId="{6784903C-EBEB-4434-89E5-A64B31DD6D06}" type="presOf" srcId="{893A1392-20A9-4A2D-8BFD-979F3AC27DCB}" destId="{07DABAF5-45A6-4FF7-98F7-3D5939A2F0C1}" srcOrd="0" destOrd="0" presId="urn:microsoft.com/office/officeart/2005/8/layout/radial3"/>
    <dgm:cxn modelId="{78162142-4FF7-4784-AAEC-DD5C247EEB79}" srcId="{893A1392-20A9-4A2D-8BFD-979F3AC27DCB}" destId="{8F43B5D4-7ADB-412B-9813-E7B8AB01F9BA}" srcOrd="6" destOrd="0" parTransId="{B141ACB7-70C9-4E59-8035-B5B8399346E6}" sibTransId="{73E1428B-EAB3-4C07-A76A-8C82361D07B2}"/>
    <dgm:cxn modelId="{F892DA62-1C94-49A6-831E-ECFAFE7B53A0}" type="presOf" srcId="{D45BBE0A-6172-4AEC-AD7A-8BAFB1CF507E}" destId="{37DEB794-33C8-43EF-B49B-B01637D2F0F5}" srcOrd="0" destOrd="0" presId="urn:microsoft.com/office/officeart/2005/8/layout/radial3"/>
    <dgm:cxn modelId="{FDDF2E80-F37B-46B3-BD34-DD6F1C5752A5}" type="presOf" srcId="{BE6E90D5-8CE9-44E7-96FD-E90623D11448}" destId="{342AF12C-4F32-46D2-9722-56D43C5C0235}" srcOrd="0" destOrd="0" presId="urn:microsoft.com/office/officeart/2005/8/layout/radial3"/>
    <dgm:cxn modelId="{35ED4486-F3C1-4738-824A-AC453C2BE653}" srcId="{893A1392-20A9-4A2D-8BFD-979F3AC27DCB}" destId="{8498C33E-18FB-411E-824B-84B83F4C1BA5}" srcOrd="7" destOrd="0" parTransId="{6F215885-21DC-453A-BD15-E51C36097ED9}" sibTransId="{8620AFB0-ADCA-409B-91DA-91D6CAF5CBD5}"/>
    <dgm:cxn modelId="{E0B6E986-0614-4BAF-B602-7F273DF767EF}" type="presOf" srcId="{FAEC400B-BF82-4FF3-A959-0D2CE0727B50}" destId="{B3BA625F-16DA-45A7-881D-11FC4F7A131B}" srcOrd="0" destOrd="0" presId="urn:microsoft.com/office/officeart/2005/8/layout/radial3"/>
    <dgm:cxn modelId="{890C5F9E-A8A9-4A53-99D4-B89A02350DA7}" type="presOf" srcId="{9C2CA40B-E595-4940-8110-6D421A200C88}" destId="{E54F3AB4-0593-43EB-9E2E-B4C03BE56C57}" srcOrd="0" destOrd="0" presId="urn:microsoft.com/office/officeart/2005/8/layout/radial3"/>
    <dgm:cxn modelId="{21F86F9F-FD37-4C72-B67F-994C1EA85A44}" type="presOf" srcId="{509C9F58-AA01-4C57-952E-7BEEFE823C89}" destId="{F4F6524D-7A9C-4E49-BD35-BBC026601A39}" srcOrd="0" destOrd="0" presId="urn:microsoft.com/office/officeart/2005/8/layout/radial3"/>
    <dgm:cxn modelId="{C058F1A2-6EC0-4DC0-AF4A-8D91D01F3909}" srcId="{893A1392-20A9-4A2D-8BFD-979F3AC27DCB}" destId="{9C2CA40B-E595-4940-8110-6D421A200C88}" srcOrd="1" destOrd="0" parTransId="{1F58CD69-2096-43F0-B234-16D16D2E815E}" sibTransId="{EFF9ACB6-631A-45B0-B161-EF89662726F7}"/>
    <dgm:cxn modelId="{4F781CA4-DE2C-4D24-9E19-DA2BE12F8610}" srcId="{893A1392-20A9-4A2D-8BFD-979F3AC27DCB}" destId="{FAEC400B-BF82-4FF3-A959-0D2CE0727B50}" srcOrd="3" destOrd="0" parTransId="{8B9DAB52-1C92-4FA8-B63D-63820E395181}" sibTransId="{1B539FF1-C4F0-4ADA-ABB9-EA03D0EF1D74}"/>
    <dgm:cxn modelId="{171DDAB1-4A0C-4C04-A7C5-C097EA4F9C7C}" srcId="{893A1392-20A9-4A2D-8BFD-979F3AC27DCB}" destId="{BE6E90D5-8CE9-44E7-96FD-E90623D11448}" srcOrd="8" destOrd="0" parTransId="{D5D963AC-F2F1-4A2D-B793-25ED340B0D51}" sibTransId="{F1FBA0CE-399F-4AC4-847B-07B4CF129259}"/>
    <dgm:cxn modelId="{E342F8B1-B7DF-42A9-98AA-56433DDC17D2}" type="presOf" srcId="{1F02D272-E087-4629-9C3E-4AD08C4E29A2}" destId="{1BED0572-840E-4579-8EC2-88CB7D1AF4BC}" srcOrd="0" destOrd="0" presId="urn:microsoft.com/office/officeart/2005/8/layout/radial3"/>
    <dgm:cxn modelId="{D2D809C3-44EE-4417-9828-760CDB1C9981}" srcId="{893A1392-20A9-4A2D-8BFD-979F3AC27DCB}" destId="{99F21E09-8F81-4506-8E35-27A6D7FFB82F}" srcOrd="2" destOrd="0" parTransId="{D1A20900-88DE-475B-820F-9EDA6B6A0A4D}" sibTransId="{E5464985-A23B-411D-88AA-3D72B8642951}"/>
    <dgm:cxn modelId="{E4002CC7-5A6D-4691-9B03-25B8FECE1586}" type="presOf" srcId="{99F21E09-8F81-4506-8E35-27A6D7FFB82F}" destId="{9BAE98C5-D445-4B68-9640-D96D4E672EA9}" srcOrd="0" destOrd="0" presId="urn:microsoft.com/office/officeart/2005/8/layout/radial3"/>
    <dgm:cxn modelId="{87B7C5C7-7FFC-4E64-B088-325415D13034}" type="presOf" srcId="{9DC3A0AB-B80B-48F8-A4C9-8CD88AAEFFC7}" destId="{EA9C789F-9AC2-4F8F-B8F2-B072EF4298B8}" srcOrd="0" destOrd="0" presId="urn:microsoft.com/office/officeart/2005/8/layout/radial3"/>
    <dgm:cxn modelId="{E0A664E2-999F-4244-9EED-B0BE1F67241A}" type="presOf" srcId="{8498C33E-18FB-411E-824B-84B83F4C1BA5}" destId="{C8DBFB45-3712-4B65-93AF-DA1CC7F568CF}" srcOrd="0" destOrd="0" presId="urn:microsoft.com/office/officeart/2005/8/layout/radial3"/>
    <dgm:cxn modelId="{80940FE6-9B4C-4B05-9074-45ED3F873426}" srcId="{1F02D272-E087-4629-9C3E-4AD08C4E29A2}" destId="{893A1392-20A9-4A2D-8BFD-979F3AC27DCB}" srcOrd="0" destOrd="0" parTransId="{2D979E7D-E25D-479B-B185-BC6E188B3567}" sibTransId="{6D594147-4F0F-4DB7-8C78-2C6EF601ECB0}"/>
    <dgm:cxn modelId="{BFDEC6E7-B50C-46E7-B6C6-4B0182F5B855}" type="presOf" srcId="{8F43B5D4-7ADB-412B-9813-E7B8AB01F9BA}" destId="{21D95D7D-EAFE-424C-A6A0-E845963DFE30}" srcOrd="0" destOrd="0" presId="urn:microsoft.com/office/officeart/2005/8/layout/radial3"/>
    <dgm:cxn modelId="{9B0121F9-18F1-43C5-9631-C7A419E976EC}" srcId="{893A1392-20A9-4A2D-8BFD-979F3AC27DCB}" destId="{9DC3A0AB-B80B-48F8-A4C9-8CD88AAEFFC7}" srcOrd="4" destOrd="0" parTransId="{7DFC7AF7-0063-4C8C-BB89-9AFDAF3688A0}" sibTransId="{CC551B47-745A-4B7C-A418-8A7282AC9494}"/>
    <dgm:cxn modelId="{3A1F98FF-167D-4306-BE6B-DEEAA993CB4B}" srcId="{893A1392-20A9-4A2D-8BFD-979F3AC27DCB}" destId="{D45BBE0A-6172-4AEC-AD7A-8BAFB1CF507E}" srcOrd="5" destOrd="0" parTransId="{9B03D75B-7756-4853-BA24-78332DBF64CE}" sibTransId="{524C4865-5261-4DC3-9B0F-0A0AB9BBBA14}"/>
    <dgm:cxn modelId="{732A1D95-91CC-4850-9C56-91E344818818}" type="presParOf" srcId="{1BED0572-840E-4579-8EC2-88CB7D1AF4BC}" destId="{01E48DDA-E078-4FDD-88EC-D8E635905216}" srcOrd="0" destOrd="0" presId="urn:microsoft.com/office/officeart/2005/8/layout/radial3"/>
    <dgm:cxn modelId="{7E9BCD4E-0AFD-40C4-A8E7-11112AB84BCA}" type="presParOf" srcId="{01E48DDA-E078-4FDD-88EC-D8E635905216}" destId="{07DABAF5-45A6-4FF7-98F7-3D5939A2F0C1}" srcOrd="0" destOrd="0" presId="urn:microsoft.com/office/officeart/2005/8/layout/radial3"/>
    <dgm:cxn modelId="{B753DE75-A50B-45D0-B807-BCB6C2ECB58F}" type="presParOf" srcId="{01E48DDA-E078-4FDD-88EC-D8E635905216}" destId="{1386E669-5643-48D1-8660-2624D68201E1}" srcOrd="1" destOrd="0" presId="urn:microsoft.com/office/officeart/2005/8/layout/radial3"/>
    <dgm:cxn modelId="{A63F56F8-5131-4874-98C2-592EF6CBEA31}" type="presParOf" srcId="{01E48DDA-E078-4FDD-88EC-D8E635905216}" destId="{E54F3AB4-0593-43EB-9E2E-B4C03BE56C57}" srcOrd="2" destOrd="0" presId="urn:microsoft.com/office/officeart/2005/8/layout/radial3"/>
    <dgm:cxn modelId="{BE761AA9-CB6B-450C-98F4-0494A7640D97}" type="presParOf" srcId="{01E48DDA-E078-4FDD-88EC-D8E635905216}" destId="{9BAE98C5-D445-4B68-9640-D96D4E672EA9}" srcOrd="3" destOrd="0" presId="urn:microsoft.com/office/officeart/2005/8/layout/radial3"/>
    <dgm:cxn modelId="{2BBA5355-86B9-491F-B671-5CBF6135381A}" type="presParOf" srcId="{01E48DDA-E078-4FDD-88EC-D8E635905216}" destId="{B3BA625F-16DA-45A7-881D-11FC4F7A131B}" srcOrd="4" destOrd="0" presId="urn:microsoft.com/office/officeart/2005/8/layout/radial3"/>
    <dgm:cxn modelId="{3EB2A658-29FD-46F5-9E39-C46994FAC70E}" type="presParOf" srcId="{01E48DDA-E078-4FDD-88EC-D8E635905216}" destId="{EA9C789F-9AC2-4F8F-B8F2-B072EF4298B8}" srcOrd="5" destOrd="0" presId="urn:microsoft.com/office/officeart/2005/8/layout/radial3"/>
    <dgm:cxn modelId="{EC77B13F-FE3C-4848-892D-1851F74A3A7B}" type="presParOf" srcId="{01E48DDA-E078-4FDD-88EC-D8E635905216}" destId="{37DEB794-33C8-43EF-B49B-B01637D2F0F5}" srcOrd="6" destOrd="0" presId="urn:microsoft.com/office/officeart/2005/8/layout/radial3"/>
    <dgm:cxn modelId="{61E29C36-CAA0-44C5-8CF1-B08B5C369729}" type="presParOf" srcId="{01E48DDA-E078-4FDD-88EC-D8E635905216}" destId="{21D95D7D-EAFE-424C-A6A0-E845963DFE30}" srcOrd="7" destOrd="0" presId="urn:microsoft.com/office/officeart/2005/8/layout/radial3"/>
    <dgm:cxn modelId="{B6847723-8488-4ACA-B36A-A7E424BDB509}" type="presParOf" srcId="{01E48DDA-E078-4FDD-88EC-D8E635905216}" destId="{C8DBFB45-3712-4B65-93AF-DA1CC7F568CF}" srcOrd="8" destOrd="0" presId="urn:microsoft.com/office/officeart/2005/8/layout/radial3"/>
    <dgm:cxn modelId="{1F4BC80F-ECDD-4F2B-BB87-13FBBA403C50}" type="presParOf" srcId="{01E48DDA-E078-4FDD-88EC-D8E635905216}" destId="{342AF12C-4F32-46D2-9722-56D43C5C0235}" srcOrd="9" destOrd="0" presId="urn:microsoft.com/office/officeart/2005/8/layout/radial3"/>
    <dgm:cxn modelId="{CCD0EC5F-2173-48C5-95FA-4BD339211B96}" type="presParOf" srcId="{01E48DDA-E078-4FDD-88EC-D8E635905216}" destId="{F4F6524D-7A9C-4E49-BD35-BBC026601A39}" srcOrd="10" destOrd="0" presId="urn:microsoft.com/office/officeart/2005/8/layout/radial3"/>
  </dgm:cxnLst>
  <dgm:bg/>
  <dgm:whole/>
  <dgm:extLst>
    <a:ext uri="http://schemas.microsoft.com/office/drawing/2008/diagram">
      <dsp:dataModelExt xmlns:dsp="http://schemas.microsoft.com/office/drawing/2008/diagram" relId="rId12" minVer="http://schemas.openxmlformats.org/drawingml/2006/main"/>
    </a:ext>
  </dgm:extLst>
</dgm:dataModel>
</file>

<file path=ppt/diagrams/data7.xml><?xml version="1.0" encoding="utf-8"?>
<dgm:dataModel xmlns:dgm="http://schemas.openxmlformats.org/drawingml/2006/diagram" xmlns:a="http://schemas.openxmlformats.org/drawingml/2006/main">
  <dgm:ptLst>
    <dgm:pt modelId="{75E7D3B3-4E75-4467-A420-8A7F71FFAC10}"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3612D5B8-82D7-4869-B42E-1D486C176B6F}">
      <dgm:prSet phldrT="[Text]" custT="1"/>
      <dgm:spPr>
        <a:solidFill>
          <a:srgbClr val="34B555"/>
        </a:solidFill>
      </dgm:spPr>
      <dgm:t>
        <a:bodyPr/>
        <a:lstStyle/>
        <a:p>
          <a:r>
            <a:rPr lang="en-GB" sz="2000" dirty="0">
              <a:solidFill>
                <a:schemeClr val="tx1"/>
              </a:solidFill>
              <a:latin typeface="Calibri" panose="020F0502020204030204" pitchFamily="34" charset="0"/>
              <a:cs typeface="Calibri" panose="020F0502020204030204" pitchFamily="34" charset="0"/>
            </a:rPr>
            <a:t>Flexibly and innovatively – no unreasonable restrictions </a:t>
          </a:r>
        </a:p>
        <a:p>
          <a:r>
            <a:rPr lang="cy" sz="2000" b="0" i="0" u="none" strike="noStrike" cap="none" baseline="0" dirty="0">
              <a:solidFill>
                <a:srgbClr val="000000"/>
              </a:solidFill>
              <a:effectLst/>
              <a:uFillTx/>
              <a:latin typeface="Calibri" panose="020F0502020204030204" pitchFamily="34" charset="0"/>
            </a:rPr>
            <a:t>Yn hyblyg ac yn arloesol - dim cyfyngiadau afresymol</a:t>
          </a:r>
          <a:endParaRPr lang="en-GB" sz="2000" dirty="0">
            <a:solidFill>
              <a:schemeClr val="tx1"/>
            </a:solidFill>
            <a:latin typeface="Calibri" panose="020F0502020204030204" pitchFamily="34" charset="0"/>
            <a:cs typeface="Calibri" panose="020F0502020204030204" pitchFamily="34" charset="0"/>
          </a:endParaRPr>
        </a:p>
      </dgm:t>
    </dgm:pt>
    <dgm:pt modelId="{D9D53C5C-9A28-4620-803A-DDE66854C40B}" type="parTrans" cxnId="{A5483396-5368-4F3E-AFDC-B746AD888EF6}">
      <dgm:prSet/>
      <dgm:spPr/>
      <dgm:t>
        <a:bodyPr/>
        <a:lstStyle/>
        <a:p>
          <a:endParaRPr lang="en-GB"/>
        </a:p>
      </dgm:t>
    </dgm:pt>
    <dgm:pt modelId="{68F16FE1-80EC-43C4-9EEC-FC4A620EF27C}" type="sibTrans" cxnId="{A5483396-5368-4F3E-AFDC-B746AD888EF6}">
      <dgm:prSet/>
      <dgm:spPr/>
      <dgm:t>
        <a:bodyPr/>
        <a:lstStyle/>
        <a:p>
          <a:endParaRPr lang="en-GB"/>
        </a:p>
      </dgm:t>
    </dgm:pt>
    <dgm:pt modelId="{7DD47943-6D64-402A-B8AA-9B6BE8A25439}">
      <dgm:prSet phldrT="[Text]" custT="1"/>
      <dgm:spPr>
        <a:solidFill>
          <a:srgbClr val="34B555"/>
        </a:solidFill>
      </dgm:spPr>
      <dgm:t>
        <a:bodyPr/>
        <a:lstStyle/>
        <a:p>
          <a:r>
            <a:rPr lang="en-GB" sz="2000" dirty="0">
              <a:latin typeface="Calibri" panose="020F0502020204030204" pitchFamily="34" charset="0"/>
              <a:cs typeface="Calibri" panose="020F0502020204030204" pitchFamily="34" charset="0"/>
            </a:rPr>
            <a:t>Care and support from their local authority</a:t>
          </a:r>
        </a:p>
        <a:p>
          <a:r>
            <a:rPr lang="en-GB" sz="2000" dirty="0">
              <a:latin typeface="Calibri" panose="020F0502020204030204" pitchFamily="34" charset="0"/>
              <a:cs typeface="Calibri" panose="020F0502020204030204" pitchFamily="34" charset="0"/>
            </a:rPr>
            <a:t> </a:t>
          </a:r>
          <a:r>
            <a:rPr lang="cy" sz="2000" b="0" i="0" u="none" strike="noStrike" cap="none" baseline="0" dirty="0">
              <a:solidFill>
                <a:srgbClr val="FFFFFF"/>
              </a:solidFill>
              <a:effectLst/>
              <a:uFillTx/>
              <a:latin typeface="Calibri" panose="020F0502020204030204" pitchFamily="34" charset="0"/>
            </a:rPr>
            <a:t>Gofal a chymorth gan eu hawdurdod lleol</a:t>
          </a:r>
          <a:endParaRPr lang="en-GB" sz="2000" dirty="0">
            <a:latin typeface="Calibri" panose="020F0502020204030204" pitchFamily="34" charset="0"/>
            <a:cs typeface="Calibri" panose="020F0502020204030204" pitchFamily="34" charset="0"/>
          </a:endParaRPr>
        </a:p>
      </dgm:t>
    </dgm:pt>
    <dgm:pt modelId="{FF7BE21D-9186-4B6A-9E1B-26E32FCE3FEB}" type="parTrans" cxnId="{F0E5A741-59FA-44B6-A049-5C11F655B19E}">
      <dgm:prSet/>
      <dgm:spPr>
        <a:solidFill>
          <a:srgbClr val="80DA98"/>
        </a:solidFill>
      </dgm:spPr>
      <dgm:t>
        <a:bodyPr/>
        <a:lstStyle/>
        <a:p>
          <a:endParaRPr lang="en-GB"/>
        </a:p>
      </dgm:t>
    </dgm:pt>
    <dgm:pt modelId="{FDA88A03-4E01-4599-AE7E-6B12C6F4EB27}" type="sibTrans" cxnId="{F0E5A741-59FA-44B6-A049-5C11F655B19E}">
      <dgm:prSet/>
      <dgm:spPr/>
      <dgm:t>
        <a:bodyPr/>
        <a:lstStyle/>
        <a:p>
          <a:endParaRPr lang="en-GB"/>
        </a:p>
      </dgm:t>
    </dgm:pt>
    <dgm:pt modelId="{4059F69B-96DC-4734-B097-49BE070519F6}">
      <dgm:prSet phldrT="[Text]" custT="1"/>
      <dgm:spPr>
        <a:solidFill>
          <a:srgbClr val="34B555"/>
        </a:solidFill>
      </dgm:spPr>
      <dgm:t>
        <a:bodyPr/>
        <a:lstStyle/>
        <a:p>
          <a:r>
            <a:rPr lang="en-GB" sz="2000" dirty="0">
              <a:latin typeface="Calibri" panose="020F0502020204030204" pitchFamily="34" charset="0"/>
              <a:cs typeface="Calibri" panose="020F0502020204030204" pitchFamily="34" charset="0"/>
            </a:rPr>
            <a:t>Paying family members</a:t>
          </a:r>
        </a:p>
        <a:p>
          <a:r>
            <a:rPr lang="en-GB" sz="2000" dirty="0">
              <a:latin typeface="Calibri" panose="020F0502020204030204" pitchFamily="34" charset="0"/>
              <a:cs typeface="Calibri" panose="020F0502020204030204" pitchFamily="34" charset="0"/>
            </a:rPr>
            <a:t> </a:t>
          </a:r>
          <a:r>
            <a:rPr lang="cy" sz="2000" b="0" i="0" u="none" strike="noStrike" cap="none" baseline="0" dirty="0">
              <a:solidFill>
                <a:srgbClr val="FFFFFF"/>
              </a:solidFill>
              <a:effectLst/>
              <a:uFillTx/>
              <a:latin typeface="Calibri" panose="020F0502020204030204" pitchFamily="34" charset="0"/>
            </a:rPr>
            <a:t>Talu aelodau'r teulu</a:t>
          </a:r>
          <a:endParaRPr lang="en-GB" sz="2000" dirty="0">
            <a:latin typeface="Calibri" panose="020F0502020204030204" pitchFamily="34" charset="0"/>
            <a:cs typeface="Calibri" panose="020F0502020204030204" pitchFamily="34" charset="0"/>
          </a:endParaRPr>
        </a:p>
      </dgm:t>
    </dgm:pt>
    <dgm:pt modelId="{E3D604D4-9998-46E6-B686-DDD500652062}" type="parTrans" cxnId="{2549858C-0BD6-4136-AB74-D153862F8A51}">
      <dgm:prSet/>
      <dgm:spPr>
        <a:solidFill>
          <a:srgbClr val="80DA98"/>
        </a:solidFill>
      </dgm:spPr>
      <dgm:t>
        <a:bodyPr/>
        <a:lstStyle/>
        <a:p>
          <a:endParaRPr lang="en-GB"/>
        </a:p>
      </dgm:t>
    </dgm:pt>
    <dgm:pt modelId="{551AD1D8-CDDC-48D6-AEDB-20E62045626A}" type="sibTrans" cxnId="{2549858C-0BD6-4136-AB74-D153862F8A51}">
      <dgm:prSet/>
      <dgm:spPr/>
      <dgm:t>
        <a:bodyPr/>
        <a:lstStyle/>
        <a:p>
          <a:endParaRPr lang="en-GB"/>
        </a:p>
      </dgm:t>
    </dgm:pt>
    <dgm:pt modelId="{1EE324DC-4801-4460-B644-084C2870C8B1}">
      <dgm:prSet phldrT="[Text]" custT="1"/>
      <dgm:spPr>
        <a:solidFill>
          <a:srgbClr val="34B555"/>
        </a:solidFill>
      </dgm:spPr>
      <dgm:t>
        <a:bodyPr/>
        <a:lstStyle/>
        <a:p>
          <a:r>
            <a:rPr lang="en-GB" sz="2000" dirty="0">
              <a:latin typeface="Calibri" panose="020F0502020204030204" pitchFamily="34" charset="0"/>
              <a:cs typeface="Calibri" panose="020F0502020204030204" pitchFamily="34" charset="0"/>
            </a:rPr>
            <a:t>Long-term residential settings </a:t>
          </a:r>
        </a:p>
        <a:p>
          <a:r>
            <a:rPr lang="cy" sz="2000" b="0" i="0" u="none" strike="noStrike" cap="none" baseline="0" dirty="0">
              <a:solidFill>
                <a:srgbClr val="FFFFFF"/>
              </a:solidFill>
              <a:effectLst/>
              <a:uFillTx/>
              <a:latin typeface="Calibri" panose="020F0502020204030204" pitchFamily="34" charset="0"/>
            </a:rPr>
            <a:t>Lleoliadau preswyl hirdymor</a:t>
          </a:r>
          <a:endParaRPr lang="en-GB" sz="2000" dirty="0">
            <a:latin typeface="Calibri" panose="020F0502020204030204" pitchFamily="34" charset="0"/>
            <a:cs typeface="Calibri" panose="020F0502020204030204" pitchFamily="34" charset="0"/>
          </a:endParaRPr>
        </a:p>
      </dgm:t>
    </dgm:pt>
    <dgm:pt modelId="{7AB71283-13AE-4B88-9F08-FF5AE0E19ACD}" type="parTrans" cxnId="{88C8F9B7-7002-403F-A977-D627A4E92313}">
      <dgm:prSet/>
      <dgm:spPr>
        <a:solidFill>
          <a:srgbClr val="80DA98"/>
        </a:solidFill>
      </dgm:spPr>
      <dgm:t>
        <a:bodyPr/>
        <a:lstStyle/>
        <a:p>
          <a:endParaRPr lang="en-GB"/>
        </a:p>
      </dgm:t>
    </dgm:pt>
    <dgm:pt modelId="{A0D9FBE9-D61E-431C-BACB-2F300C277F19}" type="sibTrans" cxnId="{88C8F9B7-7002-403F-A977-D627A4E92313}">
      <dgm:prSet/>
      <dgm:spPr/>
      <dgm:t>
        <a:bodyPr/>
        <a:lstStyle/>
        <a:p>
          <a:endParaRPr lang="en-GB"/>
        </a:p>
      </dgm:t>
    </dgm:pt>
    <dgm:pt modelId="{AA9F6C97-1A6E-4C42-B54E-345AED673663}">
      <dgm:prSet phldrT="[Text]" custT="1"/>
      <dgm:spPr>
        <a:solidFill>
          <a:srgbClr val="34B555"/>
        </a:solidFill>
      </dgm:spPr>
      <dgm:t>
        <a:bodyPr/>
        <a:lstStyle/>
        <a:p>
          <a:r>
            <a:rPr lang="en-GB" sz="2000" dirty="0">
              <a:latin typeface="Calibri" panose="020F0502020204030204" pitchFamily="34" charset="0"/>
              <a:cs typeface="Calibri" panose="020F0502020204030204" pitchFamily="34" charset="0"/>
            </a:rPr>
            <a:t>Becoming an employer </a:t>
          </a:r>
        </a:p>
        <a:p>
          <a:r>
            <a:rPr lang="cy" sz="2000" b="0" i="0" u="none" strike="noStrike" cap="none" baseline="0" dirty="0">
              <a:solidFill>
                <a:srgbClr val="FFFFFF"/>
              </a:solidFill>
              <a:effectLst/>
              <a:uFillTx/>
              <a:latin typeface="Calibri" panose="020F0502020204030204" pitchFamily="34" charset="0"/>
            </a:rPr>
            <a:t>Dod yn gyflogwr</a:t>
          </a:r>
          <a:endParaRPr lang="en-GB" sz="2000" dirty="0">
            <a:latin typeface="Calibri" panose="020F0502020204030204" pitchFamily="34" charset="0"/>
            <a:cs typeface="Calibri" panose="020F0502020204030204" pitchFamily="34" charset="0"/>
          </a:endParaRPr>
        </a:p>
      </dgm:t>
    </dgm:pt>
    <dgm:pt modelId="{5FB2135D-6DF9-4709-B13D-CD05E4EB6D60}" type="parTrans" cxnId="{8321C5D4-0FC0-4B11-82F6-7070C7E31C9E}">
      <dgm:prSet/>
      <dgm:spPr>
        <a:solidFill>
          <a:srgbClr val="80DA98"/>
        </a:solidFill>
      </dgm:spPr>
      <dgm:t>
        <a:bodyPr/>
        <a:lstStyle/>
        <a:p>
          <a:endParaRPr lang="en-GB"/>
        </a:p>
      </dgm:t>
    </dgm:pt>
    <dgm:pt modelId="{651CBF12-2431-4364-B016-A3E17DBADE2A}" type="sibTrans" cxnId="{8321C5D4-0FC0-4B11-82F6-7070C7E31C9E}">
      <dgm:prSet/>
      <dgm:spPr/>
      <dgm:t>
        <a:bodyPr/>
        <a:lstStyle/>
        <a:p>
          <a:endParaRPr lang="en-GB"/>
        </a:p>
      </dgm:t>
    </dgm:pt>
    <dgm:pt modelId="{EB08FB28-1DFE-4E65-B333-C3F790FA3FEF}" type="pres">
      <dgm:prSet presAssocID="{75E7D3B3-4E75-4467-A420-8A7F71FFAC10}" presName="cycle" presStyleCnt="0">
        <dgm:presLayoutVars>
          <dgm:chMax val="1"/>
          <dgm:dir/>
          <dgm:animLvl val="ctr"/>
          <dgm:resizeHandles val="exact"/>
        </dgm:presLayoutVars>
      </dgm:prSet>
      <dgm:spPr/>
    </dgm:pt>
    <dgm:pt modelId="{EB54A498-EC1D-4F51-960F-C5BA530C4CCD}" type="pres">
      <dgm:prSet presAssocID="{3612D5B8-82D7-4869-B42E-1D486C176B6F}" presName="centerShape" presStyleLbl="node0" presStyleIdx="0" presStyleCnt="1" custScaleX="122815" custScaleY="113879"/>
      <dgm:spPr/>
    </dgm:pt>
    <dgm:pt modelId="{B435229B-3312-4325-B48A-F91C6659E0D4}" type="pres">
      <dgm:prSet presAssocID="{7AB71283-13AE-4B88-9F08-FF5AE0E19ACD}" presName="parTrans" presStyleLbl="bgSibTrans2D1" presStyleIdx="0" presStyleCnt="4" custLinFactNeighborX="6826" custLinFactNeighborY="-5705"/>
      <dgm:spPr/>
    </dgm:pt>
    <dgm:pt modelId="{0A049F60-622F-4DCA-B3C0-5BF5E2488E72}" type="pres">
      <dgm:prSet presAssocID="{1EE324DC-4801-4460-B644-084C2870C8B1}" presName="node" presStyleLbl="node1" presStyleIdx="0" presStyleCnt="4" custRadScaleRad="102084" custRadScaleInc="-5336">
        <dgm:presLayoutVars>
          <dgm:bulletEnabled val="1"/>
        </dgm:presLayoutVars>
      </dgm:prSet>
      <dgm:spPr/>
    </dgm:pt>
    <dgm:pt modelId="{AF309506-AF88-4D91-92D9-FCC9A3AA18EE}" type="pres">
      <dgm:prSet presAssocID="{FF7BE21D-9186-4B6A-9E1B-26E32FCE3FEB}" presName="parTrans" presStyleLbl="bgSibTrans2D1" presStyleIdx="1" presStyleCnt="4" custLinFactNeighborX="-1469" custLinFactNeighborY="15421"/>
      <dgm:spPr/>
    </dgm:pt>
    <dgm:pt modelId="{6E645DE2-2D1E-4501-A477-CD361EE17231}" type="pres">
      <dgm:prSet presAssocID="{7DD47943-6D64-402A-B8AA-9B6BE8A25439}" presName="node" presStyleLbl="node1" presStyleIdx="1" presStyleCnt="4" custScaleX="108576" custScaleY="99360" custRadScaleRad="101751" custRadScaleInc="4528">
        <dgm:presLayoutVars>
          <dgm:bulletEnabled val="1"/>
        </dgm:presLayoutVars>
      </dgm:prSet>
      <dgm:spPr/>
    </dgm:pt>
    <dgm:pt modelId="{3B26C7BB-7583-4788-98C9-623571C3E9B3}" type="pres">
      <dgm:prSet presAssocID="{E3D604D4-9998-46E6-B686-DDD500652062}" presName="parTrans" presStyleLbl="bgSibTrans2D1" presStyleIdx="2" presStyleCnt="4" custLinFactNeighborX="-7026"/>
      <dgm:spPr/>
    </dgm:pt>
    <dgm:pt modelId="{7E678C07-E2DA-4DAE-B744-720634C70C12}" type="pres">
      <dgm:prSet presAssocID="{4059F69B-96DC-4734-B097-49BE070519F6}" presName="node" presStyleLbl="node1" presStyleIdx="2" presStyleCnt="4" custRadScaleRad="107639" custRadScaleInc="2415">
        <dgm:presLayoutVars>
          <dgm:bulletEnabled val="1"/>
        </dgm:presLayoutVars>
      </dgm:prSet>
      <dgm:spPr/>
    </dgm:pt>
    <dgm:pt modelId="{D962A766-DBE4-4C22-9D87-932BB5953E0C}" type="pres">
      <dgm:prSet presAssocID="{5FB2135D-6DF9-4709-B13D-CD05E4EB6D60}" presName="parTrans" presStyleLbl="bgSibTrans2D1" presStyleIdx="3" presStyleCnt="4" custLinFactNeighborX="-5198"/>
      <dgm:spPr/>
    </dgm:pt>
    <dgm:pt modelId="{30040951-48A2-421C-A997-DDC30B7CBE35}" type="pres">
      <dgm:prSet presAssocID="{AA9F6C97-1A6E-4C42-B54E-345AED673663}" presName="node" presStyleLbl="node1" presStyleIdx="3" presStyleCnt="4" custRadScaleRad="106073" custRadScaleInc="11241">
        <dgm:presLayoutVars>
          <dgm:bulletEnabled val="1"/>
        </dgm:presLayoutVars>
      </dgm:prSet>
      <dgm:spPr/>
    </dgm:pt>
  </dgm:ptLst>
  <dgm:cxnLst>
    <dgm:cxn modelId="{18876814-7179-46A2-8426-B7C9511E29A1}" type="presOf" srcId="{E3D604D4-9998-46E6-B686-DDD500652062}" destId="{3B26C7BB-7583-4788-98C9-623571C3E9B3}" srcOrd="0" destOrd="0" presId="urn:microsoft.com/office/officeart/2005/8/layout/radial4"/>
    <dgm:cxn modelId="{F0E5A741-59FA-44B6-A049-5C11F655B19E}" srcId="{3612D5B8-82D7-4869-B42E-1D486C176B6F}" destId="{7DD47943-6D64-402A-B8AA-9B6BE8A25439}" srcOrd="1" destOrd="0" parTransId="{FF7BE21D-9186-4B6A-9E1B-26E32FCE3FEB}" sibTransId="{FDA88A03-4E01-4599-AE7E-6B12C6F4EB27}"/>
    <dgm:cxn modelId="{BC243662-6BE4-47D9-BD0F-85BA7CBE9162}" type="presOf" srcId="{3612D5B8-82D7-4869-B42E-1D486C176B6F}" destId="{EB54A498-EC1D-4F51-960F-C5BA530C4CCD}" srcOrd="0" destOrd="0" presId="urn:microsoft.com/office/officeart/2005/8/layout/radial4"/>
    <dgm:cxn modelId="{A19C776B-44CD-4D42-BB1F-FE08594FF62F}" type="presOf" srcId="{AA9F6C97-1A6E-4C42-B54E-345AED673663}" destId="{30040951-48A2-421C-A997-DDC30B7CBE35}" srcOrd="0" destOrd="0" presId="urn:microsoft.com/office/officeart/2005/8/layout/radial4"/>
    <dgm:cxn modelId="{16CB2D51-5FF2-4449-9E1F-051958C2405E}" type="presOf" srcId="{4059F69B-96DC-4734-B097-49BE070519F6}" destId="{7E678C07-E2DA-4DAE-B744-720634C70C12}" srcOrd="0" destOrd="0" presId="urn:microsoft.com/office/officeart/2005/8/layout/radial4"/>
    <dgm:cxn modelId="{D62E5078-ED82-4BCB-A95F-6E465C3961D9}" type="presOf" srcId="{7AB71283-13AE-4B88-9F08-FF5AE0E19ACD}" destId="{B435229B-3312-4325-B48A-F91C6659E0D4}" srcOrd="0" destOrd="0" presId="urn:microsoft.com/office/officeart/2005/8/layout/radial4"/>
    <dgm:cxn modelId="{2549858C-0BD6-4136-AB74-D153862F8A51}" srcId="{3612D5B8-82D7-4869-B42E-1D486C176B6F}" destId="{4059F69B-96DC-4734-B097-49BE070519F6}" srcOrd="2" destOrd="0" parTransId="{E3D604D4-9998-46E6-B686-DDD500652062}" sibTransId="{551AD1D8-CDDC-48D6-AEDB-20E62045626A}"/>
    <dgm:cxn modelId="{1D09978D-44AA-4369-A513-F6A70FE4C59D}" type="presOf" srcId="{7DD47943-6D64-402A-B8AA-9B6BE8A25439}" destId="{6E645DE2-2D1E-4501-A477-CD361EE17231}" srcOrd="0" destOrd="0" presId="urn:microsoft.com/office/officeart/2005/8/layout/radial4"/>
    <dgm:cxn modelId="{A5483396-5368-4F3E-AFDC-B746AD888EF6}" srcId="{75E7D3B3-4E75-4467-A420-8A7F71FFAC10}" destId="{3612D5B8-82D7-4869-B42E-1D486C176B6F}" srcOrd="0" destOrd="0" parTransId="{D9D53C5C-9A28-4620-803A-DDE66854C40B}" sibTransId="{68F16FE1-80EC-43C4-9EEC-FC4A620EF27C}"/>
    <dgm:cxn modelId="{C0B2B4A5-647E-40FC-8056-3033752B3E24}" type="presOf" srcId="{FF7BE21D-9186-4B6A-9E1B-26E32FCE3FEB}" destId="{AF309506-AF88-4D91-92D9-FCC9A3AA18EE}" srcOrd="0" destOrd="0" presId="urn:microsoft.com/office/officeart/2005/8/layout/radial4"/>
    <dgm:cxn modelId="{6FF1FBA7-51C8-419C-B049-EF29561EA0BE}" type="presOf" srcId="{75E7D3B3-4E75-4467-A420-8A7F71FFAC10}" destId="{EB08FB28-1DFE-4E65-B333-C3F790FA3FEF}" srcOrd="0" destOrd="0" presId="urn:microsoft.com/office/officeart/2005/8/layout/radial4"/>
    <dgm:cxn modelId="{AE053CB0-1728-4722-A1C6-79AD95B4151D}" type="presOf" srcId="{1EE324DC-4801-4460-B644-084C2870C8B1}" destId="{0A049F60-622F-4DCA-B3C0-5BF5E2488E72}" srcOrd="0" destOrd="0" presId="urn:microsoft.com/office/officeart/2005/8/layout/radial4"/>
    <dgm:cxn modelId="{88C8F9B7-7002-403F-A977-D627A4E92313}" srcId="{3612D5B8-82D7-4869-B42E-1D486C176B6F}" destId="{1EE324DC-4801-4460-B644-084C2870C8B1}" srcOrd="0" destOrd="0" parTransId="{7AB71283-13AE-4B88-9F08-FF5AE0E19ACD}" sibTransId="{A0D9FBE9-D61E-431C-BACB-2F300C277F19}"/>
    <dgm:cxn modelId="{CD43B2BE-6FF2-4AAE-A7C8-28C5BC8FFD63}" type="presOf" srcId="{5FB2135D-6DF9-4709-B13D-CD05E4EB6D60}" destId="{D962A766-DBE4-4C22-9D87-932BB5953E0C}" srcOrd="0" destOrd="0" presId="urn:microsoft.com/office/officeart/2005/8/layout/radial4"/>
    <dgm:cxn modelId="{8321C5D4-0FC0-4B11-82F6-7070C7E31C9E}" srcId="{3612D5B8-82D7-4869-B42E-1D486C176B6F}" destId="{AA9F6C97-1A6E-4C42-B54E-345AED673663}" srcOrd="3" destOrd="0" parTransId="{5FB2135D-6DF9-4709-B13D-CD05E4EB6D60}" sibTransId="{651CBF12-2431-4364-B016-A3E17DBADE2A}"/>
    <dgm:cxn modelId="{2C7431E7-BB7A-4441-9B78-DC6C1C80077B}" type="presParOf" srcId="{EB08FB28-1DFE-4E65-B333-C3F790FA3FEF}" destId="{EB54A498-EC1D-4F51-960F-C5BA530C4CCD}" srcOrd="0" destOrd="0" presId="urn:microsoft.com/office/officeart/2005/8/layout/radial4"/>
    <dgm:cxn modelId="{92FC91D9-6992-4692-9D67-F0862F9DED08}" type="presParOf" srcId="{EB08FB28-1DFE-4E65-B333-C3F790FA3FEF}" destId="{B435229B-3312-4325-B48A-F91C6659E0D4}" srcOrd="1" destOrd="0" presId="urn:microsoft.com/office/officeart/2005/8/layout/radial4"/>
    <dgm:cxn modelId="{A540C23E-E4F6-4AF5-9A11-DAA36895A74C}" type="presParOf" srcId="{EB08FB28-1DFE-4E65-B333-C3F790FA3FEF}" destId="{0A049F60-622F-4DCA-B3C0-5BF5E2488E72}" srcOrd="2" destOrd="0" presId="urn:microsoft.com/office/officeart/2005/8/layout/radial4"/>
    <dgm:cxn modelId="{146FB026-63F7-4870-992D-D6E6D1AB70A1}" type="presParOf" srcId="{EB08FB28-1DFE-4E65-B333-C3F790FA3FEF}" destId="{AF309506-AF88-4D91-92D9-FCC9A3AA18EE}" srcOrd="3" destOrd="0" presId="urn:microsoft.com/office/officeart/2005/8/layout/radial4"/>
    <dgm:cxn modelId="{2B4FE098-0B1D-480F-BA3F-A6A72B2915BB}" type="presParOf" srcId="{EB08FB28-1DFE-4E65-B333-C3F790FA3FEF}" destId="{6E645DE2-2D1E-4501-A477-CD361EE17231}" srcOrd="4" destOrd="0" presId="urn:microsoft.com/office/officeart/2005/8/layout/radial4"/>
    <dgm:cxn modelId="{6C25127A-2505-41D1-9B68-214BFEAC6810}" type="presParOf" srcId="{EB08FB28-1DFE-4E65-B333-C3F790FA3FEF}" destId="{3B26C7BB-7583-4788-98C9-623571C3E9B3}" srcOrd="5" destOrd="0" presId="urn:microsoft.com/office/officeart/2005/8/layout/radial4"/>
    <dgm:cxn modelId="{FAE4D2F0-9070-40F5-941B-29D783DD3763}" type="presParOf" srcId="{EB08FB28-1DFE-4E65-B333-C3F790FA3FEF}" destId="{7E678C07-E2DA-4DAE-B744-720634C70C12}" srcOrd="6" destOrd="0" presId="urn:microsoft.com/office/officeart/2005/8/layout/radial4"/>
    <dgm:cxn modelId="{229E6327-49FE-411A-8D05-43E0E98480D7}" type="presParOf" srcId="{EB08FB28-1DFE-4E65-B333-C3F790FA3FEF}" destId="{D962A766-DBE4-4C22-9D87-932BB5953E0C}" srcOrd="7" destOrd="0" presId="urn:microsoft.com/office/officeart/2005/8/layout/radial4"/>
    <dgm:cxn modelId="{8A49B609-6F76-418A-A142-1A42EBD60C9C}" type="presParOf" srcId="{EB08FB28-1DFE-4E65-B333-C3F790FA3FEF}" destId="{30040951-48A2-421C-A997-DDC30B7CBE35}"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D6B2F-543A-4284-A3A1-9C3EEA8C0F9B}">
      <dsp:nvSpPr>
        <dsp:cNvPr id="0" name=""/>
        <dsp:cNvSpPr/>
      </dsp:nvSpPr>
      <dsp:spPr>
        <a:xfrm>
          <a:off x="1636778" y="-6559"/>
          <a:ext cx="1327972" cy="964554"/>
        </a:xfrm>
        <a:prstGeom prst="ellipse">
          <a:avLst/>
        </a:prstGeom>
        <a:solidFill>
          <a:srgbClr val="34B555"/>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GB" sz="1200" kern="12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Personal circumstances</a:t>
          </a:r>
        </a:p>
      </dsp:txBody>
      <dsp:txXfrm>
        <a:off x="1831255" y="134697"/>
        <a:ext cx="939018" cy="682042"/>
      </dsp:txXfrm>
    </dsp:sp>
    <dsp:sp modelId="{B654B566-5278-46A8-A0B4-64A24AD5A5A0}">
      <dsp:nvSpPr>
        <dsp:cNvPr id="0" name=""/>
        <dsp:cNvSpPr/>
      </dsp:nvSpPr>
      <dsp:spPr>
        <a:xfrm rot="2125518">
          <a:off x="2810673" y="732648"/>
          <a:ext cx="144592" cy="314416"/>
        </a:xfrm>
        <a:prstGeom prst="rightArrow">
          <a:avLst>
            <a:gd name="adj1" fmla="val 60000"/>
            <a:gd name="adj2" fmla="val 50000"/>
          </a:avLst>
        </a:prstGeom>
        <a:solidFill>
          <a:srgbClr val="8BDDA0"/>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effectLst>
              <a:outerShdw blurRad="50800" dist="38100" dir="2700000" algn="tl" rotWithShape="0">
                <a:prstClr val="black">
                  <a:alpha val="40000"/>
                </a:prstClr>
              </a:outerShdw>
            </a:effectLst>
          </a:endParaRPr>
        </a:p>
      </dsp:txBody>
      <dsp:txXfrm>
        <a:off x="2814688" y="782959"/>
        <a:ext cx="101214" cy="188650"/>
      </dsp:txXfrm>
    </dsp:sp>
    <dsp:sp modelId="{46F39B7D-47CC-418C-B2BE-490A684143A5}">
      <dsp:nvSpPr>
        <dsp:cNvPr id="0" name=""/>
        <dsp:cNvSpPr/>
      </dsp:nvSpPr>
      <dsp:spPr>
        <a:xfrm>
          <a:off x="2851535" y="814391"/>
          <a:ext cx="1160358" cy="931603"/>
        </a:xfrm>
        <a:prstGeom prst="ellipse">
          <a:avLst/>
        </a:prstGeom>
        <a:solidFill>
          <a:srgbClr val="34B555"/>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GB" sz="1400" kern="12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Personal outcomes</a:t>
          </a:r>
        </a:p>
      </dsp:txBody>
      <dsp:txXfrm>
        <a:off x="3021465" y="950821"/>
        <a:ext cx="820498" cy="658743"/>
      </dsp:txXfrm>
    </dsp:sp>
    <dsp:sp modelId="{F7C5FB61-71A3-4F9B-9CCD-1EC2134B43BD}">
      <dsp:nvSpPr>
        <dsp:cNvPr id="0" name=""/>
        <dsp:cNvSpPr/>
      </dsp:nvSpPr>
      <dsp:spPr>
        <a:xfrm rot="6480000">
          <a:off x="3109188" y="1769471"/>
          <a:ext cx="224941" cy="314416"/>
        </a:xfrm>
        <a:prstGeom prst="rightArrow">
          <a:avLst>
            <a:gd name="adj1" fmla="val 60000"/>
            <a:gd name="adj2" fmla="val 50000"/>
          </a:avLst>
        </a:prstGeom>
        <a:solidFill>
          <a:srgbClr val="8BDDA0"/>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effectLst>
              <a:outerShdw blurRad="50800" dist="38100" dir="2700000" algn="tl" rotWithShape="0">
                <a:prstClr val="black">
                  <a:alpha val="40000"/>
                </a:prstClr>
              </a:outerShdw>
            </a:effectLst>
          </a:endParaRPr>
        </a:p>
      </dsp:txBody>
      <dsp:txXfrm rot="10800000">
        <a:off x="3153356" y="1800264"/>
        <a:ext cx="157459" cy="188650"/>
      </dsp:txXfrm>
    </dsp:sp>
    <dsp:sp modelId="{04E8EE37-6EA4-4B83-97E2-A3017ED6ADBC}">
      <dsp:nvSpPr>
        <dsp:cNvPr id="0" name=""/>
        <dsp:cNvSpPr/>
      </dsp:nvSpPr>
      <dsp:spPr>
        <a:xfrm>
          <a:off x="2427646" y="2116248"/>
          <a:ext cx="1144167" cy="986912"/>
        </a:xfrm>
        <a:prstGeom prst="ellipse">
          <a:avLst/>
        </a:prstGeom>
        <a:solidFill>
          <a:srgbClr val="34B555"/>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GB" sz="1400" kern="12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Barriers to achieving outcomes</a:t>
          </a:r>
        </a:p>
      </dsp:txBody>
      <dsp:txXfrm>
        <a:off x="2595205" y="2260778"/>
        <a:ext cx="809049" cy="697852"/>
      </dsp:txXfrm>
    </dsp:sp>
    <dsp:sp modelId="{E10F7DBA-77D0-4D30-98C8-6844D699979A}">
      <dsp:nvSpPr>
        <dsp:cNvPr id="0" name=""/>
        <dsp:cNvSpPr/>
      </dsp:nvSpPr>
      <dsp:spPr>
        <a:xfrm rot="10898452">
          <a:off x="2208770" y="2432057"/>
          <a:ext cx="154936" cy="314416"/>
        </a:xfrm>
        <a:prstGeom prst="rightArrow">
          <a:avLst>
            <a:gd name="adj1" fmla="val 60000"/>
            <a:gd name="adj2" fmla="val 50000"/>
          </a:avLst>
        </a:prstGeom>
        <a:solidFill>
          <a:srgbClr val="8BDDA0"/>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effectLst>
              <a:outerShdw blurRad="50800" dist="38100" dir="2700000" algn="tl" rotWithShape="0">
                <a:prstClr val="black">
                  <a:alpha val="40000"/>
                </a:prstClr>
              </a:outerShdw>
            </a:effectLst>
          </a:endParaRPr>
        </a:p>
      </dsp:txBody>
      <dsp:txXfrm rot="10800000">
        <a:off x="2255241" y="2495605"/>
        <a:ext cx="108455" cy="188650"/>
      </dsp:txXfrm>
    </dsp:sp>
    <dsp:sp modelId="{3081EC96-3DB6-4F8D-8580-0FF1BEF04703}">
      <dsp:nvSpPr>
        <dsp:cNvPr id="0" name=""/>
        <dsp:cNvSpPr/>
      </dsp:nvSpPr>
      <dsp:spPr>
        <a:xfrm>
          <a:off x="829654" y="2068116"/>
          <a:ext cx="1306555" cy="996275"/>
        </a:xfrm>
        <a:prstGeom prst="ellipse">
          <a:avLst/>
        </a:prstGeom>
        <a:solidFill>
          <a:srgbClr val="34B555"/>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GB" sz="1400" kern="12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Strengths and capabilities</a:t>
          </a:r>
        </a:p>
      </dsp:txBody>
      <dsp:txXfrm>
        <a:off x="1020995" y="2214017"/>
        <a:ext cx="923873" cy="704473"/>
      </dsp:txXfrm>
    </dsp:sp>
    <dsp:sp modelId="{85CE9F47-045A-470F-8A16-0D88882110C9}">
      <dsp:nvSpPr>
        <dsp:cNvPr id="0" name=""/>
        <dsp:cNvSpPr/>
      </dsp:nvSpPr>
      <dsp:spPr>
        <a:xfrm rot="15378985">
          <a:off x="1231062" y="1754693"/>
          <a:ext cx="185108" cy="314416"/>
        </a:xfrm>
        <a:prstGeom prst="rightArrow">
          <a:avLst>
            <a:gd name="adj1" fmla="val 60000"/>
            <a:gd name="adj2" fmla="val 50000"/>
          </a:avLst>
        </a:prstGeom>
        <a:solidFill>
          <a:srgbClr val="8BDDA0"/>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effectLst>
              <a:outerShdw blurRad="50800" dist="38100" dir="2700000" algn="tl" rotWithShape="0">
                <a:prstClr val="black">
                  <a:alpha val="40000"/>
                </a:prstClr>
              </a:outerShdw>
            </a:effectLst>
          </a:endParaRPr>
        </a:p>
      </dsp:txBody>
      <dsp:txXfrm rot="10800000">
        <a:off x="1265396" y="1844554"/>
        <a:ext cx="129576" cy="188650"/>
      </dsp:txXfrm>
    </dsp:sp>
    <dsp:sp modelId="{2B13B1A9-7E4C-4949-9131-506A9B969461}">
      <dsp:nvSpPr>
        <dsp:cNvPr id="0" name=""/>
        <dsp:cNvSpPr/>
      </dsp:nvSpPr>
      <dsp:spPr>
        <a:xfrm>
          <a:off x="596617" y="814391"/>
          <a:ext cx="1146394" cy="931603"/>
        </a:xfrm>
        <a:prstGeom prst="ellipse">
          <a:avLst/>
        </a:prstGeom>
        <a:solidFill>
          <a:srgbClr val="34B555"/>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GB" sz="1400" kern="12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Risks  </a:t>
          </a:r>
        </a:p>
      </dsp:txBody>
      <dsp:txXfrm>
        <a:off x="764503" y="950821"/>
        <a:ext cx="810622" cy="658743"/>
      </dsp:txXfrm>
    </dsp:sp>
    <dsp:sp modelId="{B379BA0D-21D2-41EF-B20D-4444AC053157}">
      <dsp:nvSpPr>
        <dsp:cNvPr id="0" name=""/>
        <dsp:cNvSpPr/>
      </dsp:nvSpPr>
      <dsp:spPr>
        <a:xfrm rot="19474482">
          <a:off x="1637114" y="738473"/>
          <a:ext cx="146511" cy="314416"/>
        </a:xfrm>
        <a:prstGeom prst="rightArrow">
          <a:avLst>
            <a:gd name="adj1" fmla="val 60000"/>
            <a:gd name="adj2" fmla="val 50000"/>
          </a:avLst>
        </a:prstGeom>
        <a:solidFill>
          <a:srgbClr val="8BDDA0"/>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effectLst>
              <a:outerShdw blurRad="50800" dist="38100" dir="2700000" algn="tl" rotWithShape="0">
                <a:prstClr val="black">
                  <a:alpha val="40000"/>
                </a:prstClr>
              </a:outerShdw>
            </a:effectLst>
          </a:endParaRPr>
        </a:p>
      </dsp:txBody>
      <dsp:txXfrm>
        <a:off x="1641182" y="814094"/>
        <a:ext cx="102558" cy="1886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D6B2F-543A-4284-A3A1-9C3EEA8C0F9B}">
      <dsp:nvSpPr>
        <dsp:cNvPr id="0" name=""/>
        <dsp:cNvSpPr/>
      </dsp:nvSpPr>
      <dsp:spPr>
        <a:xfrm>
          <a:off x="1715787" y="-17866"/>
          <a:ext cx="1389953" cy="934711"/>
        </a:xfrm>
        <a:prstGeom prst="ellipse">
          <a:avLst/>
        </a:prstGeom>
        <a:solidFill>
          <a:srgbClr val="34B555"/>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cy" sz="1200" b="0" i="0" u="none" strike="noStrike" kern="1200" cap="none" baseline="0" dirty="0">
              <a:solidFill>
                <a:srgbClr val="FFFFFF"/>
              </a:solidFill>
              <a:effectLst>
                <a:outerShdw blurRad="50800" dist="38100" dir="2700000" algn="tl" rotWithShape="0">
                  <a:srgbClr val="000000">
                    <a:alpha val="40000"/>
                  </a:srgbClr>
                </a:outerShdw>
              </a:effectLst>
              <a:uFillTx/>
              <a:latin typeface="Calibri" panose="020F0502020204030204" pitchFamily="34" charset="0"/>
            </a:rPr>
            <a:t>Amgylchiadau personol</a:t>
          </a:r>
        </a:p>
      </dsp:txBody>
      <dsp:txXfrm>
        <a:off x="1919341" y="119019"/>
        <a:ext cx="982845" cy="660941"/>
      </dsp:txXfrm>
    </dsp:sp>
    <dsp:sp modelId="{B654B566-5278-46A8-A0B4-64A24AD5A5A0}">
      <dsp:nvSpPr>
        <dsp:cNvPr id="0" name=""/>
        <dsp:cNvSpPr/>
      </dsp:nvSpPr>
      <dsp:spPr>
        <a:xfrm rot="2125518">
          <a:off x="2920213" y="700484"/>
          <a:ext cx="130296" cy="315465"/>
        </a:xfrm>
        <a:prstGeom prst="rightArrow">
          <a:avLst>
            <a:gd name="adj1" fmla="val 60000"/>
            <a:gd name="adj2" fmla="val 50000"/>
          </a:avLst>
        </a:prstGeom>
        <a:solidFill>
          <a:srgbClr val="8BDDA0"/>
        </a:solidFill>
        <a:ln>
          <a:noFill/>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effectLst>
              <a:outerShdw blurRad="50800" dist="38100" dir="2700000" algn="tl" rotWithShape="0">
                <a:prstClr val="black">
                  <a:alpha val="40000"/>
                </a:prstClr>
              </a:outerShdw>
            </a:effectLst>
          </a:endParaRPr>
        </a:p>
      </dsp:txBody>
      <dsp:txXfrm>
        <a:off x="2923831" y="752248"/>
        <a:ext cx="91207" cy="189279"/>
      </dsp:txXfrm>
    </dsp:sp>
    <dsp:sp modelId="{46F39B7D-47CC-418C-B2BE-490A684143A5}">
      <dsp:nvSpPr>
        <dsp:cNvPr id="0" name=""/>
        <dsp:cNvSpPr/>
      </dsp:nvSpPr>
      <dsp:spPr>
        <a:xfrm>
          <a:off x="2908450" y="789743"/>
          <a:ext cx="1275339" cy="934711"/>
        </a:xfrm>
        <a:prstGeom prst="ellipse">
          <a:avLst/>
        </a:prstGeom>
        <a:solidFill>
          <a:srgbClr val="34B555"/>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cy" sz="1400" b="0" i="0" u="none" strike="noStrike" kern="1200" cap="none" baseline="0" dirty="0">
              <a:solidFill>
                <a:srgbClr val="FFFFFF"/>
              </a:solidFill>
              <a:effectLst>
                <a:outerShdw blurRad="50800" dist="38100" dir="2700000" algn="tl" rotWithShape="0">
                  <a:srgbClr val="000000">
                    <a:alpha val="40000"/>
                  </a:srgbClr>
                </a:outerShdw>
              </a:effectLst>
              <a:uFillTx/>
              <a:latin typeface="Calibri" panose="020F0502020204030204" pitchFamily="34" charset="0"/>
            </a:rPr>
            <a:t>Canlyniadau personol</a:t>
          </a:r>
        </a:p>
      </dsp:txBody>
      <dsp:txXfrm>
        <a:off x="3095219" y="926628"/>
        <a:ext cx="901801" cy="660941"/>
      </dsp:txXfrm>
    </dsp:sp>
    <dsp:sp modelId="{F7C5FB61-71A3-4F9B-9CCD-1EC2134B43BD}">
      <dsp:nvSpPr>
        <dsp:cNvPr id="0" name=""/>
        <dsp:cNvSpPr/>
      </dsp:nvSpPr>
      <dsp:spPr>
        <a:xfrm rot="6480000">
          <a:off x="3241751" y="1728170"/>
          <a:ext cx="200114" cy="315465"/>
        </a:xfrm>
        <a:prstGeom prst="rightArrow">
          <a:avLst>
            <a:gd name="adj1" fmla="val 60000"/>
            <a:gd name="adj2" fmla="val 50000"/>
          </a:avLst>
        </a:prstGeom>
        <a:solidFill>
          <a:srgbClr val="8BDDA0"/>
        </a:solidFill>
        <a:ln>
          <a:noFill/>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effectLst>
              <a:outerShdw blurRad="50800" dist="38100" dir="2700000" algn="tl" rotWithShape="0">
                <a:prstClr val="black">
                  <a:alpha val="40000"/>
                </a:prstClr>
              </a:outerShdw>
            </a:effectLst>
          </a:endParaRPr>
        </a:p>
      </dsp:txBody>
      <dsp:txXfrm rot="10800000">
        <a:off x="3281044" y="1762715"/>
        <a:ext cx="140080" cy="189279"/>
      </dsp:txXfrm>
    </dsp:sp>
    <dsp:sp modelId="{04E8EE37-6EA4-4B83-97E2-A3017ED6ADBC}">
      <dsp:nvSpPr>
        <dsp:cNvPr id="0" name=""/>
        <dsp:cNvSpPr/>
      </dsp:nvSpPr>
      <dsp:spPr>
        <a:xfrm>
          <a:off x="2452891" y="2052784"/>
          <a:ext cx="1319121" cy="1078012"/>
        </a:xfrm>
        <a:prstGeom prst="ellipse">
          <a:avLst/>
        </a:prstGeom>
        <a:solidFill>
          <a:srgbClr val="34B555"/>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cy" sz="1400" b="0" i="0" u="none" strike="noStrike" kern="1200" cap="none" baseline="0" dirty="0">
              <a:solidFill>
                <a:srgbClr val="FFFFFF"/>
              </a:solidFill>
              <a:effectLst>
                <a:outerShdw blurRad="50800" dist="38100" dir="2700000" algn="tl" rotWithShape="0">
                  <a:srgbClr val="000000">
                    <a:alpha val="40000"/>
                  </a:srgbClr>
                </a:outerShdw>
              </a:effectLst>
              <a:uFillTx/>
              <a:latin typeface="Calibri" panose="020F0502020204030204" pitchFamily="34" charset="0"/>
            </a:rPr>
            <a:t>Rhwystrau rhag cyflawni canlyniadau</a:t>
          </a:r>
        </a:p>
      </dsp:txBody>
      <dsp:txXfrm>
        <a:off x="2646072" y="2210655"/>
        <a:ext cx="932759" cy="762270"/>
      </dsp:txXfrm>
    </dsp:sp>
    <dsp:sp modelId="{E10F7DBA-77D0-4D30-98C8-6844D699979A}">
      <dsp:nvSpPr>
        <dsp:cNvPr id="0" name=""/>
        <dsp:cNvSpPr/>
      </dsp:nvSpPr>
      <dsp:spPr>
        <a:xfrm rot="10800000">
          <a:off x="2324377" y="2434057"/>
          <a:ext cx="90816" cy="315465"/>
        </a:xfrm>
        <a:prstGeom prst="rightArrow">
          <a:avLst>
            <a:gd name="adj1" fmla="val 60000"/>
            <a:gd name="adj2" fmla="val 50000"/>
          </a:avLst>
        </a:prstGeom>
        <a:solidFill>
          <a:srgbClr val="8BDDA0"/>
        </a:solidFill>
        <a:ln>
          <a:noFill/>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effectLst>
              <a:outerShdw blurRad="50800" dist="38100" dir="2700000" algn="tl" rotWithShape="0">
                <a:prstClr val="black">
                  <a:alpha val="40000"/>
                </a:prstClr>
              </a:outerShdw>
            </a:effectLst>
          </a:endParaRPr>
        </a:p>
      </dsp:txBody>
      <dsp:txXfrm rot="10800000">
        <a:off x="2351622" y="2497150"/>
        <a:ext cx="63571" cy="189279"/>
      </dsp:txXfrm>
    </dsp:sp>
    <dsp:sp modelId="{3081EC96-3DB6-4F8D-8580-0FF1BEF04703}">
      <dsp:nvSpPr>
        <dsp:cNvPr id="0" name=""/>
        <dsp:cNvSpPr/>
      </dsp:nvSpPr>
      <dsp:spPr>
        <a:xfrm>
          <a:off x="1136611" y="2124434"/>
          <a:ext cx="1144928" cy="934711"/>
        </a:xfrm>
        <a:prstGeom prst="ellipse">
          <a:avLst/>
        </a:prstGeom>
        <a:solidFill>
          <a:srgbClr val="34B555"/>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cy" sz="1400" b="0" i="0" u="none" strike="noStrike" kern="1200" cap="none" baseline="0" dirty="0">
              <a:solidFill>
                <a:srgbClr val="FFFFFF"/>
              </a:solidFill>
              <a:effectLst>
                <a:outerShdw blurRad="50800" dist="38100" dir="2700000" algn="tl" rotWithShape="0">
                  <a:srgbClr val="000000">
                    <a:alpha val="40000"/>
                  </a:srgbClr>
                </a:outerShdw>
              </a:effectLst>
              <a:uFillTx/>
              <a:latin typeface="Calibri" panose="020F0502020204030204" pitchFamily="34" charset="0"/>
            </a:rPr>
            <a:t>Cryfderau a galluoedd</a:t>
          </a:r>
        </a:p>
      </dsp:txBody>
      <dsp:txXfrm>
        <a:off x="1304282" y="2261319"/>
        <a:ext cx="809586" cy="660941"/>
      </dsp:txXfrm>
    </dsp:sp>
    <dsp:sp modelId="{85CE9F47-045A-470F-8A16-0D88882110C9}">
      <dsp:nvSpPr>
        <dsp:cNvPr id="0" name=""/>
        <dsp:cNvSpPr/>
      </dsp:nvSpPr>
      <dsp:spPr>
        <a:xfrm rot="15120000">
          <a:off x="1375348" y="1774470"/>
          <a:ext cx="238828" cy="315465"/>
        </a:xfrm>
        <a:prstGeom prst="rightArrow">
          <a:avLst>
            <a:gd name="adj1" fmla="val 60000"/>
            <a:gd name="adj2" fmla="val 50000"/>
          </a:avLst>
        </a:prstGeom>
        <a:solidFill>
          <a:srgbClr val="8BDDA0"/>
        </a:solidFill>
        <a:ln>
          <a:noFill/>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effectLst>
              <a:outerShdw blurRad="50800" dist="38100" dir="2700000" algn="tl" rotWithShape="0">
                <a:prstClr val="black">
                  <a:alpha val="40000"/>
                </a:prstClr>
              </a:outerShdw>
            </a:effectLst>
          </a:endParaRPr>
        </a:p>
      </dsp:txBody>
      <dsp:txXfrm rot="10800000">
        <a:off x="1422242" y="1871634"/>
        <a:ext cx="167180" cy="189279"/>
      </dsp:txXfrm>
    </dsp:sp>
    <dsp:sp modelId="{2B13B1A9-7E4C-4949-9131-506A9B969461}">
      <dsp:nvSpPr>
        <dsp:cNvPr id="0" name=""/>
        <dsp:cNvSpPr/>
      </dsp:nvSpPr>
      <dsp:spPr>
        <a:xfrm>
          <a:off x="644178" y="789743"/>
          <a:ext cx="1262458" cy="934711"/>
        </a:xfrm>
        <a:prstGeom prst="ellipse">
          <a:avLst/>
        </a:prstGeom>
        <a:solidFill>
          <a:srgbClr val="34B555"/>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cy" sz="1400" b="0" i="0" u="none" strike="noStrike" kern="1200" cap="none" baseline="0" dirty="0">
              <a:solidFill>
                <a:srgbClr val="FFFFFF"/>
              </a:solidFill>
              <a:effectLst>
                <a:outerShdw blurRad="50800" dist="38100" dir="2700000" algn="tl" rotWithShape="0">
                  <a:srgbClr val="000000">
                    <a:alpha val="40000"/>
                  </a:srgbClr>
                </a:outerShdw>
              </a:effectLst>
              <a:uFillTx/>
              <a:latin typeface="Calibri" panose="020F0502020204030204" pitchFamily="34" charset="0"/>
            </a:rPr>
            <a:t>Risgiau </a:t>
          </a:r>
        </a:p>
      </dsp:txBody>
      <dsp:txXfrm>
        <a:off x="829061" y="926628"/>
        <a:ext cx="892692" cy="660941"/>
      </dsp:txXfrm>
    </dsp:sp>
    <dsp:sp modelId="{B379BA0D-21D2-41EF-B20D-4444AC053157}">
      <dsp:nvSpPr>
        <dsp:cNvPr id="0" name=""/>
        <dsp:cNvSpPr/>
      </dsp:nvSpPr>
      <dsp:spPr>
        <a:xfrm rot="19474482">
          <a:off x="1762993" y="705637"/>
          <a:ext cx="131855" cy="315465"/>
        </a:xfrm>
        <a:prstGeom prst="rightArrow">
          <a:avLst>
            <a:gd name="adj1" fmla="val 60000"/>
            <a:gd name="adj2" fmla="val 50000"/>
          </a:avLst>
        </a:prstGeom>
        <a:solidFill>
          <a:srgbClr val="8BDDA0"/>
        </a:solidFill>
        <a:ln>
          <a:noFill/>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effectLst>
              <a:outerShdw blurRad="50800" dist="38100" dir="2700000" algn="tl" rotWithShape="0">
                <a:prstClr val="black">
                  <a:alpha val="40000"/>
                </a:prstClr>
              </a:outerShdw>
            </a:effectLst>
          </a:endParaRPr>
        </a:p>
      </dsp:txBody>
      <dsp:txXfrm>
        <a:off x="1766654" y="780194"/>
        <a:ext cx="92299" cy="1892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ABAF5-45A6-4FF7-98F7-3D5939A2F0C1}">
      <dsp:nvSpPr>
        <dsp:cNvPr id="0" name=""/>
        <dsp:cNvSpPr/>
      </dsp:nvSpPr>
      <dsp:spPr>
        <a:xfrm>
          <a:off x="1625771" y="1056726"/>
          <a:ext cx="1431540" cy="1507023"/>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Calibri" panose="020F0502020204030204" pitchFamily="34" charset="0"/>
              <a:cs typeface="Calibri" panose="020F0502020204030204" pitchFamily="34" charset="0"/>
            </a:rPr>
            <a:t>My well-being</a:t>
          </a:r>
        </a:p>
      </dsp:txBody>
      <dsp:txXfrm>
        <a:off x="1835415" y="1277424"/>
        <a:ext cx="1012252" cy="1065627"/>
      </dsp:txXfrm>
    </dsp:sp>
    <dsp:sp modelId="{1386E669-5643-48D1-8660-2624D68201E1}">
      <dsp:nvSpPr>
        <dsp:cNvPr id="0" name=""/>
        <dsp:cNvSpPr/>
      </dsp:nvSpPr>
      <dsp:spPr>
        <a:xfrm>
          <a:off x="1737009" y="-75846"/>
          <a:ext cx="1238273" cy="1188192"/>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physical &amp; mental health &amp; emotional</a:t>
          </a:r>
        </a:p>
      </dsp:txBody>
      <dsp:txXfrm>
        <a:off x="1918350" y="98161"/>
        <a:ext cx="875591" cy="840178"/>
      </dsp:txXfrm>
    </dsp:sp>
    <dsp:sp modelId="{E54F3AB4-0593-43EB-9E2E-B4C03BE56C57}">
      <dsp:nvSpPr>
        <dsp:cNvPr id="0" name=""/>
        <dsp:cNvSpPr/>
      </dsp:nvSpPr>
      <dsp:spPr>
        <a:xfrm>
          <a:off x="2807457" y="55546"/>
          <a:ext cx="1210031" cy="1141318"/>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protection from abuse and neglect</a:t>
          </a:r>
        </a:p>
      </dsp:txBody>
      <dsp:txXfrm>
        <a:off x="2984662" y="222688"/>
        <a:ext cx="855621" cy="807034"/>
      </dsp:txXfrm>
    </dsp:sp>
    <dsp:sp modelId="{9BAE98C5-D445-4B68-9640-D96D4E672EA9}">
      <dsp:nvSpPr>
        <dsp:cNvPr id="0" name=""/>
        <dsp:cNvSpPr/>
      </dsp:nvSpPr>
      <dsp:spPr>
        <a:xfrm>
          <a:off x="3428719" y="734476"/>
          <a:ext cx="1322338" cy="1200562"/>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education, training and recreation</a:t>
          </a:r>
        </a:p>
      </dsp:txBody>
      <dsp:txXfrm>
        <a:off x="3622371" y="910294"/>
        <a:ext cx="935034" cy="848926"/>
      </dsp:txXfrm>
    </dsp:sp>
    <dsp:sp modelId="{B3BA625F-16DA-45A7-881D-11FC4F7A131B}">
      <dsp:nvSpPr>
        <dsp:cNvPr id="0" name=""/>
        <dsp:cNvSpPr/>
      </dsp:nvSpPr>
      <dsp:spPr>
        <a:xfrm>
          <a:off x="3294402" y="1697851"/>
          <a:ext cx="1215600" cy="1155704"/>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domestic, family and personal relationships</a:t>
          </a:r>
        </a:p>
      </dsp:txBody>
      <dsp:txXfrm>
        <a:off x="3472422" y="1867100"/>
        <a:ext cx="859560" cy="817206"/>
      </dsp:txXfrm>
    </dsp:sp>
    <dsp:sp modelId="{EA9C789F-9AC2-4F8F-B8F2-B072EF4298B8}">
      <dsp:nvSpPr>
        <dsp:cNvPr id="0" name=""/>
        <dsp:cNvSpPr/>
      </dsp:nvSpPr>
      <dsp:spPr>
        <a:xfrm>
          <a:off x="2696213" y="2405875"/>
          <a:ext cx="1098782" cy="1141318"/>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contribution made to society</a:t>
          </a:r>
        </a:p>
      </dsp:txBody>
      <dsp:txXfrm>
        <a:off x="2857126" y="2573017"/>
        <a:ext cx="776956" cy="807034"/>
      </dsp:txXfrm>
    </dsp:sp>
    <dsp:sp modelId="{37DEB794-33C8-43EF-B49B-B01637D2F0F5}">
      <dsp:nvSpPr>
        <dsp:cNvPr id="0" name=""/>
        <dsp:cNvSpPr/>
      </dsp:nvSpPr>
      <dsp:spPr>
        <a:xfrm>
          <a:off x="1777985" y="2491738"/>
          <a:ext cx="1182694" cy="1289087"/>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securing rights and entitlements</a:t>
          </a:r>
        </a:p>
      </dsp:txBody>
      <dsp:txXfrm>
        <a:off x="1951187" y="2680520"/>
        <a:ext cx="836290" cy="911523"/>
      </dsp:txXfrm>
    </dsp:sp>
    <dsp:sp modelId="{21D95D7D-EAFE-424C-A6A0-E845963DFE30}">
      <dsp:nvSpPr>
        <dsp:cNvPr id="0" name=""/>
        <dsp:cNvSpPr/>
      </dsp:nvSpPr>
      <dsp:spPr>
        <a:xfrm>
          <a:off x="834038" y="2514228"/>
          <a:ext cx="1208188" cy="1141318"/>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social and economic</a:t>
          </a:r>
        </a:p>
      </dsp:txBody>
      <dsp:txXfrm>
        <a:off x="1010973" y="2681370"/>
        <a:ext cx="854318" cy="807034"/>
      </dsp:txXfrm>
    </dsp:sp>
    <dsp:sp modelId="{3A7FB0C4-8BAB-4F8C-B230-1414AB3D40A4}">
      <dsp:nvSpPr>
        <dsp:cNvPr id="0" name=""/>
        <dsp:cNvSpPr/>
      </dsp:nvSpPr>
      <dsp:spPr>
        <a:xfrm>
          <a:off x="311995" y="1705041"/>
          <a:ext cx="1186390" cy="1258126"/>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suitability </a:t>
          </a:r>
          <a:br>
            <a:rPr lang="en-GB" sz="1400" kern="1200" dirty="0">
              <a:latin typeface="Calibri" panose="020F0502020204030204" pitchFamily="34" charset="0"/>
              <a:cs typeface="Calibri" panose="020F0502020204030204" pitchFamily="34" charset="0"/>
            </a:rPr>
          </a:br>
          <a:r>
            <a:rPr lang="en-GB" sz="1400" kern="1200" dirty="0">
              <a:latin typeface="Calibri" panose="020F0502020204030204" pitchFamily="34" charset="0"/>
              <a:cs typeface="Calibri" panose="020F0502020204030204" pitchFamily="34" charset="0"/>
            </a:rPr>
            <a:t>of living accommodation</a:t>
          </a:r>
        </a:p>
      </dsp:txBody>
      <dsp:txXfrm>
        <a:off x="485738" y="1889289"/>
        <a:ext cx="838904" cy="889630"/>
      </dsp:txXfrm>
    </dsp:sp>
    <dsp:sp modelId="{F4F6524D-7A9C-4E49-BD35-BBC026601A39}">
      <dsp:nvSpPr>
        <dsp:cNvPr id="0" name=""/>
        <dsp:cNvSpPr/>
      </dsp:nvSpPr>
      <dsp:spPr>
        <a:xfrm>
          <a:off x="235242" y="860607"/>
          <a:ext cx="1157191" cy="1186360"/>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welfare</a:t>
          </a:r>
        </a:p>
      </dsp:txBody>
      <dsp:txXfrm>
        <a:off x="404709" y="1034345"/>
        <a:ext cx="818257" cy="838884"/>
      </dsp:txXfrm>
    </dsp:sp>
    <dsp:sp modelId="{3CE877AB-B6DC-42A5-8D6C-D592AEF67F63}">
      <dsp:nvSpPr>
        <dsp:cNvPr id="0" name=""/>
        <dsp:cNvSpPr/>
      </dsp:nvSpPr>
      <dsp:spPr>
        <a:xfrm>
          <a:off x="708993" y="84469"/>
          <a:ext cx="1158026" cy="1175079"/>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development</a:t>
          </a:r>
        </a:p>
      </dsp:txBody>
      <dsp:txXfrm>
        <a:off x="878582" y="256555"/>
        <a:ext cx="818848" cy="8309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ABAF5-45A6-4FF7-98F7-3D5939A2F0C1}">
      <dsp:nvSpPr>
        <dsp:cNvPr id="0" name=""/>
        <dsp:cNvSpPr/>
      </dsp:nvSpPr>
      <dsp:spPr>
        <a:xfrm>
          <a:off x="2376936" y="1026039"/>
          <a:ext cx="1389969" cy="1463260"/>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cy" sz="2400" b="0" i="0" u="none" strike="noStrike" kern="1200" cap="none" baseline="0" dirty="0">
              <a:solidFill>
                <a:srgbClr val="000000"/>
              </a:solidFill>
              <a:effectLst/>
              <a:uFillTx/>
              <a:latin typeface="Calibri" panose="020F0502020204030204" pitchFamily="34" charset="0"/>
            </a:rPr>
            <a:t>Fy llesiant</a:t>
          </a:r>
        </a:p>
      </dsp:txBody>
      <dsp:txXfrm>
        <a:off x="2580492" y="1240328"/>
        <a:ext cx="982857" cy="1034682"/>
      </dsp:txXfrm>
    </dsp:sp>
    <dsp:sp modelId="{1386E669-5643-48D1-8660-2624D68201E1}">
      <dsp:nvSpPr>
        <dsp:cNvPr id="0" name=""/>
        <dsp:cNvSpPr/>
      </dsp:nvSpPr>
      <dsp:spPr>
        <a:xfrm>
          <a:off x="2484944" y="-73644"/>
          <a:ext cx="1202314" cy="1153688"/>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y" sz="1400" b="0" i="0" u="none" strike="noStrike" kern="1200" cap="none" baseline="0" dirty="0">
              <a:solidFill>
                <a:srgbClr val="000000"/>
              </a:solidFill>
              <a:effectLst/>
              <a:uFillTx/>
              <a:latin typeface="Calibri" panose="020F0502020204030204" pitchFamily="34" charset="0"/>
            </a:rPr>
            <a:t>iechyd corfforol a meddyliol ac emosiynol</a:t>
          </a:r>
        </a:p>
      </dsp:txBody>
      <dsp:txXfrm>
        <a:off x="2661019" y="95310"/>
        <a:ext cx="850164" cy="815780"/>
      </dsp:txXfrm>
    </dsp:sp>
    <dsp:sp modelId="{E54F3AB4-0593-43EB-9E2E-B4C03BE56C57}">
      <dsp:nvSpPr>
        <dsp:cNvPr id="0" name=""/>
        <dsp:cNvSpPr/>
      </dsp:nvSpPr>
      <dsp:spPr>
        <a:xfrm>
          <a:off x="3524307" y="53932"/>
          <a:ext cx="1174892" cy="1108175"/>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y" sz="1400" b="0" i="0" u="none" strike="noStrike" kern="1200" cap="none" baseline="0" dirty="0">
              <a:solidFill>
                <a:srgbClr val="000000"/>
              </a:solidFill>
              <a:effectLst/>
              <a:uFillTx/>
              <a:latin typeface="Calibri" panose="020F0502020204030204" pitchFamily="34" charset="0"/>
            </a:rPr>
            <a:t>amddiffyn rhag camdriniaeth ac esgeulustod</a:t>
          </a:r>
        </a:p>
      </dsp:txBody>
      <dsp:txXfrm>
        <a:off x="3696366" y="216220"/>
        <a:ext cx="830774" cy="783599"/>
      </dsp:txXfrm>
    </dsp:sp>
    <dsp:sp modelId="{9BAE98C5-D445-4B68-9640-D96D4E672EA9}">
      <dsp:nvSpPr>
        <dsp:cNvPr id="0" name=""/>
        <dsp:cNvSpPr/>
      </dsp:nvSpPr>
      <dsp:spPr>
        <a:xfrm>
          <a:off x="3997112" y="776942"/>
          <a:ext cx="1118723" cy="1165699"/>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y" sz="1400" b="0" i="0" u="none" strike="noStrike" kern="1200" cap="none" baseline="0" dirty="0">
              <a:solidFill>
                <a:srgbClr val="000000"/>
              </a:solidFill>
              <a:effectLst/>
              <a:uFillTx/>
              <a:latin typeface="Calibri" panose="020F0502020204030204" pitchFamily="34" charset="0"/>
            </a:rPr>
            <a:t>addysg, hyfforddiant a hamdden</a:t>
          </a:r>
        </a:p>
      </dsp:txBody>
      <dsp:txXfrm>
        <a:off x="4160945" y="947655"/>
        <a:ext cx="791057" cy="824273"/>
      </dsp:txXfrm>
    </dsp:sp>
    <dsp:sp modelId="{B3BA625F-16DA-45A7-881D-11FC4F7A131B}">
      <dsp:nvSpPr>
        <dsp:cNvPr id="0" name=""/>
        <dsp:cNvSpPr/>
      </dsp:nvSpPr>
      <dsp:spPr>
        <a:xfrm>
          <a:off x="3997112" y="1598822"/>
          <a:ext cx="1180299" cy="1221591"/>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y" sz="1400" b="0" i="0" u="none" strike="noStrike" kern="1200" cap="none" baseline="0" dirty="0">
              <a:solidFill>
                <a:srgbClr val="000000"/>
              </a:solidFill>
              <a:effectLst/>
              <a:uFillTx/>
              <a:latin typeface="Calibri" panose="020F0502020204030204" pitchFamily="34" charset="0"/>
            </a:rPr>
            <a:t>perthnasoedd domestig, teuluol a phersonol</a:t>
          </a:r>
        </a:p>
      </dsp:txBody>
      <dsp:txXfrm>
        <a:off x="4169963" y="1777720"/>
        <a:ext cx="834597" cy="863795"/>
      </dsp:txXfrm>
    </dsp:sp>
    <dsp:sp modelId="{EA9C789F-9AC2-4F8F-B8F2-B072EF4298B8}">
      <dsp:nvSpPr>
        <dsp:cNvPr id="0" name=""/>
        <dsp:cNvSpPr/>
      </dsp:nvSpPr>
      <dsp:spPr>
        <a:xfrm>
          <a:off x="3416293" y="2336010"/>
          <a:ext cx="1066874" cy="1108175"/>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y" sz="1400" b="0" i="0" u="none" strike="noStrike" kern="1200" cap="none" baseline="0" dirty="0">
              <a:solidFill>
                <a:srgbClr val="000000"/>
              </a:solidFill>
              <a:effectLst/>
              <a:uFillTx/>
              <a:latin typeface="Calibri" panose="020F0502020204030204" pitchFamily="34" charset="0"/>
            </a:rPr>
            <a:t>cyfraniad a wneir i gymdeithas</a:t>
          </a:r>
        </a:p>
      </dsp:txBody>
      <dsp:txXfrm>
        <a:off x="3572533" y="2498298"/>
        <a:ext cx="754394" cy="783599"/>
      </dsp:txXfrm>
    </dsp:sp>
    <dsp:sp modelId="{37DEB794-33C8-43EF-B49B-B01637D2F0F5}">
      <dsp:nvSpPr>
        <dsp:cNvPr id="0" name=""/>
        <dsp:cNvSpPr/>
      </dsp:nvSpPr>
      <dsp:spPr>
        <a:xfrm>
          <a:off x="2524730" y="2419380"/>
          <a:ext cx="1148350" cy="1251652"/>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y" sz="1400" b="0" i="0" u="none" strike="noStrike" kern="1200" cap="none" baseline="0" dirty="0">
              <a:solidFill>
                <a:srgbClr val="000000"/>
              </a:solidFill>
              <a:effectLst/>
              <a:uFillTx/>
              <a:latin typeface="Calibri" panose="020F0502020204030204" pitchFamily="34" charset="0"/>
            </a:rPr>
            <a:t>sicrhau hawliau a hawliadau</a:t>
          </a:r>
        </a:p>
      </dsp:txBody>
      <dsp:txXfrm>
        <a:off x="2692902" y="2602680"/>
        <a:ext cx="812006" cy="885052"/>
      </dsp:txXfrm>
    </dsp:sp>
    <dsp:sp modelId="{21D95D7D-EAFE-424C-A6A0-E845963DFE30}">
      <dsp:nvSpPr>
        <dsp:cNvPr id="0" name=""/>
        <dsp:cNvSpPr/>
      </dsp:nvSpPr>
      <dsp:spPr>
        <a:xfrm>
          <a:off x="1661309" y="2441216"/>
          <a:ext cx="1066874" cy="1108175"/>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y" sz="1400" b="0" i="0" u="none" strike="noStrike" kern="1200" cap="none" baseline="0" dirty="0">
              <a:solidFill>
                <a:srgbClr val="000000"/>
              </a:solidFill>
              <a:effectLst/>
              <a:uFillTx/>
              <a:latin typeface="Calibri" panose="020F0502020204030204" pitchFamily="34" charset="0"/>
            </a:rPr>
            <a:t>cymdeithasol ac economaidd</a:t>
          </a:r>
        </a:p>
      </dsp:txBody>
      <dsp:txXfrm>
        <a:off x="1817549" y="2603504"/>
        <a:ext cx="754394" cy="783599"/>
      </dsp:txXfrm>
    </dsp:sp>
    <dsp:sp modelId="{54EF895F-8019-49D0-A779-170B457342E1}">
      <dsp:nvSpPr>
        <dsp:cNvPr id="0" name=""/>
        <dsp:cNvSpPr/>
      </dsp:nvSpPr>
      <dsp:spPr>
        <a:xfrm>
          <a:off x="1353130" y="1661269"/>
          <a:ext cx="988542" cy="98854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cy" sz="900" b="0" i="0" u="none" strike="noStrike" kern="1200" cap="none" baseline="0">
              <a:effectLst/>
              <a:uFillTx/>
            </a:rPr>
            <a:t>addasrwydd llety byw</a:t>
          </a:r>
        </a:p>
      </dsp:txBody>
      <dsp:txXfrm>
        <a:off x="1497899" y="1806038"/>
        <a:ext cx="699004" cy="699004"/>
      </dsp:txXfrm>
    </dsp:sp>
    <dsp:sp modelId="{F4F6524D-7A9C-4E49-BD35-BBC026601A39}">
      <dsp:nvSpPr>
        <dsp:cNvPr id="0" name=""/>
        <dsp:cNvSpPr/>
      </dsp:nvSpPr>
      <dsp:spPr>
        <a:xfrm>
          <a:off x="1026787" y="835616"/>
          <a:ext cx="1123587" cy="1151908"/>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y" sz="1400" b="0" i="0" u="none" strike="noStrike" kern="1200" cap="none" baseline="0" dirty="0">
              <a:solidFill>
                <a:srgbClr val="000000"/>
              </a:solidFill>
              <a:effectLst/>
              <a:uFillTx/>
              <a:latin typeface="Calibri" panose="020F0502020204030204" pitchFamily="34" charset="0"/>
            </a:rPr>
            <a:t>lles</a:t>
          </a:r>
        </a:p>
      </dsp:txBody>
      <dsp:txXfrm>
        <a:off x="1191333" y="1004309"/>
        <a:ext cx="794495" cy="814522"/>
      </dsp:txXfrm>
    </dsp:sp>
    <dsp:sp modelId="{3CE877AB-B6DC-42A5-8D6C-D592AEF67F63}">
      <dsp:nvSpPr>
        <dsp:cNvPr id="0" name=""/>
        <dsp:cNvSpPr/>
      </dsp:nvSpPr>
      <dsp:spPr>
        <a:xfrm>
          <a:off x="1458830" y="116936"/>
          <a:ext cx="1180299" cy="1071115"/>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y" sz="1400" b="0" i="0" u="none" strike="noStrike" kern="1200" cap="none" baseline="0" dirty="0">
              <a:solidFill>
                <a:srgbClr val="000000"/>
              </a:solidFill>
              <a:effectLst/>
              <a:uFillTx/>
              <a:latin typeface="Calibri" panose="020F0502020204030204" pitchFamily="34" charset="0"/>
            </a:rPr>
            <a:t>datblygiad</a:t>
          </a:r>
        </a:p>
      </dsp:txBody>
      <dsp:txXfrm>
        <a:off x="1631681" y="273797"/>
        <a:ext cx="834597" cy="7573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ABAF5-45A6-4FF7-98F7-3D5939A2F0C1}">
      <dsp:nvSpPr>
        <dsp:cNvPr id="0" name=""/>
        <dsp:cNvSpPr/>
      </dsp:nvSpPr>
      <dsp:spPr>
        <a:xfrm>
          <a:off x="2346733" y="1062783"/>
          <a:ext cx="1439746" cy="1515661"/>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Calibri" panose="020F0502020204030204" pitchFamily="34" charset="0"/>
              <a:cs typeface="Calibri" panose="020F0502020204030204" pitchFamily="34" charset="0"/>
            </a:rPr>
            <a:t>My well-being</a:t>
          </a:r>
        </a:p>
      </dsp:txBody>
      <dsp:txXfrm>
        <a:off x="2557579" y="1284746"/>
        <a:ext cx="1018054" cy="1071735"/>
      </dsp:txXfrm>
    </dsp:sp>
    <dsp:sp modelId="{1386E669-5643-48D1-8660-2624D68201E1}">
      <dsp:nvSpPr>
        <dsp:cNvPr id="0" name=""/>
        <dsp:cNvSpPr/>
      </dsp:nvSpPr>
      <dsp:spPr>
        <a:xfrm>
          <a:off x="2458609" y="-76281"/>
          <a:ext cx="1245371" cy="1195003"/>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physical &amp; mental health &amp; emotional</a:t>
          </a:r>
        </a:p>
      </dsp:txBody>
      <dsp:txXfrm>
        <a:off x="2640989" y="98723"/>
        <a:ext cx="880611" cy="844995"/>
      </dsp:txXfrm>
    </dsp:sp>
    <dsp:sp modelId="{E54F3AB4-0593-43EB-9E2E-B4C03BE56C57}">
      <dsp:nvSpPr>
        <dsp:cNvPr id="0" name=""/>
        <dsp:cNvSpPr/>
      </dsp:nvSpPr>
      <dsp:spPr>
        <a:xfrm>
          <a:off x="3535192" y="55864"/>
          <a:ext cx="1216967" cy="1147861"/>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protection from abuse and neglect</a:t>
          </a:r>
        </a:p>
      </dsp:txBody>
      <dsp:txXfrm>
        <a:off x="3713413" y="223964"/>
        <a:ext cx="860525" cy="811661"/>
      </dsp:txXfrm>
    </dsp:sp>
    <dsp:sp modelId="{9BAE98C5-D445-4B68-9640-D96D4E672EA9}">
      <dsp:nvSpPr>
        <dsp:cNvPr id="0" name=""/>
        <dsp:cNvSpPr/>
      </dsp:nvSpPr>
      <dsp:spPr>
        <a:xfrm>
          <a:off x="3968740" y="804765"/>
          <a:ext cx="1271164" cy="1207444"/>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education, training and recreation</a:t>
          </a:r>
        </a:p>
      </dsp:txBody>
      <dsp:txXfrm>
        <a:off x="4154898" y="981591"/>
        <a:ext cx="898848" cy="853792"/>
      </dsp:txXfrm>
    </dsp:sp>
    <dsp:sp modelId="{B3BA625F-16DA-45A7-881D-11FC4F7A131B}">
      <dsp:nvSpPr>
        <dsp:cNvPr id="0" name=""/>
        <dsp:cNvSpPr/>
      </dsp:nvSpPr>
      <dsp:spPr>
        <a:xfrm>
          <a:off x="4142401" y="1780893"/>
          <a:ext cx="1222568" cy="1265338"/>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domestic, family and personal relationships</a:t>
          </a:r>
        </a:p>
      </dsp:txBody>
      <dsp:txXfrm>
        <a:off x="4321442" y="1966197"/>
        <a:ext cx="864486" cy="894730"/>
      </dsp:txXfrm>
    </dsp:sp>
    <dsp:sp modelId="{EA9C789F-9AC2-4F8F-B8F2-B072EF4298B8}">
      <dsp:nvSpPr>
        <dsp:cNvPr id="0" name=""/>
        <dsp:cNvSpPr/>
      </dsp:nvSpPr>
      <dsp:spPr>
        <a:xfrm>
          <a:off x="3423311" y="2419666"/>
          <a:ext cx="1105080" cy="1147861"/>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contribution made to society</a:t>
          </a:r>
        </a:p>
      </dsp:txBody>
      <dsp:txXfrm>
        <a:off x="3585146" y="2587766"/>
        <a:ext cx="781410" cy="811661"/>
      </dsp:txXfrm>
    </dsp:sp>
    <dsp:sp modelId="{37DEB794-33C8-43EF-B49B-B01637D2F0F5}">
      <dsp:nvSpPr>
        <dsp:cNvPr id="0" name=""/>
        <dsp:cNvSpPr/>
      </dsp:nvSpPr>
      <dsp:spPr>
        <a:xfrm>
          <a:off x="2499819" y="2506022"/>
          <a:ext cx="1189474" cy="1296476"/>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securing rights and entitlements</a:t>
          </a:r>
        </a:p>
      </dsp:txBody>
      <dsp:txXfrm>
        <a:off x="2674013" y="2695887"/>
        <a:ext cx="841086" cy="916746"/>
      </dsp:txXfrm>
    </dsp:sp>
    <dsp:sp modelId="{21D95D7D-EAFE-424C-A6A0-E845963DFE30}">
      <dsp:nvSpPr>
        <dsp:cNvPr id="0" name=""/>
        <dsp:cNvSpPr/>
      </dsp:nvSpPr>
      <dsp:spPr>
        <a:xfrm>
          <a:off x="1530965" y="2528640"/>
          <a:ext cx="1254105" cy="1147861"/>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social and economic</a:t>
          </a:r>
        </a:p>
      </dsp:txBody>
      <dsp:txXfrm>
        <a:off x="1714624" y="2696740"/>
        <a:ext cx="886787" cy="811661"/>
      </dsp:txXfrm>
    </dsp:sp>
    <dsp:sp modelId="{3A7FB0C4-8BAB-4F8C-B230-1414AB3D40A4}">
      <dsp:nvSpPr>
        <dsp:cNvPr id="0" name=""/>
        <dsp:cNvSpPr/>
      </dsp:nvSpPr>
      <dsp:spPr>
        <a:xfrm>
          <a:off x="1025425" y="1714815"/>
          <a:ext cx="1193191" cy="1265338"/>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suitability </a:t>
          </a:r>
          <a:br>
            <a:rPr lang="en-GB" sz="1400" kern="1200" dirty="0">
              <a:latin typeface="Calibri" panose="020F0502020204030204" pitchFamily="34" charset="0"/>
              <a:cs typeface="Calibri" panose="020F0502020204030204" pitchFamily="34" charset="0"/>
            </a:rPr>
          </a:br>
          <a:r>
            <a:rPr lang="en-GB" sz="1400" kern="1200" dirty="0">
              <a:latin typeface="Calibri" panose="020F0502020204030204" pitchFamily="34" charset="0"/>
              <a:cs typeface="Calibri" panose="020F0502020204030204" pitchFamily="34" charset="0"/>
            </a:rPr>
            <a:t>of living </a:t>
          </a:r>
          <a:r>
            <a:rPr lang="en-GB" sz="1400" kern="1200" dirty="0" err="1">
              <a:latin typeface="Calibri" panose="020F0502020204030204" pitchFamily="34" charset="0"/>
              <a:cs typeface="Calibri" panose="020F0502020204030204" pitchFamily="34" charset="0"/>
            </a:rPr>
            <a:t>accommo</a:t>
          </a:r>
          <a:r>
            <a:rPr lang="en-GB" sz="1400" kern="1200" dirty="0">
              <a:latin typeface="Calibri" panose="020F0502020204030204" pitchFamily="34" charset="0"/>
              <a:cs typeface="Calibri" panose="020F0502020204030204" pitchFamily="34" charset="0"/>
            </a:rPr>
            <a:t>-dation</a:t>
          </a:r>
        </a:p>
      </dsp:txBody>
      <dsp:txXfrm>
        <a:off x="1200164" y="1900119"/>
        <a:ext cx="843713" cy="894730"/>
      </dsp:txXfrm>
    </dsp:sp>
    <dsp:sp modelId="{F4F6524D-7A9C-4E49-BD35-BBC026601A39}">
      <dsp:nvSpPr>
        <dsp:cNvPr id="0" name=""/>
        <dsp:cNvSpPr/>
      </dsp:nvSpPr>
      <dsp:spPr>
        <a:xfrm>
          <a:off x="948233" y="865541"/>
          <a:ext cx="1163824" cy="1193160"/>
        </a:xfrm>
        <a:prstGeom prst="ellipse">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control over day-to-day life</a:t>
          </a:r>
        </a:p>
      </dsp:txBody>
      <dsp:txXfrm>
        <a:off x="1118671" y="1040275"/>
        <a:ext cx="822948" cy="843692"/>
      </dsp:txXfrm>
    </dsp:sp>
    <dsp:sp modelId="{3CE877AB-B6DC-42A5-8D6C-D592AEF67F63}">
      <dsp:nvSpPr>
        <dsp:cNvPr id="0" name=""/>
        <dsp:cNvSpPr/>
      </dsp:nvSpPr>
      <dsp:spPr>
        <a:xfrm>
          <a:off x="1395748" y="121124"/>
          <a:ext cx="1222568" cy="1109473"/>
        </a:xfrm>
        <a:prstGeom prst="ellipse">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participation in work</a:t>
          </a:r>
        </a:p>
      </dsp:txBody>
      <dsp:txXfrm>
        <a:off x="1574789" y="283603"/>
        <a:ext cx="864486" cy="7845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ABAF5-45A6-4FF7-98F7-3D5939A2F0C1}">
      <dsp:nvSpPr>
        <dsp:cNvPr id="0" name=""/>
        <dsp:cNvSpPr/>
      </dsp:nvSpPr>
      <dsp:spPr>
        <a:xfrm>
          <a:off x="1969546" y="1096187"/>
          <a:ext cx="1484998" cy="1563300"/>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cy" sz="2400" b="0" i="0" u="none" strike="noStrike" kern="1200" cap="none" baseline="0" dirty="0">
              <a:solidFill>
                <a:srgbClr val="000000"/>
              </a:solidFill>
              <a:effectLst/>
              <a:uFillTx/>
              <a:latin typeface="Calibri" panose="020F0502020204030204" pitchFamily="34" charset="0"/>
            </a:rPr>
            <a:t>Fy llesiant</a:t>
          </a:r>
        </a:p>
      </dsp:txBody>
      <dsp:txXfrm>
        <a:off x="2187019" y="1325127"/>
        <a:ext cx="1050052" cy="1105420"/>
      </dsp:txXfrm>
    </dsp:sp>
    <dsp:sp modelId="{1386E669-5643-48D1-8660-2624D68201E1}">
      <dsp:nvSpPr>
        <dsp:cNvPr id="0" name=""/>
        <dsp:cNvSpPr/>
      </dsp:nvSpPr>
      <dsp:spPr>
        <a:xfrm>
          <a:off x="2084938" y="-78679"/>
          <a:ext cx="1284514" cy="1232563"/>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y" sz="1400" b="0" i="0" u="none" strike="noStrike" kern="1200" cap="none" baseline="0" dirty="0">
              <a:solidFill>
                <a:srgbClr val="000000"/>
              </a:solidFill>
              <a:effectLst/>
              <a:uFillTx/>
              <a:latin typeface="Calibri" panose="020F0502020204030204" pitchFamily="34" charset="0"/>
            </a:rPr>
            <a:t>iechyd corfforol a meddyliol ac emosiynol</a:t>
          </a:r>
        </a:p>
      </dsp:txBody>
      <dsp:txXfrm>
        <a:off x="2273051" y="101826"/>
        <a:ext cx="908288" cy="871553"/>
      </dsp:txXfrm>
    </dsp:sp>
    <dsp:sp modelId="{E54F3AB4-0593-43EB-9E2E-B4C03BE56C57}">
      <dsp:nvSpPr>
        <dsp:cNvPr id="0" name=""/>
        <dsp:cNvSpPr/>
      </dsp:nvSpPr>
      <dsp:spPr>
        <a:xfrm>
          <a:off x="3195360" y="57620"/>
          <a:ext cx="1255217" cy="1183939"/>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y" sz="1400" b="0" i="0" u="none" strike="noStrike" kern="1200" cap="none" baseline="0" dirty="0">
              <a:solidFill>
                <a:srgbClr val="000000"/>
              </a:solidFill>
              <a:effectLst/>
              <a:uFillTx/>
              <a:latin typeface="Calibri" panose="020F0502020204030204" pitchFamily="34" charset="0"/>
            </a:rPr>
            <a:t>amddiffyn rhag camdriniaeth ac esgeulustod</a:t>
          </a:r>
        </a:p>
      </dsp:txBody>
      <dsp:txXfrm>
        <a:off x="3379182" y="231004"/>
        <a:ext cx="887573" cy="837171"/>
      </dsp:txXfrm>
    </dsp:sp>
    <dsp:sp modelId="{9BAE98C5-D445-4B68-9640-D96D4E672EA9}">
      <dsp:nvSpPr>
        <dsp:cNvPr id="0" name=""/>
        <dsp:cNvSpPr/>
      </dsp:nvSpPr>
      <dsp:spPr>
        <a:xfrm>
          <a:off x="3700489" y="830060"/>
          <a:ext cx="1195208" cy="1245395"/>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y" sz="1400" b="0" i="0" u="none" strike="noStrike" kern="1200" cap="none" baseline="0" dirty="0">
              <a:solidFill>
                <a:srgbClr val="000000"/>
              </a:solidFill>
              <a:effectLst/>
              <a:uFillTx/>
              <a:latin typeface="Calibri" panose="020F0502020204030204" pitchFamily="34" charset="0"/>
            </a:rPr>
            <a:t>addysg, hyfforddiant a hamdden</a:t>
          </a:r>
        </a:p>
      </dsp:txBody>
      <dsp:txXfrm>
        <a:off x="3875523" y="1012444"/>
        <a:ext cx="845140" cy="880627"/>
      </dsp:txXfrm>
    </dsp:sp>
    <dsp:sp modelId="{B3BA625F-16DA-45A7-881D-11FC4F7A131B}">
      <dsp:nvSpPr>
        <dsp:cNvPr id="0" name=""/>
        <dsp:cNvSpPr/>
      </dsp:nvSpPr>
      <dsp:spPr>
        <a:xfrm>
          <a:off x="3700489" y="1708131"/>
          <a:ext cx="1260994" cy="1305108"/>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y" sz="1400" b="0" i="0" u="none" strike="noStrike" kern="1200" cap="none" baseline="0" dirty="0">
              <a:solidFill>
                <a:srgbClr val="000000"/>
              </a:solidFill>
              <a:effectLst/>
              <a:uFillTx/>
              <a:latin typeface="Calibri" panose="020F0502020204030204" pitchFamily="34" charset="0"/>
            </a:rPr>
            <a:t>perthnasoedd domestig, teuluol a phersonol</a:t>
          </a:r>
        </a:p>
      </dsp:txBody>
      <dsp:txXfrm>
        <a:off x="3885157" y="1899260"/>
        <a:ext cx="891658" cy="922850"/>
      </dsp:txXfrm>
    </dsp:sp>
    <dsp:sp modelId="{EA9C789F-9AC2-4F8F-B8F2-B072EF4298B8}">
      <dsp:nvSpPr>
        <dsp:cNvPr id="0" name=""/>
        <dsp:cNvSpPr/>
      </dsp:nvSpPr>
      <dsp:spPr>
        <a:xfrm>
          <a:off x="3079961" y="2495718"/>
          <a:ext cx="1139814" cy="1183939"/>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y" sz="1400" b="0" i="0" u="none" strike="noStrike" kern="1200" cap="none" baseline="0" dirty="0">
              <a:solidFill>
                <a:srgbClr val="000000"/>
              </a:solidFill>
              <a:effectLst/>
              <a:uFillTx/>
              <a:latin typeface="Calibri" panose="020F0502020204030204" pitchFamily="34" charset="0"/>
            </a:rPr>
            <a:t>cyfraniad a wneir i gymdeithas</a:t>
          </a:r>
        </a:p>
      </dsp:txBody>
      <dsp:txXfrm>
        <a:off x="3246883" y="2669102"/>
        <a:ext cx="805970" cy="837171"/>
      </dsp:txXfrm>
    </dsp:sp>
    <dsp:sp modelId="{37DEB794-33C8-43EF-B49B-B01637D2F0F5}">
      <dsp:nvSpPr>
        <dsp:cNvPr id="0" name=""/>
        <dsp:cNvSpPr/>
      </dsp:nvSpPr>
      <dsp:spPr>
        <a:xfrm>
          <a:off x="2127444" y="2584788"/>
          <a:ext cx="1226860" cy="1337225"/>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y" sz="1400" b="0" i="0" u="none" strike="noStrike" kern="1200" cap="none" baseline="0" dirty="0">
              <a:solidFill>
                <a:srgbClr val="000000"/>
              </a:solidFill>
              <a:effectLst/>
              <a:uFillTx/>
              <a:latin typeface="Calibri" panose="020F0502020204030204" pitchFamily="34" charset="0"/>
            </a:rPr>
            <a:t>sicrhau hawliau a hawliadau</a:t>
          </a:r>
        </a:p>
      </dsp:txBody>
      <dsp:txXfrm>
        <a:off x="2307113" y="2780620"/>
        <a:ext cx="867522" cy="945561"/>
      </dsp:txXfrm>
    </dsp:sp>
    <dsp:sp modelId="{21D95D7D-EAFE-424C-A6A0-E845963DFE30}">
      <dsp:nvSpPr>
        <dsp:cNvPr id="0" name=""/>
        <dsp:cNvSpPr/>
      </dsp:nvSpPr>
      <dsp:spPr>
        <a:xfrm>
          <a:off x="1204992" y="2608117"/>
          <a:ext cx="1139814" cy="1183939"/>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y" sz="1400" b="0" i="0" u="none" strike="noStrike" kern="1200" cap="none" baseline="0" dirty="0">
              <a:solidFill>
                <a:srgbClr val="000000"/>
              </a:solidFill>
              <a:effectLst/>
              <a:uFillTx/>
              <a:latin typeface="Calibri" panose="020F0502020204030204" pitchFamily="34" charset="0"/>
            </a:rPr>
            <a:t>cymdeithasol ac economaidd</a:t>
          </a:r>
        </a:p>
      </dsp:txBody>
      <dsp:txXfrm>
        <a:off x="1371914" y="2781501"/>
        <a:ext cx="805970" cy="837171"/>
      </dsp:txXfrm>
    </dsp:sp>
    <dsp:sp modelId="{C8DBFB45-3712-4B65-93AF-DA1CC7F568CF}">
      <dsp:nvSpPr>
        <dsp:cNvPr id="0" name=""/>
        <dsp:cNvSpPr/>
      </dsp:nvSpPr>
      <dsp:spPr>
        <a:xfrm>
          <a:off x="875744" y="1774846"/>
          <a:ext cx="1056126" cy="105612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cy" sz="1000" b="0" i="0" u="none" strike="noStrike" kern="1200" cap="none" baseline="0">
              <a:effectLst/>
              <a:uFillTx/>
            </a:rPr>
            <a:t>addasrwydd llety byw</a:t>
          </a:r>
        </a:p>
      </dsp:txBody>
      <dsp:txXfrm>
        <a:off x="1030410" y="1929512"/>
        <a:ext cx="746794" cy="746794"/>
      </dsp:txXfrm>
    </dsp:sp>
    <dsp:sp modelId="{342AF12C-4F32-46D2-9722-56D43C5C0235}">
      <dsp:nvSpPr>
        <dsp:cNvPr id="0" name=""/>
        <dsp:cNvSpPr/>
      </dsp:nvSpPr>
      <dsp:spPr>
        <a:xfrm>
          <a:off x="503374" y="992808"/>
          <a:ext cx="1260994" cy="1144345"/>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cy" sz="1000" b="0" i="0" u="none" strike="noStrike" kern="1200" cap="none" baseline="0" dirty="0">
              <a:solidFill>
                <a:srgbClr val="000000"/>
              </a:solidFill>
              <a:effectLst/>
              <a:uFillTx/>
              <a:latin typeface="Calibri" panose="020F0502020204030204" pitchFamily="34" charset="0"/>
            </a:rPr>
            <a:t>cymryd rhan mewn gwaith</a:t>
          </a:r>
        </a:p>
      </dsp:txBody>
      <dsp:txXfrm>
        <a:off x="688042" y="1160393"/>
        <a:ext cx="891658" cy="809175"/>
      </dsp:txXfrm>
    </dsp:sp>
    <dsp:sp modelId="{F4F6524D-7A9C-4E49-BD35-BBC026601A39}">
      <dsp:nvSpPr>
        <dsp:cNvPr id="0" name=""/>
        <dsp:cNvSpPr/>
      </dsp:nvSpPr>
      <dsp:spPr>
        <a:xfrm>
          <a:off x="1047091" y="31869"/>
          <a:ext cx="1200404" cy="1230662"/>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y" sz="1400" b="0" i="0" u="none" strike="noStrike" kern="1200" cap="none" baseline="0" dirty="0">
              <a:solidFill>
                <a:srgbClr val="000000"/>
              </a:solidFill>
              <a:effectLst/>
              <a:uFillTx/>
              <a:latin typeface="Calibri" panose="020F0502020204030204" pitchFamily="34" charset="0"/>
            </a:rPr>
            <a:t>rheolaeth dros fywyd o ddydd i ddydd</a:t>
          </a:r>
        </a:p>
      </dsp:txBody>
      <dsp:txXfrm>
        <a:off x="1222886" y="212095"/>
        <a:ext cx="848814" cy="8702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4A498-EC1D-4F51-960F-C5BA530C4CCD}">
      <dsp:nvSpPr>
        <dsp:cNvPr id="0" name=""/>
        <dsp:cNvSpPr/>
      </dsp:nvSpPr>
      <dsp:spPr>
        <a:xfrm>
          <a:off x="2750330" y="2244608"/>
          <a:ext cx="2728939" cy="2530382"/>
        </a:xfrm>
        <a:prstGeom prst="ellipse">
          <a:avLst/>
        </a:prstGeom>
        <a:solidFill>
          <a:srgbClr val="34B5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latin typeface="Calibri" panose="020F0502020204030204" pitchFamily="34" charset="0"/>
              <a:cs typeface="Calibri" panose="020F0502020204030204" pitchFamily="34" charset="0"/>
            </a:rPr>
            <a:t>Flexibly and innovatively – no unreasonable restrictions </a:t>
          </a:r>
        </a:p>
        <a:p>
          <a:pPr marL="0" lvl="0" indent="0" algn="ctr" defTabSz="889000">
            <a:lnSpc>
              <a:spcPct val="90000"/>
            </a:lnSpc>
            <a:spcBef>
              <a:spcPct val="0"/>
            </a:spcBef>
            <a:spcAft>
              <a:spcPct val="35000"/>
            </a:spcAft>
            <a:buNone/>
          </a:pPr>
          <a:r>
            <a:rPr lang="cy" sz="2000" b="0" i="0" u="none" strike="noStrike" kern="1200" cap="none" baseline="0" dirty="0">
              <a:solidFill>
                <a:srgbClr val="000000"/>
              </a:solidFill>
              <a:effectLst/>
              <a:uFillTx/>
              <a:latin typeface="Calibri" panose="020F0502020204030204" pitchFamily="34" charset="0"/>
            </a:rPr>
            <a:t>Yn hyblyg ac yn arloesol - dim cyfyngiadau afresymol</a:t>
          </a:r>
          <a:endParaRPr lang="en-GB" sz="2000" kern="1200" dirty="0">
            <a:solidFill>
              <a:schemeClr val="tx1"/>
            </a:solidFill>
            <a:latin typeface="Calibri" panose="020F0502020204030204" pitchFamily="34" charset="0"/>
            <a:cs typeface="Calibri" panose="020F0502020204030204" pitchFamily="34" charset="0"/>
          </a:endParaRPr>
        </a:p>
      </dsp:txBody>
      <dsp:txXfrm>
        <a:off x="3149974" y="2615174"/>
        <a:ext cx="1929651" cy="1789250"/>
      </dsp:txXfrm>
    </dsp:sp>
    <dsp:sp modelId="{B435229B-3312-4325-B48A-F91C6659E0D4}">
      <dsp:nvSpPr>
        <dsp:cNvPr id="0" name=""/>
        <dsp:cNvSpPr/>
      </dsp:nvSpPr>
      <dsp:spPr>
        <a:xfrm rot="11555928">
          <a:off x="1193529" y="2661714"/>
          <a:ext cx="1633171" cy="633267"/>
        </a:xfrm>
        <a:prstGeom prst="leftArrow">
          <a:avLst>
            <a:gd name="adj1" fmla="val 60000"/>
            <a:gd name="adj2" fmla="val 50000"/>
          </a:avLst>
        </a:prstGeom>
        <a:solidFill>
          <a:srgbClr val="80DA98"/>
        </a:solidFill>
        <a:ln>
          <a:noFill/>
        </a:ln>
        <a:effectLst/>
      </dsp:spPr>
      <dsp:style>
        <a:lnRef idx="0">
          <a:scrgbClr r="0" g="0" b="0"/>
        </a:lnRef>
        <a:fillRef idx="1">
          <a:scrgbClr r="0" g="0" b="0"/>
        </a:fillRef>
        <a:effectRef idx="0">
          <a:scrgbClr r="0" g="0" b="0"/>
        </a:effectRef>
        <a:fontRef idx="minor">
          <a:schemeClr val="lt1"/>
        </a:fontRef>
      </dsp:style>
    </dsp:sp>
    <dsp:sp modelId="{0A049F60-622F-4DCA-B3C0-5BF5E2488E72}">
      <dsp:nvSpPr>
        <dsp:cNvPr id="0" name=""/>
        <dsp:cNvSpPr/>
      </dsp:nvSpPr>
      <dsp:spPr>
        <a:xfrm>
          <a:off x="46265" y="1992003"/>
          <a:ext cx="2110892" cy="1688713"/>
        </a:xfrm>
        <a:prstGeom prst="roundRect">
          <a:avLst>
            <a:gd name="adj" fmla="val 10000"/>
          </a:avLst>
        </a:prstGeom>
        <a:solidFill>
          <a:srgbClr val="34B5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alibri" panose="020F0502020204030204" pitchFamily="34" charset="0"/>
              <a:cs typeface="Calibri" panose="020F0502020204030204" pitchFamily="34" charset="0"/>
            </a:rPr>
            <a:t>Long-term residential settings </a:t>
          </a:r>
        </a:p>
        <a:p>
          <a:pPr marL="0" lvl="0" indent="0" algn="ctr" defTabSz="889000">
            <a:lnSpc>
              <a:spcPct val="90000"/>
            </a:lnSpc>
            <a:spcBef>
              <a:spcPct val="0"/>
            </a:spcBef>
            <a:spcAft>
              <a:spcPct val="35000"/>
            </a:spcAft>
            <a:buNone/>
          </a:pPr>
          <a:r>
            <a:rPr lang="cy" sz="2000" b="0" i="0" u="none" strike="noStrike" kern="1200" cap="none" baseline="0" dirty="0">
              <a:solidFill>
                <a:srgbClr val="FFFFFF"/>
              </a:solidFill>
              <a:effectLst/>
              <a:uFillTx/>
              <a:latin typeface="Calibri" panose="020F0502020204030204" pitchFamily="34" charset="0"/>
            </a:rPr>
            <a:t>Lleoliadau preswyl hirdymor</a:t>
          </a:r>
          <a:endParaRPr lang="en-GB" sz="2000" kern="1200" dirty="0">
            <a:latin typeface="Calibri" panose="020F0502020204030204" pitchFamily="34" charset="0"/>
            <a:cs typeface="Calibri" panose="020F0502020204030204" pitchFamily="34" charset="0"/>
          </a:endParaRPr>
        </a:p>
      </dsp:txBody>
      <dsp:txXfrm>
        <a:off x="95726" y="2041464"/>
        <a:ext cx="2011970" cy="1589791"/>
      </dsp:txXfrm>
    </dsp:sp>
    <dsp:sp modelId="{AF309506-AF88-4D91-92D9-FCC9A3AA18EE}">
      <dsp:nvSpPr>
        <dsp:cNvPr id="0" name=""/>
        <dsp:cNvSpPr/>
      </dsp:nvSpPr>
      <dsp:spPr>
        <a:xfrm rot="14780810">
          <a:off x="2405879" y="1291056"/>
          <a:ext cx="1618514" cy="633267"/>
        </a:xfrm>
        <a:prstGeom prst="leftArrow">
          <a:avLst>
            <a:gd name="adj1" fmla="val 60000"/>
            <a:gd name="adj2" fmla="val 50000"/>
          </a:avLst>
        </a:prstGeom>
        <a:solidFill>
          <a:srgbClr val="80DA98"/>
        </a:solidFill>
        <a:ln>
          <a:noFill/>
        </a:ln>
        <a:effectLst/>
      </dsp:spPr>
      <dsp:style>
        <a:lnRef idx="0">
          <a:scrgbClr r="0" g="0" b="0"/>
        </a:lnRef>
        <a:fillRef idx="1">
          <a:scrgbClr r="0" g="0" b="0"/>
        </a:fillRef>
        <a:effectRef idx="0">
          <a:scrgbClr r="0" g="0" b="0"/>
        </a:effectRef>
        <a:fontRef idx="minor">
          <a:schemeClr val="lt1"/>
        </a:fontRef>
      </dsp:style>
    </dsp:sp>
    <dsp:sp modelId="{6E645DE2-2D1E-4501-A477-CD361EE17231}">
      <dsp:nvSpPr>
        <dsp:cNvPr id="0" name=""/>
        <dsp:cNvSpPr/>
      </dsp:nvSpPr>
      <dsp:spPr>
        <a:xfrm>
          <a:off x="1768278" y="-70191"/>
          <a:ext cx="2291922" cy="1677906"/>
        </a:xfrm>
        <a:prstGeom prst="roundRect">
          <a:avLst>
            <a:gd name="adj" fmla="val 10000"/>
          </a:avLst>
        </a:prstGeom>
        <a:solidFill>
          <a:srgbClr val="34B5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alibri" panose="020F0502020204030204" pitchFamily="34" charset="0"/>
              <a:cs typeface="Calibri" panose="020F0502020204030204" pitchFamily="34" charset="0"/>
            </a:rPr>
            <a:t>Care and support from their local authority</a:t>
          </a:r>
        </a:p>
        <a:p>
          <a:pPr marL="0" lvl="0" indent="0" algn="ctr" defTabSz="889000">
            <a:lnSpc>
              <a:spcPct val="90000"/>
            </a:lnSpc>
            <a:spcBef>
              <a:spcPct val="0"/>
            </a:spcBef>
            <a:spcAft>
              <a:spcPct val="35000"/>
            </a:spcAft>
            <a:buNone/>
          </a:pPr>
          <a:r>
            <a:rPr lang="en-GB" sz="2000" kern="1200" dirty="0">
              <a:latin typeface="Calibri" panose="020F0502020204030204" pitchFamily="34" charset="0"/>
              <a:cs typeface="Calibri" panose="020F0502020204030204" pitchFamily="34" charset="0"/>
            </a:rPr>
            <a:t> </a:t>
          </a:r>
          <a:r>
            <a:rPr lang="cy" sz="2000" b="0" i="0" u="none" strike="noStrike" kern="1200" cap="none" baseline="0" dirty="0">
              <a:solidFill>
                <a:srgbClr val="FFFFFF"/>
              </a:solidFill>
              <a:effectLst/>
              <a:uFillTx/>
              <a:latin typeface="Calibri" panose="020F0502020204030204" pitchFamily="34" charset="0"/>
            </a:rPr>
            <a:t>Gofal a chymorth gan eu hawdurdod lleol</a:t>
          </a:r>
          <a:endParaRPr lang="en-GB" sz="2000" kern="1200" dirty="0">
            <a:latin typeface="Calibri" panose="020F0502020204030204" pitchFamily="34" charset="0"/>
            <a:cs typeface="Calibri" panose="020F0502020204030204" pitchFamily="34" charset="0"/>
          </a:endParaRPr>
        </a:p>
      </dsp:txBody>
      <dsp:txXfrm>
        <a:off x="1817422" y="-21047"/>
        <a:ext cx="2193634" cy="1579618"/>
      </dsp:txXfrm>
    </dsp:sp>
    <dsp:sp modelId="{3B26C7BB-7583-4788-98C9-623571C3E9B3}">
      <dsp:nvSpPr>
        <dsp:cNvPr id="0" name=""/>
        <dsp:cNvSpPr/>
      </dsp:nvSpPr>
      <dsp:spPr>
        <a:xfrm rot="17854559">
          <a:off x="4176758" y="1209231"/>
          <a:ext cx="1708271" cy="633267"/>
        </a:xfrm>
        <a:prstGeom prst="leftArrow">
          <a:avLst>
            <a:gd name="adj1" fmla="val 60000"/>
            <a:gd name="adj2" fmla="val 50000"/>
          </a:avLst>
        </a:prstGeom>
        <a:solidFill>
          <a:srgbClr val="80DA98"/>
        </a:solidFill>
        <a:ln>
          <a:noFill/>
        </a:ln>
        <a:effectLst/>
      </dsp:spPr>
      <dsp:style>
        <a:lnRef idx="0">
          <a:scrgbClr r="0" g="0" b="0"/>
        </a:lnRef>
        <a:fillRef idx="1">
          <a:scrgbClr r="0" g="0" b="0"/>
        </a:fillRef>
        <a:effectRef idx="0">
          <a:scrgbClr r="0" g="0" b="0"/>
        </a:effectRef>
        <a:fontRef idx="minor">
          <a:schemeClr val="lt1"/>
        </a:fontRef>
      </dsp:style>
    </dsp:sp>
    <dsp:sp modelId="{7E678C07-E2DA-4DAE-B744-720634C70C12}">
      <dsp:nvSpPr>
        <dsp:cNvPr id="0" name=""/>
        <dsp:cNvSpPr/>
      </dsp:nvSpPr>
      <dsp:spPr>
        <a:xfrm>
          <a:off x="4490871" y="-75595"/>
          <a:ext cx="2110892" cy="1688713"/>
        </a:xfrm>
        <a:prstGeom prst="roundRect">
          <a:avLst>
            <a:gd name="adj" fmla="val 10000"/>
          </a:avLst>
        </a:prstGeom>
        <a:solidFill>
          <a:srgbClr val="34B5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alibri" panose="020F0502020204030204" pitchFamily="34" charset="0"/>
              <a:cs typeface="Calibri" panose="020F0502020204030204" pitchFamily="34" charset="0"/>
            </a:rPr>
            <a:t>Paying family members</a:t>
          </a:r>
        </a:p>
        <a:p>
          <a:pPr marL="0" lvl="0" indent="0" algn="ctr" defTabSz="889000">
            <a:lnSpc>
              <a:spcPct val="90000"/>
            </a:lnSpc>
            <a:spcBef>
              <a:spcPct val="0"/>
            </a:spcBef>
            <a:spcAft>
              <a:spcPct val="35000"/>
            </a:spcAft>
            <a:buNone/>
          </a:pPr>
          <a:r>
            <a:rPr lang="en-GB" sz="2000" kern="1200" dirty="0">
              <a:latin typeface="Calibri" panose="020F0502020204030204" pitchFamily="34" charset="0"/>
              <a:cs typeface="Calibri" panose="020F0502020204030204" pitchFamily="34" charset="0"/>
            </a:rPr>
            <a:t> </a:t>
          </a:r>
          <a:r>
            <a:rPr lang="cy" sz="2000" b="0" i="0" u="none" strike="noStrike" kern="1200" cap="none" baseline="0" dirty="0">
              <a:solidFill>
                <a:srgbClr val="FFFFFF"/>
              </a:solidFill>
              <a:effectLst/>
              <a:uFillTx/>
              <a:latin typeface="Calibri" panose="020F0502020204030204" pitchFamily="34" charset="0"/>
            </a:rPr>
            <a:t>Talu aelodau'r teulu</a:t>
          </a:r>
          <a:endParaRPr lang="en-GB" sz="2000" kern="1200" dirty="0">
            <a:latin typeface="Calibri" panose="020F0502020204030204" pitchFamily="34" charset="0"/>
            <a:cs typeface="Calibri" panose="020F0502020204030204" pitchFamily="34" charset="0"/>
          </a:endParaRPr>
        </a:p>
      </dsp:txBody>
      <dsp:txXfrm>
        <a:off x="4540332" y="-26134"/>
        <a:ext cx="2011970" cy="1589791"/>
      </dsp:txXfrm>
    </dsp:sp>
    <dsp:sp modelId="{D962A766-DBE4-4C22-9D87-932BB5953E0C}">
      <dsp:nvSpPr>
        <dsp:cNvPr id="0" name=""/>
        <dsp:cNvSpPr/>
      </dsp:nvSpPr>
      <dsp:spPr>
        <a:xfrm rot="20984313">
          <a:off x="5449511" y="2786455"/>
          <a:ext cx="1651983" cy="633267"/>
        </a:xfrm>
        <a:prstGeom prst="leftArrow">
          <a:avLst>
            <a:gd name="adj1" fmla="val 60000"/>
            <a:gd name="adj2" fmla="val 50000"/>
          </a:avLst>
        </a:prstGeom>
        <a:solidFill>
          <a:srgbClr val="80DA98"/>
        </a:solidFill>
        <a:ln>
          <a:noFill/>
        </a:ln>
        <a:effectLst/>
      </dsp:spPr>
      <dsp:style>
        <a:lnRef idx="0">
          <a:scrgbClr r="0" g="0" b="0"/>
        </a:lnRef>
        <a:fillRef idx="1">
          <a:scrgbClr r="0" g="0" b="0"/>
        </a:fillRef>
        <a:effectRef idx="0">
          <a:scrgbClr r="0" g="0" b="0"/>
        </a:effectRef>
        <a:fontRef idx="minor">
          <a:schemeClr val="lt1"/>
        </a:fontRef>
      </dsp:style>
    </dsp:sp>
    <dsp:sp modelId="{30040951-48A2-421C-A997-DDC30B7CBE35}">
      <dsp:nvSpPr>
        <dsp:cNvPr id="0" name=""/>
        <dsp:cNvSpPr/>
      </dsp:nvSpPr>
      <dsp:spPr>
        <a:xfrm>
          <a:off x="6118707" y="2111589"/>
          <a:ext cx="2110892" cy="1688713"/>
        </a:xfrm>
        <a:prstGeom prst="roundRect">
          <a:avLst>
            <a:gd name="adj" fmla="val 10000"/>
          </a:avLst>
        </a:prstGeom>
        <a:solidFill>
          <a:srgbClr val="34B5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alibri" panose="020F0502020204030204" pitchFamily="34" charset="0"/>
              <a:cs typeface="Calibri" panose="020F0502020204030204" pitchFamily="34" charset="0"/>
            </a:rPr>
            <a:t>Becoming an employer </a:t>
          </a:r>
        </a:p>
        <a:p>
          <a:pPr marL="0" lvl="0" indent="0" algn="ctr" defTabSz="889000">
            <a:lnSpc>
              <a:spcPct val="90000"/>
            </a:lnSpc>
            <a:spcBef>
              <a:spcPct val="0"/>
            </a:spcBef>
            <a:spcAft>
              <a:spcPct val="35000"/>
            </a:spcAft>
            <a:buNone/>
          </a:pPr>
          <a:r>
            <a:rPr lang="cy" sz="2000" b="0" i="0" u="none" strike="noStrike" kern="1200" cap="none" baseline="0" dirty="0">
              <a:solidFill>
                <a:srgbClr val="FFFFFF"/>
              </a:solidFill>
              <a:effectLst/>
              <a:uFillTx/>
              <a:latin typeface="Calibri" panose="020F0502020204030204" pitchFamily="34" charset="0"/>
            </a:rPr>
            <a:t>Dod yn gyflogwr</a:t>
          </a:r>
          <a:endParaRPr lang="en-GB" sz="2000" kern="1200" dirty="0">
            <a:latin typeface="Calibri" panose="020F0502020204030204" pitchFamily="34" charset="0"/>
            <a:cs typeface="Calibri" panose="020F0502020204030204" pitchFamily="34" charset="0"/>
          </a:endParaRPr>
        </a:p>
      </dsp:txBody>
      <dsp:txXfrm>
        <a:off x="6168168" y="2161050"/>
        <a:ext cx="2011970" cy="158979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77"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defTabSz="914377" eaLnBrk="1" fontAlgn="auto" hangingPunct="1">
              <a:spcBef>
                <a:spcPts val="0"/>
              </a:spcBef>
              <a:spcAft>
                <a:spcPts val="0"/>
              </a:spcAft>
              <a:defRPr sz="1200" smtClean="0">
                <a:latin typeface="+mn-lt"/>
              </a:defRPr>
            </a:lvl1pPr>
          </a:lstStyle>
          <a:p>
            <a:pPr>
              <a:defRPr/>
            </a:pPr>
            <a:fld id="{F7B837BA-F1B8-924C-A6E9-DCE9F6DA377A}" type="datetimeFigureOut">
              <a:rPr lang="en-US"/>
              <a:pPr>
                <a:defRPr/>
              </a:pPr>
              <a:t>1/10/2024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defTabSz="914377"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defTabSz="914377" eaLnBrk="1" fontAlgn="auto" hangingPunct="1">
              <a:spcBef>
                <a:spcPts val="0"/>
              </a:spcBef>
              <a:spcAft>
                <a:spcPts val="0"/>
              </a:spcAft>
              <a:defRPr sz="1200" smtClean="0">
                <a:latin typeface="+mn-lt"/>
              </a:defRPr>
            </a:lvl1pPr>
          </a:lstStyle>
          <a:p>
            <a:pPr>
              <a:defRPr/>
            </a:pPr>
            <a:fld id="{409D3D69-634A-4B40-B6BF-07F6296FBFE0}" type="slidenum">
              <a:rPr lang="en-US"/>
              <a:pPr>
                <a:defRPr/>
              </a:pPr>
              <a:t>‹#›</a:t>
            </a:fld>
            <a:endParaRPr lang="en-US"/>
          </a:p>
        </p:txBody>
      </p:sp>
    </p:spTree>
    <p:extLst>
      <p:ext uri="{BB962C8B-B14F-4D97-AF65-F5344CB8AC3E}">
        <p14:creationId xmlns:p14="http://schemas.microsoft.com/office/powerpoint/2010/main" val="3521774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77"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914377" eaLnBrk="1" fontAlgn="auto" hangingPunct="1">
              <a:spcBef>
                <a:spcPts val="0"/>
              </a:spcBef>
              <a:spcAft>
                <a:spcPts val="0"/>
              </a:spcAft>
              <a:defRPr sz="1200" smtClean="0">
                <a:latin typeface="+mn-lt"/>
              </a:defRPr>
            </a:lvl1pPr>
          </a:lstStyle>
          <a:p>
            <a:pPr>
              <a:defRPr/>
            </a:pPr>
            <a:fld id="{9C8CD66D-AEA7-E943-BE28-0B1477C1D05F}" type="datetimeFigureOut">
              <a:rPr lang="en-US"/>
              <a:pPr>
                <a:defRPr/>
              </a:pPr>
              <a:t>1/10/2024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914377"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914377" eaLnBrk="1" fontAlgn="auto" hangingPunct="1">
              <a:spcBef>
                <a:spcPts val="0"/>
              </a:spcBef>
              <a:spcAft>
                <a:spcPts val="0"/>
              </a:spcAft>
              <a:defRPr sz="1200" smtClean="0">
                <a:latin typeface="+mn-lt"/>
              </a:defRPr>
            </a:lvl1pPr>
          </a:lstStyle>
          <a:p>
            <a:pPr>
              <a:defRPr/>
            </a:pPr>
            <a:fld id="{71639E39-D34D-164C-8100-77BC79329E5D}" type="slidenum">
              <a:rPr lang="en-US"/>
              <a:pPr>
                <a:defRPr/>
              </a:pPr>
              <a:t>‹#›</a:t>
            </a:fld>
            <a:endParaRPr lang="en-US"/>
          </a:p>
        </p:txBody>
      </p:sp>
    </p:spTree>
    <p:extLst>
      <p:ext uri="{BB962C8B-B14F-4D97-AF65-F5344CB8AC3E}">
        <p14:creationId xmlns:p14="http://schemas.microsoft.com/office/powerpoint/2010/main" val="1668384406"/>
      </p:ext>
    </p:extLst>
  </p:cSld>
  <p:clrMap bg1="lt1" tx1="dk1" bg2="lt2" tx2="dk2" accent1="accent1" accent2="accent2" accent3="accent3" accent4="accent4" accent5="accent5" accent6="accent6" hlink="hlink" folHlink="folHlink"/>
  <p:notesStyle>
    <a:lvl1pPr algn="l" defTabSz="912813" rtl="0" fontAlgn="base">
      <a:spcBef>
        <a:spcPct val="30000"/>
      </a:spcBef>
      <a:spcAft>
        <a:spcPct val="0"/>
      </a:spcAft>
      <a:defRPr sz="1200" kern="1200">
        <a:solidFill>
          <a:schemeClr val="tx1"/>
        </a:solidFill>
        <a:latin typeface="+mn-lt"/>
        <a:ea typeface="+mn-ea"/>
        <a:cs typeface="+mn-cs"/>
      </a:defRPr>
    </a:lvl1pPr>
    <a:lvl2pPr marL="455613" algn="l" defTabSz="912813" rtl="0" fontAlgn="base">
      <a:spcBef>
        <a:spcPct val="30000"/>
      </a:spcBef>
      <a:spcAft>
        <a:spcPct val="0"/>
      </a:spcAft>
      <a:defRPr sz="1200" kern="1200">
        <a:solidFill>
          <a:schemeClr val="tx1"/>
        </a:solidFill>
        <a:latin typeface="+mn-lt"/>
        <a:ea typeface="+mn-ea"/>
        <a:cs typeface="+mn-cs"/>
      </a:defRPr>
    </a:lvl2pPr>
    <a:lvl3pPr marL="912813" algn="l" defTabSz="912813" rtl="0" fontAlgn="base">
      <a:spcBef>
        <a:spcPct val="30000"/>
      </a:spcBef>
      <a:spcAft>
        <a:spcPct val="0"/>
      </a:spcAft>
      <a:defRPr sz="1200" kern="1200">
        <a:solidFill>
          <a:schemeClr val="tx1"/>
        </a:solidFill>
        <a:latin typeface="+mn-lt"/>
        <a:ea typeface="+mn-ea"/>
        <a:cs typeface="+mn-cs"/>
      </a:defRPr>
    </a:lvl3pPr>
    <a:lvl4pPr marL="1370013" algn="l" defTabSz="912813" rtl="0" fontAlgn="base">
      <a:spcBef>
        <a:spcPct val="30000"/>
      </a:spcBef>
      <a:spcAft>
        <a:spcPct val="0"/>
      </a:spcAft>
      <a:defRPr sz="1200" kern="1200">
        <a:solidFill>
          <a:schemeClr val="tx1"/>
        </a:solidFill>
        <a:latin typeface="+mn-lt"/>
        <a:ea typeface="+mn-ea"/>
        <a:cs typeface="+mn-cs"/>
      </a:defRPr>
    </a:lvl4pPr>
    <a:lvl5pPr marL="1827213" algn="l" defTabSz="912813" rtl="0" fontAlgn="base">
      <a:spcBef>
        <a:spcPct val="30000"/>
      </a:spcBef>
      <a:spcAft>
        <a:spcPct val="0"/>
      </a:spcAft>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ocialcare.wales/resources-guidance/improving-care-and-support/children-who-are-looked-after"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ocialcare.wales/cms-assets/documents/hub-downloads/Common_Assessment_Recording_Requirements.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ccwales.org.uk/edrms/157068/"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gov.wales/topics/people-and-communities/equality-diversity/rightsequality/disability/framework-for-action/?lang=en"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www.gov.wales/sites/default/files/publications/2022-07/more-than-just-words-action-plan-2022-2027.pdf" TargetMode="External"/><Relationship Id="rId4" Type="http://schemas.openxmlformats.org/officeDocument/2006/relationships/hyperlink" Target="http://gov.wales/topics/people-and-communities/equality-diversity/rightsequality/disability/socialmodel/?lang=en"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legislation.gov.uk/anaw/2016/2/pdfs/anaw_20160002_en.pdf"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gov.wales/sites/default/files/publications/2019-04/guidance-for-providers-and-responsible-individuals.pdf"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gov.wales/topics/health/socialcare/act/resources/?lang=e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disabilitywales.org/transforming-social-services-toolki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 learners to the Code of Practice- Part 3 Social Services and Wellbeing Wales Act 2014</a:t>
            </a: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a:t>
            </a:fld>
            <a:endParaRPr lang="en-US"/>
          </a:p>
        </p:txBody>
      </p:sp>
    </p:spTree>
    <p:extLst>
      <p:ext uri="{BB962C8B-B14F-4D97-AF65-F5344CB8AC3E}">
        <p14:creationId xmlns:p14="http://schemas.microsoft.com/office/powerpoint/2010/main" val="3631810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0" i="0" u="none" strike="noStrike" cap="none" baseline="0" dirty="0">
                <a:solidFill>
                  <a:srgbClr val="000000"/>
                </a:solidFill>
                <a:effectLst/>
                <a:uFillTx/>
                <a:latin typeface="Calibri" panose="020F0502020204030204" pitchFamily="34" charset="0"/>
              </a:rPr>
              <a:t>Gallai </a:t>
            </a:r>
            <a:r>
              <a:rPr lang="cy" sz="1200" b="0" i="0" u="none" strike="noStrike" cap="none" baseline="0" dirty="0" err="1">
                <a:solidFill>
                  <a:srgbClr val="000000"/>
                </a:solidFill>
                <a:effectLst/>
                <a:uFillTx/>
                <a:latin typeface="Calibri" panose="020F0502020204030204" pitchFamily="34" charset="0"/>
              </a:rPr>
              <a:t>rhai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enghreifftiau</a:t>
            </a:r>
            <a:r>
              <a:rPr lang="cy" sz="1200" b="0" i="0" u="none" strike="noStrike" cap="none" baseline="0" dirty="0">
                <a:solidFill>
                  <a:srgbClr val="000000"/>
                </a:solidFill>
                <a:effectLst/>
                <a:uFillTx/>
                <a:latin typeface="Calibri" panose="020F0502020204030204" pitchFamily="34" charset="0"/>
              </a:rPr>
              <a:t> o </a:t>
            </a:r>
            <a:r>
              <a:rPr lang="cy" sz="1200" b="0" i="0" u="none" strike="noStrike" cap="none" baseline="0" dirty="0" err="1">
                <a:solidFill>
                  <a:srgbClr val="000000"/>
                </a:solidFill>
                <a:effectLst/>
                <a:uFillTx/>
                <a:latin typeface="Calibri" panose="020F0502020204030204" pitchFamily="34" charset="0"/>
              </a:rPr>
              <a:t>gwestiynau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fod</a:t>
            </a:r>
            <a:r>
              <a:rPr lang="cy" sz="1200" b="0" i="0" u="none" strike="noStrike" cap="none" baseline="0" dirty="0">
                <a:solidFill>
                  <a:srgbClr val="000000"/>
                </a:solidFill>
                <a:effectLst/>
                <a:uFillTx/>
                <a:latin typeface="Calibri" panose="020F0502020204030204" pitchFamily="34" charset="0"/>
              </a:rPr>
              <a:t>:</a:t>
            </a:r>
          </a:p>
          <a:p>
            <a:r>
              <a:rPr lang="cy" sz="1200" b="0" i="0" u="none" strike="noStrike" cap="none" baseline="0" dirty="0">
                <a:solidFill>
                  <a:srgbClr val="000000"/>
                </a:solidFill>
                <a:effectLst/>
                <a:uFillTx/>
                <a:latin typeface="Calibri" panose="020F0502020204030204" pitchFamily="34" charset="0"/>
              </a:rPr>
              <a:t>Sut </a:t>
            </a:r>
            <a:r>
              <a:rPr lang="cy" sz="1200" b="0" i="0" u="none" strike="noStrike" cap="none" baseline="0" dirty="0" err="1">
                <a:solidFill>
                  <a:srgbClr val="000000"/>
                </a:solidFill>
                <a:effectLst/>
                <a:uFillTx/>
                <a:latin typeface="Calibri" panose="020F0502020204030204" pitchFamily="34" charset="0"/>
              </a:rPr>
              <a:t>ydych</a:t>
            </a:r>
            <a:r>
              <a:rPr lang="cy" sz="1200" b="0" i="0" u="none" strike="noStrike" cap="none" baseline="0" dirty="0">
                <a:solidFill>
                  <a:srgbClr val="000000"/>
                </a:solidFill>
                <a:effectLst/>
                <a:uFillTx/>
                <a:latin typeface="Calibri" panose="020F0502020204030204" pitchFamily="34" charset="0"/>
              </a:rPr>
              <a:t> chi </a:t>
            </a:r>
            <a:r>
              <a:rPr lang="cy" sz="1200" b="0" i="0" u="none" strike="noStrike" cap="none" baseline="0" dirty="0" err="1">
                <a:solidFill>
                  <a:srgbClr val="000000"/>
                </a:solidFill>
                <a:effectLst/>
                <a:uFillTx/>
                <a:latin typeface="Calibri" panose="020F0502020204030204" pitchFamily="34" charset="0"/>
              </a:rPr>
              <a:t>wedi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goresgyn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heriau</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brofwyd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gennych</a:t>
            </a:r>
            <a:r>
              <a:rPr lang="cy" sz="1200" b="0" i="0" u="none" strike="noStrike" cap="none" baseline="0" dirty="0">
                <a:solidFill>
                  <a:srgbClr val="000000"/>
                </a:solidFill>
                <a:effectLst/>
                <a:uFillTx/>
                <a:latin typeface="Calibri" panose="020F0502020204030204" pitchFamily="34" charset="0"/>
              </a:rPr>
              <a:t>?</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r>
              <a:rPr lang="cy" sz="1200" b="0" i="0" u="none" strike="noStrike" cap="none" baseline="0" dirty="0" err="1">
                <a:solidFill>
                  <a:srgbClr val="000000"/>
                </a:solidFill>
                <a:effectLst/>
                <a:uFillTx/>
                <a:latin typeface="Calibri" panose="020F0502020204030204" pitchFamily="34" charset="0"/>
              </a:rPr>
              <a:t>Dywedwch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wrthyf</a:t>
            </a:r>
            <a:r>
              <a:rPr lang="cy" sz="1200" b="0" i="0" u="none" strike="noStrike" cap="none" baseline="0" dirty="0">
                <a:solidFill>
                  <a:srgbClr val="000000"/>
                </a:solidFill>
                <a:effectLst/>
                <a:uFillTx/>
                <a:latin typeface="Calibri" panose="020F0502020204030204" pitchFamily="34" charset="0"/>
              </a:rPr>
              <a:t> 6 </a:t>
            </a:r>
            <a:r>
              <a:rPr lang="cy" sz="1200" b="0" i="0" u="none" strike="noStrike" cap="none" baseline="0" dirty="0" err="1">
                <a:solidFill>
                  <a:srgbClr val="000000"/>
                </a:solidFill>
                <a:effectLst/>
                <a:uFillTx/>
                <a:latin typeface="Calibri" panose="020F0502020204030204" pitchFamily="34" charset="0"/>
              </a:rPr>
              <a:t>pheth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ydych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fwyaf</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balch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ohonynt</a:t>
            </a:r>
            <a:r>
              <a:rPr lang="cy" sz="1200" b="0" i="0" u="none" strike="noStrike" cap="none" baseline="0" dirty="0">
                <a:solidFill>
                  <a:srgbClr val="000000"/>
                </a:solidFill>
                <a:effectLst/>
                <a:uFillTx/>
                <a:latin typeface="Calibri" panose="020F0502020204030204" pitchFamily="34" charset="0"/>
              </a:rPr>
              <a:t>?</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r>
              <a:rPr lang="cy" sz="1200" b="0" i="0" u="none" strike="noStrike" cap="none" baseline="0" dirty="0" err="1">
                <a:solidFill>
                  <a:srgbClr val="000000"/>
                </a:solidFill>
                <a:effectLst/>
                <a:uFillTx/>
                <a:latin typeface="Calibri" panose="020F0502020204030204" pitchFamily="34" charset="0"/>
              </a:rPr>
              <a:t>Dywedwch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wrthyf</a:t>
            </a:r>
            <a:r>
              <a:rPr lang="cy" sz="1200" b="0" i="0" u="none" strike="noStrike" cap="none" baseline="0" dirty="0">
                <a:solidFill>
                  <a:srgbClr val="000000"/>
                </a:solidFill>
                <a:effectLst/>
                <a:uFillTx/>
                <a:latin typeface="Calibri" panose="020F0502020204030204" pitchFamily="34" charset="0"/>
              </a:rPr>
              <a:t> am </a:t>
            </a:r>
            <a:r>
              <a:rPr lang="cy" sz="1200" b="0" i="0" u="none" strike="noStrike" cap="none" baseline="0" dirty="0" err="1">
                <a:solidFill>
                  <a:srgbClr val="000000"/>
                </a:solidFill>
                <a:effectLst/>
                <a:uFillTx/>
                <a:latin typeface="Calibri" panose="020F0502020204030204" pitchFamily="34" charset="0"/>
              </a:rPr>
              <a:t>amser</a:t>
            </a:r>
            <a:r>
              <a:rPr lang="cy" sz="1200" b="0" i="0" u="none" strike="noStrike" cap="none" baseline="0" dirty="0">
                <a:solidFill>
                  <a:srgbClr val="000000"/>
                </a:solidFill>
                <a:effectLst/>
                <a:uFillTx/>
                <a:latin typeface="Calibri" panose="020F0502020204030204" pitchFamily="34" charset="0"/>
              </a:rPr>
              <a:t> pan</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endParaRPr lang="en-US" dirty="0"/>
          </a:p>
          <a:p>
            <a:r>
              <a:rPr lang="en-US" b="1" u="sng" dirty="0"/>
              <a:t>English </a:t>
            </a:r>
            <a:endParaRPr lang="en-US" dirty="0"/>
          </a:p>
          <a:p>
            <a:endParaRPr lang="en-US" b="1" u="sng" dirty="0"/>
          </a:p>
          <a:p>
            <a:r>
              <a:rPr lang="en-US" dirty="0"/>
              <a:t>Some examples of questions might be:</a:t>
            </a:r>
            <a:endParaRPr lang="en-US" dirty="0">
              <a:cs typeface="Calibri"/>
            </a:endParaRPr>
          </a:p>
          <a:p>
            <a:r>
              <a:rPr lang="en-US" dirty="0"/>
              <a:t>How do you get through difficult times?</a:t>
            </a:r>
            <a:endParaRPr lang="en-US" dirty="0">
              <a:cs typeface="Calibri"/>
            </a:endParaRPr>
          </a:p>
          <a:p>
            <a:r>
              <a:rPr lang="en-US" dirty="0"/>
              <a:t>What has made you proud?</a:t>
            </a:r>
            <a:endParaRPr lang="en-US" dirty="0">
              <a:cs typeface="Calibri"/>
            </a:endParaRPr>
          </a:p>
          <a:p>
            <a:r>
              <a:rPr lang="en-US" dirty="0"/>
              <a:t>Tell me about a time when</a:t>
            </a:r>
            <a:endParaRPr lang="en-US" dirty="0">
              <a:cs typeface="Calibri"/>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16</a:t>
            </a:fld>
            <a:endParaRPr lang="en-US"/>
          </a:p>
        </p:txBody>
      </p:sp>
    </p:spTree>
    <p:extLst>
      <p:ext uri="{BB962C8B-B14F-4D97-AF65-F5344CB8AC3E}">
        <p14:creationId xmlns:p14="http://schemas.microsoft.com/office/powerpoint/2010/main" val="4020515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fontAlgn="auto">
              <a:spcBef>
                <a:spcPct val="0"/>
              </a:spcBef>
              <a:defRPr/>
            </a:pPr>
            <a:r>
              <a:rPr lang="cy" sz="1200" b="1" i="0" u="none" strike="noStrike" cap="none" baseline="0" dirty="0">
                <a:solidFill>
                  <a:srgbClr val="000000"/>
                </a:solidFill>
                <a:effectLst/>
                <a:uFillTx/>
                <a:latin typeface="Calibri" panose="020F0502020204030204" pitchFamily="34" charset="0"/>
              </a:rPr>
              <a:t>Nid yw cymesuredd yn ymwneud ag a yw'r asesiad yn fyr neu'n hir; y ffactor allweddol yw teilwra asesiadau i sefyllfa’r unigolyn yn seiliedig ar sgwrs sy’n cwmpasu pob un o’r 5 elfen asesu ac sy’n symud i ffwrdd oddi wrth ddulliau sy’n fformiwläig neu’n cael eu llywio’n ormodol gan brosesau.</a:t>
            </a:r>
            <a:r>
              <a:rPr lang="cy" b="1" dirty="0">
                <a:solidFill>
                  <a:srgbClr val="000000"/>
                </a:solidFill>
                <a:latin typeface="Calibri" panose="020F0502020204030204" pitchFamily="34" charset="0"/>
              </a:rPr>
              <a:t> </a:t>
            </a:r>
            <a:endParaRPr lang="cy" sz="1200" b="1" i="0" u="none" strike="noStrike" cap="none" baseline="0" dirty="0">
              <a:solidFill>
                <a:srgbClr val="000000"/>
              </a:solidFill>
              <a:effectLst/>
              <a:uFillTx/>
              <a:latin typeface="Calibri" panose="020F0502020204030204" pitchFamily="34" charset="0"/>
            </a:endParaRPr>
          </a:p>
          <a:p>
            <a:r>
              <a:rPr lang="cy" sz="1200" b="0" i="0" u="none" strike="noStrike" cap="none" baseline="0" dirty="0" err="1">
                <a:solidFill>
                  <a:srgbClr val="000000"/>
                </a:solidFill>
                <a:effectLst/>
                <a:uFillTx/>
                <a:latin typeface="Calibri" panose="020F0502020204030204" pitchFamily="34" charset="0"/>
              </a:rPr>
              <a:t>Dylai'r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oedolyn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neu'r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plentyn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cael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asesu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fod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gyfforddus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â'r</a:t>
            </a:r>
            <a:r>
              <a:rPr lang="cy" sz="1200" b="0" i="0" u="none" strike="noStrike" cap="none" baseline="0" dirty="0">
                <a:solidFill>
                  <a:srgbClr val="000000"/>
                </a:solidFill>
                <a:effectLst/>
                <a:uFillTx/>
                <a:latin typeface="Calibri" panose="020F0502020204030204" pitchFamily="34" charset="0"/>
              </a:rPr>
              <a:t> broses. Y </a:t>
            </a:r>
            <a:r>
              <a:rPr lang="cy" sz="1200" b="0" i="0" u="none" strike="noStrike" cap="none" baseline="0" dirty="0" err="1">
                <a:solidFill>
                  <a:srgbClr val="000000"/>
                </a:solidFill>
                <a:effectLst/>
                <a:uFillTx/>
                <a:latin typeface="Calibri" panose="020F0502020204030204" pitchFamily="34" charset="0"/>
              </a:rPr>
              <a:t>rhesymeg</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dros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gynnal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asesiadau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cymesur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yw</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pwysigrwydd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peidio</a:t>
            </a:r>
            <a:r>
              <a:rPr lang="cy" sz="1200" b="0" i="0" u="none" strike="noStrike" cap="none" baseline="0" dirty="0">
                <a:solidFill>
                  <a:srgbClr val="000000"/>
                </a:solidFill>
                <a:effectLst/>
                <a:uFillTx/>
                <a:latin typeface="Calibri" panose="020F0502020204030204" pitchFamily="34" charset="0"/>
              </a:rPr>
              <a:t> â </a:t>
            </a:r>
            <a:r>
              <a:rPr lang="cy" sz="1200" b="0" i="0" u="none" strike="noStrike" cap="none" baseline="0" dirty="0" err="1">
                <a:solidFill>
                  <a:srgbClr val="000000"/>
                </a:solidFill>
                <a:effectLst/>
                <a:uFillTx/>
                <a:latin typeface="Calibri" panose="020F0502020204030204" pitchFamily="34" charset="0"/>
              </a:rPr>
              <a:t>rhoi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gormod</a:t>
            </a:r>
            <a:r>
              <a:rPr lang="cy" sz="1200" b="0" i="0" u="none" strike="noStrike" cap="none" baseline="0" dirty="0">
                <a:solidFill>
                  <a:srgbClr val="000000"/>
                </a:solidFill>
                <a:effectLst/>
                <a:uFillTx/>
                <a:latin typeface="Calibri" panose="020F0502020204030204" pitchFamily="34" charset="0"/>
              </a:rPr>
              <a:t> o </a:t>
            </a:r>
            <a:r>
              <a:rPr lang="cy" sz="1200" b="0" i="0" u="none" strike="noStrike" cap="none" baseline="0" dirty="0" err="1">
                <a:solidFill>
                  <a:srgbClr val="000000"/>
                </a:solidFill>
                <a:effectLst/>
                <a:uFillTx/>
                <a:latin typeface="Calibri" panose="020F0502020204030204" pitchFamily="34" charset="0"/>
              </a:rPr>
              <a:t>faich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unigolion</a:t>
            </a:r>
            <a:r>
              <a:rPr lang="cy" sz="1200" b="0" i="0" u="none" strike="noStrike" cap="none" baseline="0" dirty="0">
                <a:solidFill>
                  <a:srgbClr val="000000"/>
                </a:solidFill>
                <a:effectLst/>
                <a:uFillTx/>
                <a:latin typeface="Calibri" panose="020F0502020204030204" pitchFamily="34" charset="0"/>
              </a:rPr>
              <a:t> neu </a:t>
            </a:r>
            <a:r>
              <a:rPr lang="cy" sz="1200" b="0" i="0" u="none" strike="noStrike" cap="none" baseline="0" dirty="0" err="1">
                <a:solidFill>
                  <a:srgbClr val="000000"/>
                </a:solidFill>
                <a:effectLst/>
                <a:uFillTx/>
                <a:latin typeface="Calibri" panose="020F0502020204030204" pitchFamily="34" charset="0"/>
              </a:rPr>
              <a:t>deuluoedd</a:t>
            </a:r>
            <a:r>
              <a:rPr lang="cy" sz="1200" b="0" i="0" u="none" strike="noStrike" cap="none" baseline="0" dirty="0">
                <a:solidFill>
                  <a:srgbClr val="000000"/>
                </a:solidFill>
                <a:effectLst/>
                <a:uFillTx/>
                <a:latin typeface="Calibri" panose="020F0502020204030204" pitchFamily="34" charset="0"/>
              </a:rPr>
              <a:t> â </a:t>
            </a:r>
            <a:r>
              <a:rPr lang="cy" sz="1200" b="0" i="0" u="none" strike="noStrike" cap="none" baseline="0" dirty="0" err="1">
                <a:solidFill>
                  <a:srgbClr val="000000"/>
                </a:solidFill>
                <a:effectLst/>
                <a:uFillTx/>
                <a:latin typeface="Calibri" panose="020F0502020204030204" pitchFamily="34" charset="0"/>
              </a:rPr>
              <a:t>phroses</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lleihau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ymyrraeth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faterion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personol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cyn</a:t>
            </a:r>
            <a:r>
              <a:rPr lang="cy" sz="1200" b="0" i="0" u="none" strike="noStrike" cap="none" baseline="0" dirty="0">
                <a:solidFill>
                  <a:srgbClr val="000000"/>
                </a:solidFill>
                <a:effectLst/>
                <a:uFillTx/>
                <a:latin typeface="Calibri" panose="020F0502020204030204" pitchFamily="34" charset="0"/>
              </a:rPr>
              <a:t> belled ag y </a:t>
            </a:r>
            <a:r>
              <a:rPr lang="cy" sz="1200" b="0" i="0" u="none" strike="noStrike" cap="none" baseline="0" dirty="0" err="1">
                <a:solidFill>
                  <a:srgbClr val="000000"/>
                </a:solidFill>
                <a:effectLst/>
                <a:uFillTx/>
                <a:latin typeface="Calibri" panose="020F0502020204030204" pitchFamily="34" charset="0"/>
              </a:rPr>
              <a:t>bo</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modd</a:t>
            </a:r>
            <a:r>
              <a:rPr lang="cy" sz="1200" b="0" i="0" u="none" strike="noStrike" cap="none" baseline="0" dirty="0">
                <a:solidFill>
                  <a:srgbClr val="000000"/>
                </a:solidFill>
                <a:effectLst/>
                <a:uFillTx/>
                <a:latin typeface="Calibri" panose="020F0502020204030204" pitchFamily="34" charset="0"/>
              </a:rPr>
              <a:t>.</a:t>
            </a:r>
            <a:r>
              <a:rPr lang="cy" dirty="0">
                <a:solidFill>
                  <a:srgbClr val="000000"/>
                </a:solidFill>
                <a:latin typeface="Calibri" panose="020F0502020204030204" pitchFamily="34" charset="0"/>
              </a:rPr>
              <a:t> </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pPr lvl="0"/>
            <a:r>
              <a:rPr lang="cy" sz="1200" b="0" i="0" u="none" strike="noStrike" cap="none" baseline="0" dirty="0" err="1">
                <a:solidFill>
                  <a:srgbClr val="000000"/>
                </a:solidFill>
                <a:effectLst/>
                <a:uFillTx/>
                <a:latin typeface="Calibri" panose="020F0502020204030204" pitchFamily="34" charset="0"/>
              </a:rPr>
              <a:t>Rhaid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i’r</a:t>
            </a:r>
            <a:r>
              <a:rPr lang="cy" sz="1200" b="0" i="0" u="none" strike="noStrike" cap="none" baseline="0" dirty="0">
                <a:solidFill>
                  <a:srgbClr val="000000"/>
                </a:solidFill>
                <a:effectLst/>
                <a:uFillTx/>
                <a:latin typeface="Calibri" panose="020F0502020204030204" pitchFamily="34" charset="0"/>
              </a:rPr>
              <a:t> broses </a:t>
            </a:r>
            <a:r>
              <a:rPr lang="cy" sz="1200" b="0" i="0" u="none" strike="noStrike" cap="none" baseline="0" dirty="0" err="1">
                <a:solidFill>
                  <a:srgbClr val="000000"/>
                </a:solidFill>
                <a:effectLst/>
                <a:uFillTx/>
                <a:latin typeface="Calibri" panose="020F0502020204030204" pitchFamily="34" charset="0"/>
              </a:rPr>
              <a:t>asesu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gael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dylunio</a:t>
            </a:r>
            <a:r>
              <a:rPr lang="cy" sz="1200" b="0" i="0" u="none" strike="noStrike" cap="none" baseline="0" dirty="0">
                <a:solidFill>
                  <a:srgbClr val="000000"/>
                </a:solidFill>
                <a:effectLst/>
                <a:uFillTx/>
                <a:latin typeface="Calibri" panose="020F0502020204030204" pitchFamily="34" charset="0"/>
              </a:rPr>
              <a:t> o </a:t>
            </a:r>
            <a:r>
              <a:rPr lang="cy" sz="1200" b="0" i="0" u="none" strike="noStrike" cap="none" baseline="0" dirty="0" err="1">
                <a:solidFill>
                  <a:srgbClr val="000000"/>
                </a:solidFill>
                <a:effectLst/>
                <a:uFillTx/>
                <a:latin typeface="Calibri" panose="020F0502020204030204" pitchFamily="34" charset="0"/>
              </a:rPr>
              <a:t>amgylch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gofynion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oedolyn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neu’r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plentyn</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mae</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anghenion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gofal</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chymorth</a:t>
            </a:r>
            <a:r>
              <a:rPr lang="cy" sz="1200" b="0" i="0" u="none" strike="noStrike" cap="none" baseline="0" dirty="0">
                <a:solidFill>
                  <a:srgbClr val="000000"/>
                </a:solidFill>
                <a:effectLst/>
                <a:uFillTx/>
                <a:latin typeface="Calibri" panose="020F0502020204030204" pitchFamily="34" charset="0"/>
              </a:rPr>
              <a:t>, neu </a:t>
            </a:r>
            <a:r>
              <a:rPr lang="cy" sz="1200" b="0" i="0" u="none" strike="noStrike" cap="none" baseline="0" dirty="0" err="1">
                <a:solidFill>
                  <a:srgbClr val="000000"/>
                </a:solidFill>
                <a:effectLst/>
                <a:uFillTx/>
                <a:latin typeface="Calibri" panose="020F0502020204030204" pitchFamily="34" charset="0"/>
              </a:rPr>
              <a:t>anghenion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cymorth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gofalwyr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cael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hasesu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mae</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cynnwys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amgylchedd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lle</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cynhelir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asesiad</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ddogfennaeth</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ddefnyddiwyd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dulliau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cyfathrebu</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ddefnyddiwyd</a:t>
            </a:r>
            <a:r>
              <a:rPr lang="cy" sz="1200" b="0" i="0" u="none" strike="noStrike" cap="none" baseline="0" dirty="0">
                <a:solidFill>
                  <a:srgbClr val="000000"/>
                </a:solidFill>
                <a:effectLst/>
                <a:uFillTx/>
                <a:latin typeface="Calibri" panose="020F0502020204030204" pitchFamily="34" charset="0"/>
              </a:rPr>
              <a:t>.</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pPr lvl="0"/>
            <a:r>
              <a:rPr lang="cy" sz="1200" b="0" i="0" u="none" strike="noStrike" cap="none" baseline="0" dirty="0">
                <a:solidFill>
                  <a:srgbClr val="000000"/>
                </a:solidFill>
                <a:effectLst/>
                <a:uFillTx/>
                <a:latin typeface="Calibri" panose="020F0502020204030204" pitchFamily="34" charset="0"/>
              </a:rPr>
              <a:t>Cyn </a:t>
            </a:r>
            <a:r>
              <a:rPr lang="cy" sz="1200" b="0" i="0" u="none" strike="noStrike" cap="none" baseline="0" dirty="0" err="1">
                <a:solidFill>
                  <a:srgbClr val="000000"/>
                </a:solidFill>
                <a:effectLst/>
                <a:uFillTx/>
                <a:latin typeface="Calibri" panose="020F0502020204030204" pitchFamily="34" charset="0"/>
              </a:rPr>
              <a:t>cynnal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unrhyw</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asesiad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rhaid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ymarferwyr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ystyried</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fyddai’r</a:t>
            </a:r>
            <a:r>
              <a:rPr lang="cy" sz="1200" b="0" i="0" u="none" strike="noStrike" cap="none" baseline="0" dirty="0">
                <a:solidFill>
                  <a:srgbClr val="000000"/>
                </a:solidFill>
                <a:effectLst/>
                <a:uFillTx/>
                <a:latin typeface="Calibri" panose="020F0502020204030204" pitchFamily="34" charset="0"/>
              </a:rPr>
              <a:t> person y </a:t>
            </a:r>
            <a:r>
              <a:rPr lang="cy" sz="1200" b="0" i="0" u="none" strike="noStrike" cap="none" baseline="0" dirty="0" err="1">
                <a:solidFill>
                  <a:srgbClr val="000000"/>
                </a:solidFill>
                <a:effectLst/>
                <a:uFillTx/>
                <a:latin typeface="Calibri" panose="020F0502020204030204" pitchFamily="34" charset="0"/>
              </a:rPr>
              <a:t>mae</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anghenion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gofal</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chymorth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cael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hasesu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elwa</a:t>
            </a:r>
            <a:r>
              <a:rPr lang="cy" sz="1200" b="0" i="0" u="none" strike="noStrike" cap="none" baseline="0" dirty="0">
                <a:solidFill>
                  <a:srgbClr val="000000"/>
                </a:solidFill>
                <a:effectLst/>
                <a:uFillTx/>
                <a:latin typeface="Calibri" panose="020F0502020204030204" pitchFamily="34" charset="0"/>
              </a:rPr>
              <a:t> o </a:t>
            </a:r>
            <a:r>
              <a:rPr lang="cy" sz="1200" b="0" i="0" u="none" strike="noStrike" cap="none" baseline="0" dirty="0" err="1">
                <a:solidFill>
                  <a:srgbClr val="000000"/>
                </a:solidFill>
                <a:effectLst/>
                <a:uFillTx/>
                <a:latin typeface="Calibri" panose="020F0502020204030204" pitchFamily="34" charset="0"/>
              </a:rPr>
              <a:t>bresenoldeb</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gofalwr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aelod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o’r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teulu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ffrind</a:t>
            </a:r>
            <a:r>
              <a:rPr lang="cy" sz="1200" b="0" i="0" u="none" strike="noStrike" cap="none" baseline="0" dirty="0">
                <a:solidFill>
                  <a:srgbClr val="000000"/>
                </a:solidFill>
                <a:effectLst/>
                <a:uFillTx/>
                <a:latin typeface="Calibri" panose="020F0502020204030204" pitchFamily="34" charset="0"/>
              </a:rPr>
              <a:t> neu </a:t>
            </a:r>
            <a:r>
              <a:rPr lang="cy" sz="1200" b="0" i="0" u="none" strike="noStrike" cap="none" baseline="0" dirty="0" err="1">
                <a:solidFill>
                  <a:srgbClr val="000000"/>
                </a:solidFill>
                <a:effectLst/>
                <a:uFillTx/>
                <a:latin typeface="Calibri" panose="020F0502020204030204" pitchFamily="34" charset="0"/>
              </a:rPr>
              <a:t>eiriolwr</a:t>
            </a:r>
            <a:r>
              <a:rPr lang="cy" sz="1200" b="0" i="0" u="none" strike="noStrike" cap="none" baseline="0" dirty="0">
                <a:solidFill>
                  <a:srgbClr val="000000"/>
                </a:solidFill>
                <a:effectLst/>
                <a:uFillTx/>
                <a:latin typeface="Calibri" panose="020F0502020204030204" pitchFamily="34" charset="0"/>
              </a:rPr>
              <a:t>.</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r>
              <a:rPr lang="cy" sz="1200" b="0" i="0" u="none" strike="noStrike" cap="none" baseline="0" dirty="0" err="1">
                <a:solidFill>
                  <a:srgbClr val="000000"/>
                </a:solidFill>
                <a:effectLst/>
                <a:uFillTx/>
                <a:latin typeface="Calibri" panose="020F0502020204030204" pitchFamily="34" charset="0"/>
              </a:rPr>
              <a:t>Rhaid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i’r</a:t>
            </a:r>
            <a:r>
              <a:rPr lang="cy" sz="1200" b="0" i="0" u="none" strike="noStrike" cap="none" baseline="0" dirty="0">
                <a:solidFill>
                  <a:srgbClr val="000000"/>
                </a:solidFill>
                <a:effectLst/>
                <a:uFillTx/>
                <a:latin typeface="Calibri" panose="020F0502020204030204" pitchFamily="34" charset="0"/>
              </a:rPr>
              <a:t> broses </a:t>
            </a:r>
            <a:r>
              <a:rPr lang="cy" sz="1200" b="0" i="0" u="none" strike="noStrike" cap="none" baseline="0" dirty="0" err="1">
                <a:solidFill>
                  <a:srgbClr val="000000"/>
                </a:solidFill>
                <a:effectLst/>
                <a:uFillTx/>
                <a:latin typeface="Calibri" panose="020F0502020204030204" pitchFamily="34" charset="0"/>
              </a:rPr>
              <a:t>asesu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gydnabod</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cysyniad</a:t>
            </a:r>
            <a:r>
              <a:rPr lang="cy" sz="1200" b="0" i="0" u="none" strike="noStrike" cap="none" baseline="0" dirty="0">
                <a:solidFill>
                  <a:srgbClr val="000000"/>
                </a:solidFill>
                <a:effectLst/>
                <a:uFillTx/>
                <a:latin typeface="Calibri" panose="020F0502020204030204" pitchFamily="34" charset="0"/>
              </a:rPr>
              <a:t> o </a:t>
            </a:r>
            <a:r>
              <a:rPr lang="cy" sz="1200" b="0" i="0" u="none" strike="noStrike" cap="none" baseline="0" dirty="0" err="1">
                <a:solidFill>
                  <a:srgbClr val="000000"/>
                </a:solidFill>
                <a:effectLst/>
                <a:uFillTx/>
                <a:latin typeface="Calibri" panose="020F0502020204030204" pitchFamily="34" charset="0"/>
              </a:rPr>
              <a:t>angen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iaith</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dylai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ymarferwyr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sicrhau</a:t>
            </a:r>
            <a:r>
              <a:rPr lang="cy" sz="1200" b="0" i="0" u="none" strike="noStrike" cap="none" baseline="0" dirty="0">
                <a:solidFill>
                  <a:srgbClr val="000000"/>
                </a:solidFill>
                <a:effectLst/>
                <a:uFillTx/>
                <a:latin typeface="Calibri" panose="020F0502020204030204" pitchFamily="34" charset="0"/>
              </a:rPr>
              <a:t> bod </a:t>
            </a:r>
            <a:r>
              <a:rPr lang="cy" sz="1200" b="0" i="0" u="none" strike="noStrike" cap="none" baseline="0" dirty="0" err="1">
                <a:solidFill>
                  <a:srgbClr val="000000"/>
                </a:solidFill>
                <a:effectLst/>
                <a:uFillTx/>
                <a:latin typeface="Calibri" panose="020F0502020204030204" pitchFamily="34" charset="0"/>
              </a:rPr>
              <a:t>egwyddor</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Cynnig</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Rhagweithiol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cael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gwreiddio</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mewn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ymarfer</a:t>
            </a:r>
            <a:r>
              <a:rPr lang="cy" sz="1200" b="0" i="0" u="none" strike="noStrike" cap="none" baseline="0" dirty="0">
                <a:solidFill>
                  <a:srgbClr val="000000"/>
                </a:solidFill>
                <a:effectLst/>
                <a:uFillTx/>
                <a:latin typeface="Calibri" panose="020F0502020204030204" pitchFamily="34" charset="0"/>
              </a:rPr>
              <a:t>.</a:t>
            </a:r>
            <a:r>
              <a:rPr lang="cy" dirty="0">
                <a:solidFill>
                  <a:srgbClr val="000000"/>
                </a:solidFill>
                <a:latin typeface="Calibri" panose="020F0502020204030204" pitchFamily="34" charset="0"/>
              </a:rPr>
              <a:t> </a:t>
            </a:r>
            <a:r>
              <a:rPr lang="cy" sz="1200" b="0" i="0" u="none" strike="noStrike" cap="none" baseline="0" dirty="0">
                <a:solidFill>
                  <a:srgbClr val="000000"/>
                </a:solidFill>
                <a:effectLst/>
                <a:uFillTx/>
                <a:latin typeface="Calibri" panose="020F0502020204030204" pitchFamily="34" charset="0"/>
              </a:rPr>
              <a:t> Mae </a:t>
            </a:r>
            <a:r>
              <a:rPr lang="cy" sz="1200" b="0" i="0" u="none" strike="noStrike" cap="none" baseline="0" dirty="0" err="1">
                <a:solidFill>
                  <a:srgbClr val="000000"/>
                </a:solidFill>
                <a:effectLst/>
                <a:uFillTx/>
                <a:latin typeface="Calibri" panose="020F0502020204030204" pitchFamily="34" charset="0"/>
              </a:rPr>
              <a:t>hyn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golygu</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dylai'r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awdurdod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lleol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fod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rhagweithiol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ddull</a:t>
            </a:r>
            <a:r>
              <a:rPr lang="cy" sz="1200" b="0" i="0" u="none" strike="noStrike" cap="none" baseline="0" dirty="0">
                <a:solidFill>
                  <a:srgbClr val="000000"/>
                </a:solidFill>
                <a:effectLst/>
                <a:uFillTx/>
                <a:latin typeface="Calibri" panose="020F0502020204030204" pitchFamily="34" charset="0"/>
              </a:rPr>
              <a:t> ac </a:t>
            </a:r>
            <a:r>
              <a:rPr lang="cy" sz="1200" b="0" i="0" u="none" strike="noStrike" cap="none" baseline="0" dirty="0" err="1">
                <a:solidFill>
                  <a:srgbClr val="000000"/>
                </a:solidFill>
                <a:effectLst/>
                <a:uFillTx/>
                <a:latin typeface="Calibri" panose="020F0502020204030204" pitchFamily="34" charset="0"/>
              </a:rPr>
              <a:t>ni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ddylai'r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gofyniad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asesiad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fod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Gymraeg</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oedi'r</a:t>
            </a:r>
            <a:r>
              <a:rPr lang="cy" sz="1200" b="0" i="0" u="none" strike="noStrike" cap="none" baseline="0" dirty="0">
                <a:solidFill>
                  <a:srgbClr val="000000"/>
                </a:solidFill>
                <a:effectLst/>
                <a:uFillTx/>
                <a:latin typeface="Calibri" panose="020F0502020204030204" pitchFamily="34" charset="0"/>
              </a:rPr>
              <a:t> broses.</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r>
              <a:rPr lang="cy" sz="1200" b="0" i="0" u="none" strike="noStrike" cap="none" baseline="0" dirty="0" err="1">
                <a:solidFill>
                  <a:srgbClr val="000000"/>
                </a:solidFill>
                <a:effectLst/>
                <a:uFillTx/>
                <a:latin typeface="Calibri" panose="020F0502020204030204" pitchFamily="34" charset="0"/>
              </a:rPr>
              <a:t>Mae'n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bwysig</a:t>
            </a:r>
            <a:r>
              <a:rPr lang="cy" sz="1200" b="0" i="0" u="none" strike="noStrike" cap="none" baseline="0" dirty="0">
                <a:solidFill>
                  <a:srgbClr val="000000"/>
                </a:solidFill>
                <a:effectLst/>
                <a:uFillTx/>
                <a:latin typeface="Calibri" panose="020F0502020204030204" pitchFamily="34" charset="0"/>
              </a:rPr>
              <a:t> bod </a:t>
            </a:r>
            <a:r>
              <a:rPr lang="cy" sz="1200" b="0" i="0" u="none" strike="noStrike" cap="none" baseline="0" dirty="0" err="1">
                <a:solidFill>
                  <a:srgbClr val="000000"/>
                </a:solidFill>
                <a:effectLst/>
                <a:uFillTx/>
                <a:latin typeface="Calibri" panose="020F0502020204030204" pitchFamily="34" charset="0"/>
              </a:rPr>
              <a:t>asesiadau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gwbl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hygyrch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blant</a:t>
            </a:r>
            <a:r>
              <a:rPr lang="cy" sz="1200" b="0" i="0" u="none" strike="noStrike" cap="none" baseline="0" dirty="0">
                <a:solidFill>
                  <a:srgbClr val="000000"/>
                </a:solidFill>
                <a:effectLst/>
                <a:uFillTx/>
                <a:latin typeface="Calibri" panose="020F0502020204030204" pitchFamily="34" charset="0"/>
              </a:rPr>
              <a:t>. Mae </a:t>
            </a:r>
            <a:r>
              <a:rPr lang="cy" sz="1200" b="0" i="0" u="none" strike="noStrike" cap="none" baseline="0" dirty="0" err="1">
                <a:solidFill>
                  <a:srgbClr val="000000"/>
                </a:solidFill>
                <a:effectLst/>
                <a:uFillTx/>
                <a:latin typeface="Calibri" panose="020F0502020204030204" pitchFamily="34" charset="0"/>
              </a:rPr>
              <a:t>hyn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cynnwys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cyfathrebu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mewn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ffyrdd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hygyrch</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rhoi</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rhannu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gwybodaeth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alluogi</a:t>
            </a:r>
            <a:r>
              <a:rPr lang="cy" sz="1200" b="0" i="0" u="none" strike="noStrike" cap="none" baseline="0" dirty="0">
                <a:solidFill>
                  <a:srgbClr val="000000"/>
                </a:solidFill>
                <a:effectLst/>
                <a:uFillTx/>
                <a:latin typeface="Calibri" panose="020F0502020204030204" pitchFamily="34" charset="0"/>
              </a:rPr>
              <a:t> plant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ddeall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beth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digwydd</a:t>
            </a:r>
            <a:r>
              <a:rPr lang="cy" sz="1200" b="0" i="0" u="none" strike="noStrike" cap="none" baseline="0" dirty="0">
                <a:solidFill>
                  <a:srgbClr val="000000"/>
                </a:solidFill>
                <a:effectLst/>
                <a:uFillTx/>
                <a:latin typeface="Calibri" panose="020F0502020204030204" pitchFamily="34" charset="0"/>
              </a:rPr>
              <a:t>. Mae </a:t>
            </a:r>
            <a:r>
              <a:rPr lang="cy" sz="1200" b="0" i="0" u="none" strike="noStrike" cap="none" baseline="0" dirty="0" err="1">
                <a:solidFill>
                  <a:srgbClr val="000000"/>
                </a:solidFill>
                <a:effectLst/>
                <a:uFillTx/>
                <a:latin typeface="Calibri" panose="020F0502020204030204" pitchFamily="34" charset="0"/>
              </a:rPr>
              <a:t>hyn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galluogi</a:t>
            </a:r>
            <a:r>
              <a:rPr lang="cy" sz="1200" b="0" i="0" u="none" strike="noStrike" cap="none" baseline="0" dirty="0">
                <a:solidFill>
                  <a:srgbClr val="000000"/>
                </a:solidFill>
                <a:effectLst/>
                <a:uFillTx/>
                <a:latin typeface="Calibri" panose="020F0502020204030204" pitchFamily="34" charset="0"/>
              </a:rPr>
              <a:t> plant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wneud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cyfraniadau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ystyrlon</a:t>
            </a:r>
            <a:endParaRPr lang="cy" sz="1200" b="0" i="0" u="none" strike="noStrike" cap="none" baseline="0" dirty="0" err="1">
              <a:solidFill>
                <a:srgbClr val="000000"/>
              </a:solidFill>
              <a:effectLst/>
              <a:uFillTx/>
              <a:latin typeface="Calibri" panose="020F0502020204030204" pitchFamily="34" charset="0"/>
              <a:cs typeface="Calibri" panose="020F0502020204030204" pitchFamily="34" charset="0"/>
            </a:endParaRPr>
          </a:p>
          <a:p>
            <a:pPr lvl="0"/>
            <a:r>
              <a:rPr lang="cy" sz="1200" b="0" i="0" u="none" strike="noStrike" cap="none" baseline="0" dirty="0" err="1">
                <a:solidFill>
                  <a:srgbClr val="000000"/>
                </a:solidFill>
                <a:effectLst/>
                <a:uFillTx/>
                <a:latin typeface="Calibri" panose="020F0502020204030204" pitchFamily="34" charset="0"/>
              </a:rPr>
              <a:t>Efallai</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bydd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angen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addasu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dulliau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asesu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mewn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unrhyw</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achos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penodol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wrth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ddigwyddiadau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fynd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rhagddynt</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Rhaid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i'r</a:t>
            </a:r>
            <a:r>
              <a:rPr lang="cy" sz="1200" b="0" i="0" u="none" strike="noStrike" cap="none" baseline="0" dirty="0">
                <a:solidFill>
                  <a:srgbClr val="000000"/>
                </a:solidFill>
                <a:effectLst/>
                <a:uFillTx/>
                <a:latin typeface="Calibri" panose="020F0502020204030204" pitchFamily="34" charset="0"/>
              </a:rPr>
              <a:t> broses </a:t>
            </a:r>
            <a:r>
              <a:rPr lang="cy" sz="1200" b="0" i="0" u="none" strike="noStrike" cap="none" baseline="0" dirty="0" err="1">
                <a:solidFill>
                  <a:srgbClr val="000000"/>
                </a:solidFill>
                <a:effectLst/>
                <a:uFillTx/>
                <a:latin typeface="Calibri" panose="020F0502020204030204" pitchFamily="34" charset="0"/>
              </a:rPr>
              <a:t>asesu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gydnabod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realiti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amodau</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chapasiti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cyfnewidiol</a:t>
            </a:r>
            <a:r>
              <a:rPr lang="cy" sz="1200" b="0" i="0" u="none" strike="noStrike" cap="none" baseline="0" dirty="0">
                <a:solidFill>
                  <a:srgbClr val="000000"/>
                </a:solidFill>
                <a:effectLst/>
                <a:uFillTx/>
                <a:latin typeface="Calibri" panose="020F0502020204030204" pitchFamily="34" charset="0"/>
              </a:rPr>
              <a:t>, a bod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ymatebol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amgylchiadau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newid</a:t>
            </a:r>
            <a:r>
              <a:rPr lang="cy" sz="1200" b="0" i="0" u="none" strike="noStrike" cap="none" baseline="0" dirty="0">
                <a:solidFill>
                  <a:srgbClr val="000000"/>
                </a:solidFill>
                <a:effectLst/>
                <a:uFillTx/>
                <a:latin typeface="Calibri" panose="020F0502020204030204" pitchFamily="34" charset="0"/>
              </a:rPr>
              <a:t>. Yn </a:t>
            </a:r>
            <a:r>
              <a:rPr lang="cy" sz="1200" b="0" i="0" u="none" strike="noStrike" cap="none" baseline="0" dirty="0" err="1">
                <a:solidFill>
                  <a:srgbClr val="000000"/>
                </a:solidFill>
                <a:effectLst/>
                <a:uFillTx/>
                <a:latin typeface="Calibri" panose="020F0502020204030204" pitchFamily="34" charset="0"/>
              </a:rPr>
              <a:t>ymarferol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mae'n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bosibl</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bydd</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gydnabyddiaeth</a:t>
            </a:r>
            <a:r>
              <a:rPr lang="cy" sz="1200" b="0" i="0" u="none" strike="noStrike" cap="none" baseline="0" dirty="0">
                <a:solidFill>
                  <a:srgbClr val="000000"/>
                </a:solidFill>
                <a:effectLst/>
                <a:uFillTx/>
                <a:latin typeface="Calibri" panose="020F0502020204030204" pitchFamily="34" charset="0"/>
              </a:rPr>
              <a:t> hon o </a:t>
            </a:r>
            <a:r>
              <a:rPr lang="cy" sz="1200" b="0" i="0" u="none" strike="noStrike" cap="none" baseline="0" dirty="0" err="1">
                <a:solidFill>
                  <a:srgbClr val="000000"/>
                </a:solidFill>
                <a:effectLst/>
                <a:uFillTx/>
                <a:latin typeface="Calibri" panose="020F0502020204030204" pitchFamily="34" charset="0"/>
              </a:rPr>
              <a:t>gyflyrau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cyfnewidiol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gwneud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ofynnol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amgylchiadau'r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unigolyn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gael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hystyried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dros</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cyfnod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angenrheidiol</a:t>
            </a:r>
            <a:r>
              <a:rPr lang="cy" sz="1200" b="0" i="0" u="none" strike="noStrike" cap="none" baseline="0" dirty="0">
                <a:solidFill>
                  <a:srgbClr val="000000"/>
                </a:solidFill>
                <a:effectLst/>
                <a:uFillTx/>
                <a:latin typeface="Calibri" panose="020F0502020204030204" pitchFamily="34" charset="0"/>
              </a:rPr>
              <a:t> er </a:t>
            </a:r>
            <a:r>
              <a:rPr lang="cy" sz="1200" b="0" i="0" u="none" strike="noStrike" cap="none" baseline="0" dirty="0" err="1">
                <a:solidFill>
                  <a:srgbClr val="000000"/>
                </a:solidFill>
                <a:effectLst/>
                <a:uFillTx/>
                <a:latin typeface="Calibri" panose="020F0502020204030204" pitchFamily="34" charset="0"/>
              </a:rPr>
              <a:t>mwyn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pennu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lefel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anghenion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gofal</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chymorth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gywir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Fodd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bynnag</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ni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ddylai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arwain</a:t>
            </a:r>
            <a:r>
              <a:rPr lang="cy" sz="1200" b="0" i="0" u="none" strike="noStrike" cap="none" baseline="0" dirty="0">
                <a:solidFill>
                  <a:srgbClr val="000000"/>
                </a:solidFill>
                <a:effectLst/>
                <a:uFillTx/>
                <a:latin typeface="Calibri" panose="020F0502020204030204" pitchFamily="34" charset="0"/>
              </a:rPr>
              <a:t> at </a:t>
            </a:r>
            <a:r>
              <a:rPr lang="cy" sz="1200" b="0" i="0" u="none" strike="noStrike" cap="none" baseline="0" dirty="0" err="1">
                <a:solidFill>
                  <a:srgbClr val="000000"/>
                </a:solidFill>
                <a:effectLst/>
                <a:uFillTx/>
                <a:latin typeface="Calibri" panose="020F0502020204030204" pitchFamily="34" charset="0"/>
              </a:rPr>
              <a:t>oedi</a:t>
            </a:r>
            <a:r>
              <a:rPr lang="cy" sz="1200" b="0" i="0" u="none" strike="noStrike" cap="none" baseline="0" dirty="0">
                <a:solidFill>
                  <a:srgbClr val="000000"/>
                </a:solidFill>
                <a:effectLst/>
                <a:uFillTx/>
                <a:latin typeface="Calibri" panose="020F0502020204030204" pitchFamily="34" charset="0"/>
              </a:rPr>
              <a:t> o ran </a:t>
            </a:r>
            <a:r>
              <a:rPr lang="cy" sz="1200" b="0" i="0" u="none" strike="noStrike" cap="none" baseline="0" dirty="0" err="1">
                <a:solidFill>
                  <a:srgbClr val="000000"/>
                </a:solidFill>
                <a:effectLst/>
                <a:uFillTx/>
                <a:latin typeface="Calibri" panose="020F0502020204030204" pitchFamily="34" charset="0"/>
              </a:rPr>
              <a:t>cymorth</a:t>
            </a:r>
            <a:r>
              <a:rPr lang="cy" sz="1200" b="0" i="0" u="none" strike="noStrike" cap="none" baseline="0" dirty="0">
                <a:solidFill>
                  <a:srgbClr val="000000"/>
                </a:solidFill>
                <a:effectLst/>
                <a:uFillTx/>
                <a:latin typeface="Calibri" panose="020F0502020204030204" pitchFamily="34" charset="0"/>
              </a:rPr>
              <a:t>.</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pPr lvl="0"/>
            <a:r>
              <a:rPr lang="cy" sz="1200" b="0" i="0" u="none" strike="noStrike" cap="none" baseline="0" dirty="0">
                <a:solidFill>
                  <a:srgbClr val="000000"/>
                </a:solidFill>
                <a:effectLst/>
                <a:uFillTx/>
                <a:latin typeface="Calibri" panose="020F0502020204030204" pitchFamily="34" charset="0"/>
              </a:rPr>
              <a:t>Gallai </a:t>
            </a:r>
            <a:r>
              <a:rPr lang="cy" sz="1200" b="0" i="0" u="none" strike="noStrike" cap="none" baseline="0" dirty="0" err="1">
                <a:solidFill>
                  <a:srgbClr val="000000"/>
                </a:solidFill>
                <a:effectLst/>
                <a:uFillTx/>
                <a:latin typeface="Calibri" panose="020F0502020204030204" pitchFamily="34" charset="0"/>
              </a:rPr>
              <a:t>asesiad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priodol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gynnwys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saib</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y broses </a:t>
            </a:r>
            <a:r>
              <a:rPr lang="cy" sz="1200" b="0" i="0" u="none" strike="noStrike" cap="none" baseline="0" dirty="0" err="1">
                <a:solidFill>
                  <a:srgbClr val="000000"/>
                </a:solidFill>
                <a:effectLst/>
                <a:uFillTx/>
                <a:latin typeface="Calibri" panose="020F0502020204030204" pitchFamily="34" charset="0"/>
              </a:rPr>
              <a:t>asesu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ddarparu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gwasanaethau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adsefydlu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sefydlu</a:t>
            </a:r>
            <a:r>
              <a:rPr lang="cy" sz="1200" b="0" i="0" u="none" strike="noStrike" cap="none" baseline="0" dirty="0">
                <a:solidFill>
                  <a:srgbClr val="000000"/>
                </a:solidFill>
                <a:effectLst/>
                <a:uFillTx/>
                <a:latin typeface="Calibri" panose="020F0502020204030204" pitchFamily="34" charset="0"/>
              </a:rPr>
              <a:t> neu </a:t>
            </a:r>
            <a:r>
              <a:rPr lang="cy" sz="1200" b="0" i="0" u="none" strike="noStrike" cap="none" baseline="0" dirty="0" err="1">
                <a:solidFill>
                  <a:srgbClr val="000000"/>
                </a:solidFill>
                <a:effectLst/>
                <a:uFillTx/>
                <a:latin typeface="Calibri" panose="020F0502020204030204" pitchFamily="34" charset="0"/>
              </a:rPr>
              <a:t>wasanaethau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ataliol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eraill</a:t>
            </a:r>
            <a:r>
              <a:rPr lang="cy" sz="1200" b="0" i="0" u="none" strike="noStrike" cap="none" baseline="0" dirty="0">
                <a:solidFill>
                  <a:srgbClr val="000000"/>
                </a:solidFill>
                <a:effectLst/>
                <a:uFillTx/>
                <a:latin typeface="Calibri" panose="020F0502020204030204" pitchFamily="34" charset="0"/>
              </a:rPr>
              <a:t> ac </a:t>
            </a:r>
            <a:r>
              <a:rPr lang="cy" sz="1200" b="0" i="0" u="none" strike="noStrike" cap="none" baseline="0" dirty="0" err="1">
                <a:solidFill>
                  <a:srgbClr val="000000"/>
                </a:solidFill>
                <a:effectLst/>
                <a:uFillTx/>
                <a:latin typeface="Calibri" panose="020F0502020204030204" pitchFamily="34" charset="0"/>
              </a:rPr>
              <a:t>yna</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benderfynu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effaith</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gallent</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chael</a:t>
            </a:r>
            <a:r>
              <a:rPr lang="cy" sz="1200" b="0" i="0" u="none" strike="noStrike" cap="none" baseline="0" dirty="0">
                <a:solidFill>
                  <a:srgbClr val="000000"/>
                </a:solidFill>
                <a:effectLst/>
                <a:uFillTx/>
                <a:latin typeface="Calibri" panose="020F0502020204030204" pitchFamily="34" charset="0"/>
              </a:rPr>
              <a:t>.</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r>
              <a:rPr lang="en-GB" sz="1200" kern="1200" dirty="0">
                <a:solidFill>
                  <a:schemeClr val="tx1"/>
                </a:solidFill>
                <a:effectLst/>
                <a:latin typeface="Calibri" panose="020F0502020204030204" pitchFamily="34" charset="0"/>
                <a:cs typeface="Calibri" panose="020F0502020204030204" pitchFamily="34" charset="0"/>
              </a:rPr>
              <a:t> </a:t>
            </a:r>
          </a:p>
          <a:p>
            <a:r>
              <a:rPr lang="cy" sz="1200" b="1" i="0" u="none" strike="noStrike" cap="none" baseline="0" dirty="0" err="1">
                <a:solidFill>
                  <a:srgbClr val="000000"/>
                </a:solidFill>
                <a:effectLst/>
                <a:uFillTx/>
                <a:latin typeface="Calibri" panose="020F0502020204030204" pitchFamily="34" charset="0"/>
              </a:rPr>
              <a:t>Pwynt</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dysgu</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allweddol</a:t>
            </a:r>
            <a:endParaRPr lang="cy" sz="1200" b="1" i="0" u="none" strike="noStrike" cap="none" baseline="0" dirty="0" err="1">
              <a:solidFill>
                <a:srgbClr val="000000"/>
              </a:solidFill>
              <a:effectLst/>
              <a:uFillTx/>
              <a:latin typeface="Calibri" panose="020F0502020204030204" pitchFamily="34" charset="0"/>
              <a:cs typeface="Calibri" panose="020F0502020204030204" pitchFamily="34" charset="0"/>
            </a:endParaRPr>
          </a:p>
          <a:p>
            <a:r>
              <a:rPr lang="cy" sz="1200" b="0" i="0" u="none" strike="noStrike" cap="none" baseline="0" dirty="0">
                <a:solidFill>
                  <a:srgbClr val="000000"/>
                </a:solidFill>
                <a:effectLst/>
                <a:uFillTx/>
                <a:latin typeface="Calibri" panose="020F0502020204030204" pitchFamily="34" charset="0"/>
              </a:rPr>
              <a:t>Mae </a:t>
            </a:r>
            <a:r>
              <a:rPr lang="cy" sz="1200" b="0" i="0" u="none" strike="noStrike" cap="none" baseline="0" dirty="0" err="1">
                <a:solidFill>
                  <a:srgbClr val="000000"/>
                </a:solidFill>
                <a:effectLst/>
                <a:uFillTx/>
                <a:latin typeface="Calibri" panose="020F0502020204030204" pitchFamily="34" charset="0"/>
              </a:rPr>
              <a:t>cymesuredd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ymwneud</a:t>
            </a:r>
            <a:r>
              <a:rPr lang="cy" sz="1200" b="0" i="0" u="none" strike="noStrike" cap="none" baseline="0" dirty="0">
                <a:solidFill>
                  <a:srgbClr val="000000"/>
                </a:solidFill>
                <a:effectLst/>
                <a:uFillTx/>
                <a:latin typeface="Calibri" panose="020F0502020204030204" pitchFamily="34" charset="0"/>
              </a:rPr>
              <a:t> â </a:t>
            </a:r>
            <a:r>
              <a:rPr lang="cy" sz="1200" b="0" i="0" u="none" strike="noStrike" cap="none" baseline="0" dirty="0" err="1">
                <a:solidFill>
                  <a:srgbClr val="000000"/>
                </a:solidFill>
                <a:effectLst/>
                <a:uFillTx/>
                <a:latin typeface="Calibri" panose="020F0502020204030204" pitchFamily="34" charset="0"/>
              </a:rPr>
              <a:t>theilwra</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asesiadau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fod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briodol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amgylchiadau</a:t>
            </a:r>
            <a:r>
              <a:rPr lang="cy" sz="1200" b="0" i="0" u="none" strike="noStrike" cap="none" baseline="0" dirty="0">
                <a:solidFill>
                  <a:srgbClr val="000000"/>
                </a:solidFill>
                <a:effectLst/>
                <a:uFillTx/>
                <a:latin typeface="Calibri" panose="020F0502020204030204" pitchFamily="34" charset="0"/>
              </a:rPr>
              <a:t>.</a:t>
            </a:r>
            <a:r>
              <a:rPr lang="cy" dirty="0">
                <a:solidFill>
                  <a:srgbClr val="000000"/>
                </a:solidFill>
                <a:latin typeface="Calibri" panose="020F0502020204030204" pitchFamily="34" charset="0"/>
              </a:rPr>
              <a:t> </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Nid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yw'n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ymwneud</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ydynt</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neu'n</a:t>
            </a:r>
            <a:r>
              <a:rPr lang="cy" sz="1200" b="0" i="0" u="none" strike="noStrike" cap="none" baseline="0" dirty="0">
                <a:solidFill>
                  <a:srgbClr val="000000"/>
                </a:solidFill>
                <a:effectLst/>
                <a:uFillTx/>
                <a:latin typeface="Calibri" panose="020F0502020204030204" pitchFamily="34" charset="0"/>
              </a:rPr>
              <a:t> hir.</a:t>
            </a:r>
            <a:r>
              <a:rPr lang="cy" dirty="0">
                <a:solidFill>
                  <a:srgbClr val="000000"/>
                </a:solidFill>
                <a:latin typeface="Calibri" panose="020F0502020204030204" pitchFamily="34" charset="0"/>
              </a:rPr>
              <a:t> </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r>
              <a:rPr lang="en-GB" sz="1200" kern="1200" dirty="0">
                <a:solidFill>
                  <a:schemeClr val="tx1"/>
                </a:solidFill>
                <a:effectLst/>
                <a:latin typeface="Calibri" panose="020F0502020204030204" pitchFamily="34" charset="0"/>
                <a:cs typeface="Calibri" panose="020F0502020204030204" pitchFamily="34" charset="0"/>
              </a:rPr>
              <a:t> </a:t>
            </a:r>
          </a:p>
          <a:p>
            <a:endParaRPr lang="en-US" dirty="0"/>
          </a:p>
          <a:p>
            <a:pPr defTabSz="914400" fontAlgn="auto">
              <a:spcBef>
                <a:spcPts val="0"/>
              </a:spcBef>
              <a:spcAft>
                <a:spcPts val="0"/>
              </a:spcAft>
              <a:defRPr/>
            </a:pPr>
            <a:r>
              <a:rPr lang="en-GB" sz="1200" b="1" kern="1200" dirty="0">
                <a:solidFill>
                  <a:schemeClr val="tx1"/>
                </a:solidFill>
                <a:effectLst/>
                <a:latin typeface="Calibri" panose="020F0502020204030204" pitchFamily="34" charset="0"/>
                <a:cs typeface="Calibri" panose="020F0502020204030204" pitchFamily="34" charset="0"/>
              </a:rPr>
              <a:t>Proportionality is not about whether the assessment is short or long; the key factor is to tailor assessments to the individual’s situation based on a conversation that encompasses all the 5 elements of assessment and moves away from approaches that are formulaic or overly administrative / process driven.</a:t>
            </a:r>
            <a:r>
              <a:rPr lang="en-GB" b="1" dirty="0">
                <a:latin typeface="Calibri" panose="020F0502020204030204" pitchFamily="34" charset="0"/>
                <a:cs typeface="Calibri" panose="020F0502020204030204" pitchFamily="34" charset="0"/>
              </a:rPr>
              <a:t> </a:t>
            </a:r>
            <a:endParaRPr lang="en-GB" sz="1200" b="1" kern="1200" dirty="0">
              <a:solidFill>
                <a:schemeClr val="tx1"/>
              </a:solidFill>
              <a:effectLst/>
              <a:latin typeface="Calibri" panose="020F0502020204030204" pitchFamily="34" charset="0"/>
              <a:cs typeface="Calibri" panose="020F0502020204030204" pitchFamily="34" charset="0"/>
            </a:endParaRPr>
          </a:p>
          <a:p>
            <a:r>
              <a:rPr lang="en-GB" sz="1200" kern="1200" dirty="0">
                <a:solidFill>
                  <a:schemeClr val="tx1"/>
                </a:solidFill>
                <a:effectLst/>
                <a:latin typeface="Calibri" panose="020F0502020204030204" pitchFamily="34" charset="0"/>
                <a:cs typeface="Calibri" panose="020F0502020204030204" pitchFamily="34" charset="0"/>
              </a:rPr>
              <a:t>The adult or child being assessed should be comfortable with the process. The rationale for undertaking proportionate assessments is the importance of not over-burdening individuals or families with process and of reducing intrusion into personal matters as far as this is possible.</a:t>
            </a:r>
            <a:r>
              <a:rPr lang="en-GB" dirty="0">
                <a:latin typeface="Calibri" panose="020F0502020204030204" pitchFamily="34" charset="0"/>
                <a:cs typeface="Calibri" panose="020F0502020204030204" pitchFamily="34" charset="0"/>
              </a:rPr>
              <a:t> </a:t>
            </a:r>
            <a:endParaRPr lang="en-GB" sz="1200" kern="1200" dirty="0">
              <a:solidFill>
                <a:schemeClr val="tx1"/>
              </a:solidFill>
              <a:effectLst/>
              <a:latin typeface="Calibri" panose="020F0502020204030204" pitchFamily="34" charset="0"/>
              <a:cs typeface="Calibri" panose="020F0502020204030204" pitchFamily="34" charset="0"/>
            </a:endParaRPr>
          </a:p>
          <a:p>
            <a:pPr lvl="0"/>
            <a:r>
              <a:rPr lang="en-GB" sz="1200" kern="1200" dirty="0">
                <a:solidFill>
                  <a:schemeClr val="tx1"/>
                </a:solidFill>
                <a:effectLst/>
                <a:latin typeface="Calibri" panose="020F0502020204030204" pitchFamily="34" charset="0"/>
                <a:cs typeface="Calibri" panose="020F0502020204030204" pitchFamily="34" charset="0"/>
              </a:rPr>
              <a:t>The process of assessment must be designed around the requirements of the adult or child whose care and support needs, or support needs for carers, are being assessed; this includes the environment where the assessment takes place, the documentation used and the methods of communication employed.</a:t>
            </a:r>
          </a:p>
          <a:p>
            <a:pPr lvl="0"/>
            <a:r>
              <a:rPr lang="en-GB" sz="1200" kern="1200" dirty="0">
                <a:solidFill>
                  <a:schemeClr val="tx1"/>
                </a:solidFill>
                <a:effectLst/>
                <a:latin typeface="Calibri" panose="020F0502020204030204" pitchFamily="34" charset="0"/>
                <a:cs typeface="Calibri" panose="020F0502020204030204" pitchFamily="34" charset="0"/>
              </a:rPr>
              <a:t>Before undertaking any assessment, practitioners must consider whether or not the person whose care and support needs are being assessed would benefit from the presence of a carer, family member, friend or advocate.</a:t>
            </a:r>
          </a:p>
          <a:p>
            <a:r>
              <a:rPr lang="en-GB" sz="1200" kern="1200" dirty="0">
                <a:solidFill>
                  <a:schemeClr val="tx1"/>
                </a:solidFill>
                <a:effectLst/>
                <a:latin typeface="Calibri" panose="020F0502020204030204" pitchFamily="34" charset="0"/>
                <a:cs typeface="Calibri" panose="020F0502020204030204" pitchFamily="34" charset="0"/>
              </a:rPr>
              <a:t>The assessment process must recognise the concept of language need and practitioners should ensure that the Active Offer principle is embedded in practice.</a:t>
            </a:r>
            <a:r>
              <a:rPr lang="en-GB" dirty="0">
                <a:latin typeface="Calibri" panose="020F0502020204030204" pitchFamily="34" charset="0"/>
                <a:cs typeface="Calibri" panose="020F0502020204030204" pitchFamily="34" charset="0"/>
              </a:rPr>
              <a:t> </a:t>
            </a:r>
            <a:r>
              <a:rPr lang="en-GB" sz="1200" kern="1200" dirty="0">
                <a:solidFill>
                  <a:schemeClr val="tx1"/>
                </a:solidFill>
                <a:effectLst/>
                <a:latin typeface="Calibri" panose="020F0502020204030204" pitchFamily="34" charset="0"/>
                <a:cs typeface="Calibri" panose="020F0502020204030204" pitchFamily="34" charset="0"/>
              </a:rPr>
              <a:t> This means that the local authority should be proactive in its approach and the requirement for an assessment to be in the medium of Welsh should not delay the process.</a:t>
            </a:r>
          </a:p>
          <a:p>
            <a:r>
              <a:rPr lang="en-GB" sz="1200" kern="1200" dirty="0">
                <a:solidFill>
                  <a:schemeClr val="tx1"/>
                </a:solidFill>
                <a:effectLst/>
                <a:latin typeface="Calibri" panose="020F0502020204030204" pitchFamily="34" charset="0"/>
                <a:cs typeface="Calibri" panose="020F0502020204030204" pitchFamily="34" charset="0"/>
              </a:rPr>
              <a:t>It is important that assessments are fully accessible to children. This includes communicating in accessible ways and giving and sharing information to enable children to understand what is happening. This empowers children to make meaningful contributions</a:t>
            </a:r>
          </a:p>
          <a:p>
            <a:pPr lvl="0"/>
            <a:r>
              <a:rPr lang="en-GB" sz="1200" kern="1200" dirty="0">
                <a:solidFill>
                  <a:schemeClr val="tx1"/>
                </a:solidFill>
                <a:effectLst/>
                <a:latin typeface="Calibri" panose="020F0502020204030204" pitchFamily="34" charset="0"/>
                <a:cs typeface="Calibri" panose="020F0502020204030204" pitchFamily="34" charset="0"/>
              </a:rPr>
              <a:t>It may be necessary to adjust approaches being taken to assessment in any given case as events unfold. The process of assessment must recognise the reality of fluctuating conditions and capacity, and be responsive to changing circumstances. In practice, this recognition of fluctuating conditions may require that the individual’s circumstances are considered over such period as is necessary to establish an accurate indication of the level of care and support needs. However, this must not lead to a delay in support.</a:t>
            </a:r>
          </a:p>
          <a:p>
            <a:endParaRPr lang="en-GB" dirty="0">
              <a:latin typeface="Calibri" panose="020F0502020204030204" pitchFamily="34" charset="0"/>
              <a:cs typeface="Calibri" panose="020F0502020204030204" pitchFamily="34" charset="0"/>
            </a:endParaRPr>
          </a:p>
          <a:p>
            <a:pPr lvl="0"/>
            <a:r>
              <a:rPr lang="en-GB" sz="1200" kern="1200" dirty="0">
                <a:solidFill>
                  <a:schemeClr val="tx1"/>
                </a:solidFill>
                <a:effectLst/>
                <a:latin typeface="Calibri" panose="020F0502020204030204" pitchFamily="34" charset="0"/>
                <a:cs typeface="Calibri" panose="020F0502020204030204" pitchFamily="34" charset="0"/>
              </a:rPr>
              <a:t>An appropriate assessment might include a pause in the assessment process to provide rehabilitation, </a:t>
            </a:r>
            <a:r>
              <a:rPr lang="en-GB" sz="1200" kern="1200" dirty="0" err="1">
                <a:solidFill>
                  <a:schemeClr val="tx1"/>
                </a:solidFill>
                <a:effectLst/>
                <a:latin typeface="Calibri" panose="020F0502020204030204" pitchFamily="34" charset="0"/>
                <a:cs typeface="Calibri" panose="020F0502020204030204" pitchFamily="34" charset="0"/>
              </a:rPr>
              <a:t>habilitation</a:t>
            </a:r>
            <a:r>
              <a:rPr lang="en-GB" sz="1200" kern="1200" dirty="0">
                <a:solidFill>
                  <a:schemeClr val="tx1"/>
                </a:solidFill>
                <a:effectLst/>
                <a:latin typeface="Calibri" panose="020F0502020204030204" pitchFamily="34" charset="0"/>
                <a:cs typeface="Calibri" panose="020F0502020204030204" pitchFamily="34" charset="0"/>
              </a:rPr>
              <a:t> or other preventative services and then to determine the affect they might have.</a:t>
            </a:r>
            <a:endParaRPr lang="en-GB" dirty="0">
              <a:latin typeface="Calibri" panose="020F0502020204030204" pitchFamily="34" charset="0"/>
              <a:cs typeface="Calibri" panose="020F0502020204030204" pitchFamily="34" charset="0"/>
            </a:endParaRPr>
          </a:p>
          <a:p>
            <a:r>
              <a:rPr lang="en-GB" sz="1200" kern="1200" dirty="0">
                <a:solidFill>
                  <a:schemeClr val="tx1"/>
                </a:solidFill>
                <a:effectLst/>
                <a:latin typeface="Calibri" panose="020F0502020204030204" pitchFamily="34" charset="0"/>
                <a:cs typeface="Calibri" panose="020F0502020204030204" pitchFamily="34" charset="0"/>
              </a:rPr>
              <a:t> </a:t>
            </a:r>
          </a:p>
          <a:p>
            <a:r>
              <a:rPr lang="en-GB" sz="1200" b="1" kern="1200" dirty="0">
                <a:solidFill>
                  <a:schemeClr val="tx1"/>
                </a:solidFill>
                <a:effectLst/>
                <a:latin typeface="Calibri" panose="020F0502020204030204" pitchFamily="34" charset="0"/>
                <a:cs typeface="Calibri" panose="020F0502020204030204" pitchFamily="34" charset="0"/>
              </a:rPr>
              <a:t>Key learning point</a:t>
            </a:r>
            <a:endParaRPr lang="en-GB" sz="1200" kern="1200" dirty="0">
              <a:solidFill>
                <a:schemeClr val="tx1"/>
              </a:solidFill>
              <a:effectLst/>
              <a:latin typeface="Calibri" panose="020F0502020204030204" pitchFamily="34" charset="0"/>
              <a:cs typeface="Calibri" panose="020F0502020204030204" pitchFamily="34" charset="0"/>
            </a:endParaRPr>
          </a:p>
          <a:p>
            <a:r>
              <a:rPr lang="en-GB" sz="1200" kern="1200" dirty="0">
                <a:solidFill>
                  <a:schemeClr val="tx1"/>
                </a:solidFill>
                <a:effectLst/>
                <a:latin typeface="Calibri" panose="020F0502020204030204" pitchFamily="34" charset="0"/>
                <a:cs typeface="Calibri" panose="020F0502020204030204" pitchFamily="34" charset="0"/>
              </a:rPr>
              <a:t>Proportionality is about tailoring assessments to be appropriate to the circumstances.</a:t>
            </a:r>
            <a:r>
              <a:rPr lang="en-GB" dirty="0">
                <a:latin typeface="Calibri" panose="020F0502020204030204" pitchFamily="34" charset="0"/>
                <a:cs typeface="Calibri" panose="020F0502020204030204" pitchFamily="34" charset="0"/>
              </a:rPr>
              <a:t> </a:t>
            </a:r>
            <a:r>
              <a:rPr lang="en-GB" sz="1200" kern="1200" dirty="0">
                <a:solidFill>
                  <a:schemeClr val="tx1"/>
                </a:solidFill>
                <a:effectLst/>
                <a:latin typeface="Calibri" panose="020F0502020204030204" pitchFamily="34" charset="0"/>
                <a:cs typeface="Calibri" panose="020F0502020204030204" pitchFamily="34" charset="0"/>
              </a:rPr>
              <a:t> It is not about whether they are short or long.</a:t>
            </a:r>
            <a:r>
              <a:rPr lang="en-GB" dirty="0">
                <a:latin typeface="Calibri" panose="020F0502020204030204" pitchFamily="34" charset="0"/>
                <a:cs typeface="Calibri" panose="020F0502020204030204" pitchFamily="34" charset="0"/>
              </a:rPr>
              <a:t> They should be timely, engaging, use people's own words etc.</a:t>
            </a:r>
          </a:p>
          <a:p>
            <a:r>
              <a:rPr lang="en-GB" dirty="0">
                <a:latin typeface="Calibri" panose="020F0502020204030204" pitchFamily="34" charset="0"/>
                <a:cs typeface="Calibri" panose="020F0502020204030204" pitchFamily="34" charset="0"/>
              </a:rPr>
              <a:t> </a:t>
            </a: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17</a:t>
            </a:fld>
            <a:endParaRPr lang="en-US"/>
          </a:p>
        </p:txBody>
      </p:sp>
    </p:spTree>
    <p:extLst>
      <p:ext uri="{BB962C8B-B14F-4D97-AF65-F5344CB8AC3E}">
        <p14:creationId xmlns:p14="http://schemas.microsoft.com/office/powerpoint/2010/main" val="4109242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cy" sz="1200" b="0" i="0" u="none" strike="noStrike" cap="none" baseline="0" dirty="0">
                <a:solidFill>
                  <a:srgbClr val="000000"/>
                </a:solidFill>
                <a:effectLst/>
                <a:uFillTx/>
                <a:latin typeface="Calibri" panose="020F0502020204030204" pitchFamily="34" charset="0"/>
              </a:rPr>
              <a:t>Gall awdurdod lleol gyfuno asesiad oedolyn neu blentyn ac asesiad gofalwr os yw’n ystyried y byddai’n fuddiol gwneud hynny ac os yw’r gofalwr a’r person sy'n derbyn gofal (neu’r person(au) sydd â chyfrifoldeb rhiant yn achos plentyn) yn cytuno.</a:t>
            </a:r>
          </a:p>
          <a:p>
            <a:pPr lvl="0"/>
            <a:r>
              <a:rPr lang="cy" sz="1200" b="0" i="0" u="none" strike="noStrike" cap="none" baseline="0" dirty="0">
                <a:solidFill>
                  <a:srgbClr val="000000"/>
                </a:solidFill>
                <a:effectLst/>
                <a:uFillTx/>
                <a:latin typeface="Calibri" panose="020F0502020204030204" pitchFamily="34" charset="0"/>
              </a:rPr>
              <a:t>Er mwyn osgoi dyblygu asesiadau, dylai'r asiantaethau / partneriaid sy'n gysylltiedig weithio'n agos gyda'i gilydd i gyflwyno asesiad cydgysylltiedig sydd wedi'i siapio o amgylch y person. Dylai ymarferwyr sicrhau bod barn ac arbenigedd gweithwyr proffesiynol eraill yn cael eu hystyried.</a:t>
            </a:r>
          </a:p>
          <a:p>
            <a:pPr lvl="0"/>
            <a:r>
              <a:rPr lang="cy" sz="1200" b="0" i="0" u="none" strike="noStrike" cap="none" baseline="0" dirty="0">
                <a:solidFill>
                  <a:srgbClr val="000000"/>
                </a:solidFill>
                <a:effectLst/>
                <a:uFillTx/>
                <a:latin typeface="Calibri" panose="020F0502020204030204" pitchFamily="34" charset="0"/>
              </a:rPr>
              <a:t>Rhaid i ddull yr awdurdod lleol o asesu a chymhwysedd gael ei gyfleu'n glir fel bod pawb yn gallu deall sut i gael mynediad at asesiad, beth mae asesiad yn ei olygu, sut y caiff ei gynnal, pwy fydd yn cymryd rhan a beth mae'n ei olygu iddyn nhw.</a:t>
            </a:r>
          </a:p>
          <a:p>
            <a:r>
              <a:rPr lang="en-GB" sz="1200" kern="1200" dirty="0">
                <a:solidFill>
                  <a:schemeClr val="tx1"/>
                </a:solidFill>
                <a:effectLst/>
                <a:latin typeface="Calibri" panose="020F0502020204030204" pitchFamily="34" charset="0"/>
                <a:ea typeface="+mn-ea"/>
                <a:cs typeface="Calibri" panose="020F0502020204030204" pitchFamily="34" charset="0"/>
              </a:rPr>
              <a:t> </a:t>
            </a:r>
          </a:p>
          <a:p>
            <a:r>
              <a:rPr lang="cy" sz="1200" b="1" i="0" u="none" strike="noStrike" cap="none" baseline="0" dirty="0">
                <a:solidFill>
                  <a:srgbClr val="000000"/>
                </a:solidFill>
                <a:effectLst/>
                <a:uFillTx/>
                <a:latin typeface="Calibri" panose="020F0502020204030204" pitchFamily="34" charset="0"/>
              </a:rPr>
              <a:t>Pwynt dysgu allweddol</a:t>
            </a:r>
          </a:p>
          <a:p>
            <a:r>
              <a:rPr lang="cy" sz="1200" b="0" i="0" u="none" strike="noStrike" cap="none" baseline="0" dirty="0">
                <a:solidFill>
                  <a:srgbClr val="000000"/>
                </a:solidFill>
                <a:effectLst/>
                <a:uFillTx/>
                <a:latin typeface="Calibri" panose="020F0502020204030204" pitchFamily="34" charset="0"/>
              </a:rPr>
              <a:t>Gall awdurdod lleol gyfuno asesiad oedolyn neu blentyn ac asesiad gofalwr os yw pob parti yn cytuno.</a:t>
            </a:r>
          </a:p>
          <a:p>
            <a:r>
              <a:rPr lang="en-GB" sz="1400" kern="1200" dirty="0">
                <a:solidFill>
                  <a:schemeClr val="tx1"/>
                </a:solidFill>
                <a:effectLst/>
                <a:latin typeface="Calibri" panose="020F0502020204030204" pitchFamily="34" charset="0"/>
                <a:ea typeface="+mn-ea"/>
                <a:cs typeface="Calibri" panose="020F0502020204030204" pitchFamily="34" charset="0"/>
              </a:rPr>
              <a:t> </a:t>
            </a:r>
          </a:p>
          <a:p>
            <a:r>
              <a:rPr lang="en-US" b="1" u="sng" dirty="0"/>
              <a:t>English </a:t>
            </a:r>
            <a:endParaRPr lang="en-US" dirty="0"/>
          </a:p>
          <a:p>
            <a:endParaRPr lang="en-US" b="1" u="sng" dirty="0">
              <a:latin typeface="Calibri"/>
              <a:cs typeface="Calibri"/>
            </a:endParaRPr>
          </a:p>
          <a:p>
            <a:pPr lvl="0"/>
            <a:r>
              <a:rPr lang="en-GB" sz="1200" kern="1200" dirty="0">
                <a:solidFill>
                  <a:schemeClr val="tx1"/>
                </a:solidFill>
                <a:effectLst/>
                <a:latin typeface="Calibri" panose="020F0502020204030204" pitchFamily="34" charset="0"/>
                <a:ea typeface="+mn-ea"/>
                <a:cs typeface="Calibri" panose="020F0502020204030204" pitchFamily="34" charset="0"/>
              </a:rPr>
              <a:t>A local authority may combine an adult’s or child’s assessment and a carer’s assessment if it considers it would be beneficial to do so and if the carer and the cared for person (or person(s) with parental responsibility in the case of a child) agree.</a:t>
            </a:r>
          </a:p>
          <a:p>
            <a:pPr lvl="0"/>
            <a:r>
              <a:rPr lang="en-GB" sz="1200" kern="1200" dirty="0">
                <a:solidFill>
                  <a:schemeClr val="tx1"/>
                </a:solidFill>
                <a:effectLst/>
                <a:latin typeface="Calibri" panose="020F0502020204030204" pitchFamily="34" charset="0"/>
                <a:ea typeface="+mn-ea"/>
                <a:cs typeface="Calibri" panose="020F0502020204030204" pitchFamily="34" charset="0"/>
              </a:rPr>
              <a:t>In order to avoid the duplication of assessments the agencies / partners involved should work closely together to deliver a co-ordinated assessment that is shaped around the person. Practitioners should ensure other professionals’ views and expertise are taken into account.</a:t>
            </a:r>
          </a:p>
          <a:p>
            <a:pPr lvl="0"/>
            <a:r>
              <a:rPr lang="en-GB" sz="1200" kern="1200" dirty="0">
                <a:solidFill>
                  <a:schemeClr val="tx1"/>
                </a:solidFill>
                <a:effectLst/>
                <a:latin typeface="Calibri" panose="020F0502020204030204" pitchFamily="34" charset="0"/>
                <a:ea typeface="+mn-ea"/>
                <a:cs typeface="Calibri" panose="020F0502020204030204" pitchFamily="34" charset="0"/>
              </a:rPr>
              <a:t>The local authority’s approach to assessment and eligibility must be clearly communicated so that all people can understand how to access an assessment, what is involved in an assessment, how it will be undertaken, who will be involved and what it means for them.</a:t>
            </a:r>
          </a:p>
          <a:p>
            <a:r>
              <a:rPr lang="en-GB" sz="1200" kern="1200" dirty="0">
                <a:solidFill>
                  <a:schemeClr val="tx1"/>
                </a:solidFill>
                <a:effectLst/>
                <a:latin typeface="Calibri" panose="020F0502020204030204" pitchFamily="34" charset="0"/>
                <a:ea typeface="+mn-ea"/>
                <a:cs typeface="Calibri" panose="020F0502020204030204" pitchFamily="34" charset="0"/>
              </a:rPr>
              <a:t> </a:t>
            </a:r>
          </a:p>
          <a:p>
            <a:r>
              <a:rPr lang="en-GB" sz="1200" b="1" kern="1200" dirty="0">
                <a:solidFill>
                  <a:schemeClr val="tx1"/>
                </a:solidFill>
                <a:effectLst/>
                <a:latin typeface="Calibri" panose="020F0502020204030204" pitchFamily="34" charset="0"/>
                <a:ea typeface="+mn-ea"/>
                <a:cs typeface="Calibri" panose="020F0502020204030204" pitchFamily="34" charset="0"/>
              </a:rPr>
              <a:t>Key learning point</a:t>
            </a:r>
            <a:endParaRPr lang="en-GB" sz="1200" kern="1200" dirty="0">
              <a:solidFill>
                <a:schemeClr val="tx1"/>
              </a:solidFill>
              <a:effectLst/>
              <a:latin typeface="Calibri" panose="020F0502020204030204" pitchFamily="34" charset="0"/>
              <a:ea typeface="+mn-ea"/>
              <a:cs typeface="Calibri" panose="020F0502020204030204" pitchFamily="34" charset="0"/>
            </a:endParaRPr>
          </a:p>
          <a:p>
            <a:r>
              <a:rPr lang="en-GB" sz="1200" kern="1200" dirty="0">
                <a:solidFill>
                  <a:schemeClr val="tx1"/>
                </a:solidFill>
                <a:effectLst/>
                <a:latin typeface="Calibri" panose="020F0502020204030204" pitchFamily="34" charset="0"/>
                <a:ea typeface="+mn-ea"/>
                <a:cs typeface="Calibri" panose="020F0502020204030204" pitchFamily="34" charset="0"/>
              </a:rPr>
              <a:t>A local authority may combine an adult’s or child’s assessment and a carer’s assessment if all parties agree.</a:t>
            </a:r>
          </a:p>
          <a:p>
            <a:r>
              <a:rPr lang="en-GB" sz="1400" kern="1200" dirty="0">
                <a:solidFill>
                  <a:schemeClr val="tx1"/>
                </a:solidFill>
                <a:effectLst/>
                <a:latin typeface="Calibri" panose="020F0502020204030204" pitchFamily="34" charset="0"/>
                <a:ea typeface="+mn-ea"/>
                <a:cs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18</a:t>
            </a:fld>
            <a:endParaRPr lang="en-US"/>
          </a:p>
        </p:txBody>
      </p:sp>
    </p:spTree>
    <p:extLst>
      <p:ext uri="{BB962C8B-B14F-4D97-AF65-F5344CB8AC3E}">
        <p14:creationId xmlns:p14="http://schemas.microsoft.com/office/powerpoint/2010/main" val="3123477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a:xfrm>
            <a:off x="230485" y="4550174"/>
            <a:ext cx="6408712" cy="5190888"/>
          </a:xfrm>
        </p:spPr>
        <p:txBody>
          <a:bodyPr/>
          <a:lstStyle/>
          <a:p>
            <a:r>
              <a:rPr lang="cy" sz="1100" b="0" i="0" u="none" strike="noStrike" cap="none" baseline="0" dirty="0">
                <a:solidFill>
                  <a:srgbClr val="000000"/>
                </a:solidFill>
                <a:effectLst/>
                <a:uFillTx/>
                <a:latin typeface="Calibri" panose="020F0502020204030204" pitchFamily="34" charset="0"/>
              </a:rPr>
              <a:t>[</a:t>
            </a:r>
            <a:r>
              <a:rPr lang="cy" sz="1100" b="1" i="0" u="none" strike="noStrike" cap="none" baseline="0" dirty="0">
                <a:solidFill>
                  <a:srgbClr val="000000"/>
                </a:solidFill>
                <a:effectLst/>
                <a:uFillTx/>
                <a:latin typeface="Calibri" panose="020F0502020204030204" pitchFamily="34" charset="0"/>
              </a:rPr>
              <a:t>NODYN HWYLUSYDD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mae</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gan</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sleid</a:t>
            </a:r>
            <a:r>
              <a:rPr lang="cy" sz="1100" b="0" i="0" u="none" strike="noStrike" cap="none" baseline="0" dirty="0">
                <a:solidFill>
                  <a:srgbClr val="000000"/>
                </a:solidFill>
                <a:effectLst/>
                <a:uFillTx/>
                <a:latin typeface="Calibri" panose="020F0502020204030204" pitchFamily="34" charset="0"/>
              </a:rPr>
              <a:t> hon </a:t>
            </a:r>
            <a:r>
              <a:rPr lang="cy" sz="1100" b="0" i="0" u="none" strike="noStrike" cap="none" baseline="0" dirty="0" err="1">
                <a:solidFill>
                  <a:srgbClr val="000000"/>
                </a:solidFill>
                <a:effectLst/>
                <a:uFillTx/>
                <a:latin typeface="Calibri" panose="020F0502020204030204" pitchFamily="34" charset="0"/>
              </a:rPr>
              <a:t>animeiddiad</a:t>
            </a:r>
            <a:r>
              <a:rPr lang="cy" sz="1100" b="0" i="0" u="none" strike="noStrike" cap="none" baseline="0" dirty="0">
                <a:solidFill>
                  <a:srgbClr val="000000"/>
                </a:solidFill>
                <a:effectLst/>
                <a:uFillTx/>
                <a:latin typeface="Calibri" panose="020F0502020204030204" pitchFamily="34" charset="0"/>
              </a:rPr>
              <a:t>]</a:t>
            </a:r>
          </a:p>
          <a:p>
            <a:endParaRPr lang="en-GB" sz="1100" u="sng" dirty="0">
              <a:ea typeface="ＭＳ Ｐゴシック" pitchFamily="34" charset="-128"/>
            </a:endParaRPr>
          </a:p>
          <a:p>
            <a:r>
              <a:rPr lang="cy" sz="1100" b="0" i="0" u="none" strike="noStrike" cap="none" baseline="0" dirty="0" err="1">
                <a:effectLst/>
                <a:uFillTx/>
              </a:rPr>
              <a:t>Mae'r</a:t>
            </a:r>
            <a:r>
              <a:rPr lang="cy" sz="1100" b="0" i="0" u="none" strike="noStrike" cap="none" baseline="0" dirty="0">
                <a:effectLst/>
                <a:uFillTx/>
              </a:rPr>
              <a:t> </a:t>
            </a:r>
            <a:r>
              <a:rPr lang="cy" sz="1100" b="0" i="0" u="none" strike="noStrike" cap="none" baseline="0" dirty="0" err="1">
                <a:solidFill>
                  <a:srgbClr val="000000"/>
                </a:solidFill>
                <a:effectLst/>
                <a:uFillTx/>
                <a:latin typeface="Calibri" panose="020F0502020204030204" pitchFamily="34" charset="0"/>
              </a:rPr>
              <a:t>diffiniad</a:t>
            </a:r>
            <a:r>
              <a:rPr lang="cy" sz="1100" b="0" i="0" u="sng" strike="noStrike" cap="none" baseline="0" dirty="0">
                <a:solidFill>
                  <a:srgbClr val="000000"/>
                </a:solidFill>
                <a:effectLst/>
                <a:uFill>
                  <a:solidFill>
                    <a:srgbClr val="000000"/>
                  </a:solidFill>
                </a:uFill>
                <a:latin typeface="Calibri" panose="020F0502020204030204" pitchFamily="34" charset="0"/>
              </a:rPr>
              <a:t> o</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ofalwr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wedi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newid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diddymu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deddfwriaeth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flaenorol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Ofalwyr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Nid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oes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rhaid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darparu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sylweddol</a:t>
            </a:r>
            <a:r>
              <a:rPr lang="cy" sz="1100" b="0" i="0" u="none" strike="noStrike" cap="none" baseline="0" dirty="0">
                <a:solidFill>
                  <a:srgbClr val="000000"/>
                </a:solidFill>
                <a:effectLst/>
                <a:uFillTx/>
                <a:latin typeface="Calibri" panose="020F0502020204030204" pitchFamily="34" charset="0"/>
              </a:rPr>
              <a:t>/</a:t>
            </a:r>
            <a:r>
              <a:rPr lang="cy" sz="1100" b="0" i="0" u="none" strike="noStrike" cap="none" baseline="0" dirty="0" err="1">
                <a:solidFill>
                  <a:srgbClr val="000000"/>
                </a:solidFill>
                <a:effectLst/>
                <a:uFillTx/>
                <a:latin typeface="Calibri" panose="020F0502020204030204" pitchFamily="34" charset="0"/>
              </a:rPr>
              <a:t>rheolaidd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mwyach</a:t>
            </a:r>
            <a:r>
              <a:rPr lang="cy" sz="1100" b="0" i="0" u="none" strike="noStrike" cap="none" baseline="0" dirty="0">
                <a:solidFill>
                  <a:srgbClr val="000000"/>
                </a:solidFill>
                <a:effectLst/>
                <a:uFillTx/>
                <a:latin typeface="Calibri" panose="020F0502020204030204" pitchFamily="34" charset="0"/>
              </a:rPr>
              <a:t>.</a:t>
            </a:r>
            <a:endParaRPr lang="cy" sz="1100" b="0" i="0" u="none" strike="noStrike" cap="none" baseline="0" dirty="0">
              <a:solidFill>
                <a:srgbClr val="000000"/>
              </a:solidFill>
              <a:effectLst/>
              <a:uFillTx/>
              <a:latin typeface="Calibri" panose="020F0502020204030204" pitchFamily="34" charset="0"/>
              <a:cs typeface="Calibri" panose="020F0502020204030204" pitchFamily="34" charset="0"/>
            </a:endParaRPr>
          </a:p>
          <a:p>
            <a:endParaRPr lang="en-GB" sz="1100" u="none" baseline="0" dirty="0">
              <a:effectLst/>
              <a:ea typeface="ＭＳ Ｐゴシック" pitchFamily="34" charset="-128"/>
            </a:endParaRPr>
          </a:p>
          <a:p>
            <a:r>
              <a:rPr lang="cy" sz="1100" b="0" i="0" u="none" strike="noStrike" cap="none" baseline="0" dirty="0" err="1">
                <a:solidFill>
                  <a:srgbClr val="000000"/>
                </a:solidFill>
                <a:effectLst/>
                <a:uFillTx/>
                <a:latin typeface="Calibri" panose="020F0502020204030204" pitchFamily="34" charset="0"/>
              </a:rPr>
              <a:t>Pwysleisiwch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bwysigrwydd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rhoi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sylw</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anghenion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datblygiadol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plentyn</a:t>
            </a:r>
            <a:r>
              <a:rPr lang="cy" sz="1100" b="0" i="0" u="none" strike="noStrike" cap="none" baseline="0" dirty="0">
                <a:solidFill>
                  <a:srgbClr val="000000"/>
                </a:solidFill>
                <a:effectLst/>
                <a:uFillTx/>
                <a:latin typeface="Calibri" panose="020F0502020204030204" pitchFamily="34" charset="0"/>
              </a:rPr>
              <a:t> a all </a:t>
            </a:r>
            <a:r>
              <a:rPr lang="cy" sz="1100" b="0" i="0" u="none" strike="noStrike" cap="none" baseline="0" dirty="0" err="1">
                <a:solidFill>
                  <a:srgbClr val="000000"/>
                </a:solidFill>
                <a:effectLst/>
                <a:uFillTx/>
                <a:latin typeface="Calibri" panose="020F0502020204030204" pitchFamily="34" charset="0"/>
              </a:rPr>
              <a:t>fod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ofalwr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ystod</a:t>
            </a:r>
            <a:r>
              <a:rPr lang="cy" sz="1100" b="0" i="0" u="none" strike="noStrike" cap="none" baseline="0" dirty="0">
                <a:solidFill>
                  <a:srgbClr val="000000"/>
                </a:solidFill>
                <a:effectLst/>
                <a:uFillTx/>
                <a:latin typeface="Calibri" panose="020F0502020204030204" pitchFamily="34" charset="0"/>
              </a:rPr>
              <a:t> y broses </a:t>
            </a:r>
            <a:r>
              <a:rPr lang="cy" sz="1100" b="0" i="0" u="none" strike="noStrike" cap="none" baseline="0" dirty="0" err="1">
                <a:solidFill>
                  <a:srgbClr val="000000"/>
                </a:solidFill>
                <a:effectLst/>
                <a:uFillTx/>
                <a:latin typeface="Calibri" panose="020F0502020204030204" pitchFamily="34" charset="0"/>
              </a:rPr>
              <a:t>asesu</a:t>
            </a:r>
            <a:r>
              <a:rPr lang="cy" sz="1100" b="0" i="0" u="none" strike="noStrike" cap="none" baseline="0" dirty="0">
                <a:solidFill>
                  <a:srgbClr val="000000"/>
                </a:solidFill>
                <a:effectLst/>
                <a:uFillTx/>
                <a:latin typeface="Calibri" panose="020F0502020204030204" pitchFamily="34" charset="0"/>
              </a:rPr>
              <a:t>, ac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ba</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raddau</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mae’n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briodol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darparu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a:t>
            </a:r>
            <a:r>
              <a:rPr lang="cy" sz="1100" b="0" i="0" u="none" strike="noStrike" cap="none" baseline="0" dirty="0">
                <a:solidFill>
                  <a:srgbClr val="000000"/>
                </a:solidFill>
                <a:effectLst/>
                <a:uFillTx/>
                <a:latin typeface="Calibri" panose="020F0502020204030204" pitchFamily="34" charset="0"/>
              </a:rPr>
              <a:t>.</a:t>
            </a:r>
            <a:r>
              <a:rPr lang="cy" sz="1100" dirty="0">
                <a:solidFill>
                  <a:srgbClr val="000000"/>
                </a:solidFill>
                <a:latin typeface="Calibri" panose="020F0502020204030204" pitchFamily="34" charset="0"/>
              </a:rPr>
              <a:t> </a:t>
            </a:r>
          </a:p>
          <a:p>
            <a:r>
              <a:rPr lang="cy" sz="1100" b="0" i="0" u="none" strike="noStrike" cap="none" baseline="0" dirty="0">
                <a:solidFill>
                  <a:srgbClr val="000000"/>
                </a:solidFill>
                <a:effectLst/>
                <a:uFillTx/>
                <a:latin typeface="Calibri" panose="020F0502020204030204" pitchFamily="34" charset="0"/>
              </a:rPr>
              <a:t>Er </a:t>
            </a:r>
            <a:r>
              <a:rPr lang="cy" sz="1100" b="0" i="0" u="none" strike="noStrike" cap="none" baseline="0" dirty="0" err="1">
                <a:solidFill>
                  <a:srgbClr val="000000"/>
                </a:solidFill>
                <a:effectLst/>
                <a:uFillTx/>
                <a:latin typeface="Calibri" panose="020F0502020204030204" pitchFamily="34" charset="0"/>
              </a:rPr>
              <a:t>mwyn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cefnogi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dealltwriaeth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dysgwyr</a:t>
            </a:r>
            <a:r>
              <a:rPr lang="cy" sz="1100" b="0" i="0" u="none" strike="noStrike" cap="none" baseline="0" dirty="0">
                <a:solidFill>
                  <a:srgbClr val="000000"/>
                </a:solidFill>
                <a:effectLst/>
                <a:uFillTx/>
                <a:latin typeface="Calibri" panose="020F0502020204030204" pitchFamily="34" charset="0"/>
              </a:rPr>
              <a:t> o </a:t>
            </a:r>
            <a:r>
              <a:rPr lang="cy" sz="1100" b="0" i="0" u="none" strike="noStrike" cap="none" baseline="0" dirty="0" err="1">
                <a:solidFill>
                  <a:srgbClr val="000000"/>
                </a:solidFill>
                <a:effectLst/>
                <a:uFillTx/>
                <a:latin typeface="Calibri" panose="020F0502020204030204" pitchFamily="34" charset="0"/>
              </a:rPr>
              <a:t>beth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yw</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rôl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ofalu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mae'r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sleid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cynnwys</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diffiniad</a:t>
            </a:r>
            <a:r>
              <a:rPr lang="cy" sz="1100" b="0" i="0" u="none" strike="noStrike" cap="none" baseline="0" dirty="0">
                <a:solidFill>
                  <a:srgbClr val="000000"/>
                </a:solidFill>
                <a:effectLst/>
                <a:uFillTx/>
                <a:latin typeface="Calibri" panose="020F0502020204030204" pitchFamily="34" charset="0"/>
              </a:rPr>
              <a:t> o </a:t>
            </a:r>
            <a:r>
              <a:rPr lang="cy" sz="1100" b="0" i="0" u="none" strike="noStrike" cap="none" baseline="0" dirty="0" err="1">
                <a:solidFill>
                  <a:srgbClr val="000000"/>
                </a:solidFill>
                <a:effectLst/>
                <a:uFillTx/>
                <a:latin typeface="Calibri" panose="020F0502020204030204" pitchFamily="34" charset="0"/>
              </a:rPr>
              <a:t>ofalwr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Ddeddf</a:t>
            </a:r>
            <a:r>
              <a:rPr lang="cy" sz="1100" b="0" i="0" u="none" strike="noStrike" cap="none" baseline="0" dirty="0">
                <a:solidFill>
                  <a:srgbClr val="000000"/>
                </a:solidFill>
                <a:effectLst/>
                <a:uFillTx/>
                <a:latin typeface="Calibri" panose="020F0502020204030204" pitchFamily="34" charset="0"/>
              </a:rPr>
              <a:t>. Yn </a:t>
            </a:r>
            <a:r>
              <a:rPr lang="cy" sz="1100" b="0" i="0" u="none" strike="noStrike" cap="none" baseline="0" dirty="0" err="1">
                <a:solidFill>
                  <a:srgbClr val="000000"/>
                </a:solidFill>
                <a:effectLst/>
                <a:uFillTx/>
                <a:latin typeface="Calibri" panose="020F0502020204030204" pitchFamily="34" charset="0"/>
              </a:rPr>
              <a:t>ogystal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mae</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nifer</a:t>
            </a:r>
            <a:r>
              <a:rPr lang="cy" sz="1100" b="0" i="0" u="none" strike="noStrike" cap="none" baseline="0" dirty="0">
                <a:solidFill>
                  <a:srgbClr val="000000"/>
                </a:solidFill>
                <a:effectLst/>
                <a:uFillTx/>
                <a:latin typeface="Calibri" panose="020F0502020204030204" pitchFamily="34" charset="0"/>
              </a:rPr>
              <a:t> o </a:t>
            </a:r>
            <a:r>
              <a:rPr lang="cy" sz="1100" b="0" i="0" u="none" strike="noStrike" cap="none" baseline="0" dirty="0" err="1">
                <a:solidFill>
                  <a:srgbClr val="000000"/>
                </a:solidFill>
                <a:effectLst/>
                <a:uFillTx/>
                <a:latin typeface="Calibri" panose="020F0502020204030204" pitchFamily="34" charset="0"/>
              </a:rPr>
              <a:t>elfennau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allweddol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sy'n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tanlinellu'r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ddyletswydd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asesu</a:t>
            </a:r>
            <a:r>
              <a:rPr lang="cy" sz="1100" b="0" i="0" u="none" strike="noStrike" cap="none" baseline="0" dirty="0">
                <a:solidFill>
                  <a:srgbClr val="000000"/>
                </a:solidFill>
                <a:effectLst/>
                <a:uFillTx/>
                <a:latin typeface="Calibri" panose="020F0502020204030204" pitchFamily="34" charset="0"/>
              </a:rPr>
              <a:t> a </a:t>
            </a:r>
            <a:r>
              <a:rPr lang="cy" sz="1100" b="0" i="0" u="none" strike="noStrike" cap="none" baseline="0" dirty="0" err="1">
                <a:solidFill>
                  <a:srgbClr val="000000"/>
                </a:solidFill>
                <a:effectLst/>
                <a:uFillTx/>
                <a:latin typeface="Calibri" panose="020F0502020204030204" pitchFamily="34" charset="0"/>
              </a:rPr>
              <a:t>rôl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ymarferydd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wrth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asesu'r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angen</a:t>
            </a:r>
            <a:r>
              <a:rPr lang="cy" sz="1100" b="0" i="0" u="none" strike="noStrike" cap="none" baseline="0" dirty="0">
                <a:solidFill>
                  <a:srgbClr val="000000"/>
                </a:solidFill>
                <a:effectLst/>
                <a:uFillTx/>
                <a:latin typeface="Calibri" panose="020F0502020204030204" pitchFamily="34" charset="0"/>
              </a:rPr>
              <a:t> am </a:t>
            </a:r>
            <a:r>
              <a:rPr lang="cy" sz="1100" b="0" i="0" u="none" strike="noStrike" cap="none" baseline="0" dirty="0" err="1">
                <a:solidFill>
                  <a:srgbClr val="000000"/>
                </a:solidFill>
                <a:effectLst/>
                <a:uFillTx/>
                <a:latin typeface="Calibri" panose="020F0502020204030204" pitchFamily="34" charset="0"/>
              </a:rPr>
              <a:t>gymorth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gofalwr</a:t>
            </a:r>
            <a:r>
              <a:rPr lang="cy" sz="1100" b="0" i="0" u="none" strike="noStrike" cap="none" baseline="0" dirty="0">
                <a:solidFill>
                  <a:srgbClr val="000000"/>
                </a:solidFill>
                <a:effectLst/>
                <a:uFillTx/>
                <a:latin typeface="Calibri" panose="020F0502020204030204" pitchFamily="34" charset="0"/>
              </a:rPr>
              <a:t>.</a:t>
            </a:r>
            <a:endParaRPr lang="cy" sz="1100" b="0" i="0" u="none" strike="noStrike" cap="none" baseline="0" dirty="0">
              <a:solidFill>
                <a:srgbClr val="000000"/>
              </a:solidFill>
              <a:effectLst/>
              <a:uFillTx/>
              <a:latin typeface="Calibri" panose="020F0502020204030204" pitchFamily="34" charset="0"/>
              <a:cs typeface="Calibri" panose="020F0502020204030204" pitchFamily="34" charset="0"/>
            </a:endParaRPr>
          </a:p>
          <a:p>
            <a:r>
              <a:rPr lang="cy" sz="1100" b="0" i="0" u="none" strike="noStrike" cap="none" baseline="0" dirty="0" err="1">
                <a:solidFill>
                  <a:srgbClr val="000000"/>
                </a:solidFill>
                <a:effectLst/>
                <a:uFillTx/>
                <a:latin typeface="Calibri" panose="020F0502020204030204" pitchFamily="34" charset="0"/>
              </a:rPr>
              <a:t>Rhaid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awdurdod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lleol</a:t>
            </a:r>
            <a:r>
              <a:rPr lang="cy" sz="1100" b="0" i="0" u="none" strike="noStrike" cap="none" baseline="0" dirty="0">
                <a:solidFill>
                  <a:srgbClr val="000000"/>
                </a:solidFill>
                <a:effectLst/>
                <a:uFillTx/>
                <a:latin typeface="Calibri" panose="020F0502020204030204" pitchFamily="34" charset="0"/>
              </a:rPr>
              <a:t> (neu </a:t>
            </a:r>
            <a:r>
              <a:rPr lang="cy" sz="1100" b="0" i="0" u="none" strike="noStrike" cap="none" baseline="0" dirty="0" err="1">
                <a:solidFill>
                  <a:srgbClr val="000000"/>
                </a:solidFill>
                <a:effectLst/>
                <a:uFillTx/>
                <a:latin typeface="Calibri" panose="020F0502020204030204" pitchFamily="34" charset="0"/>
              </a:rPr>
              <a:t>sefydliad</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mae</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wedi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dirprwyo</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swyddogaethau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iddo</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asesu</a:t>
            </a:r>
            <a:r>
              <a:rPr lang="cy" sz="1100" b="0" i="0" u="none" strike="noStrike" cap="none" baseline="0" dirty="0">
                <a:solidFill>
                  <a:srgbClr val="000000"/>
                </a:solidFill>
                <a:effectLst/>
                <a:uFillTx/>
                <a:latin typeface="Calibri" panose="020F0502020204030204" pitchFamily="34" charset="0"/>
              </a:rPr>
              <a:t> a </a:t>
            </a:r>
            <a:r>
              <a:rPr lang="cy" sz="1100" b="0" i="0" u="none" strike="noStrike" cap="none" baseline="0" dirty="0" err="1">
                <a:solidFill>
                  <a:srgbClr val="000000"/>
                </a:solidFill>
                <a:effectLst/>
                <a:uFillTx/>
                <a:latin typeface="Calibri" panose="020F0502020204030204" pitchFamily="34" charset="0"/>
              </a:rPr>
              <a:t>oes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gan</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gofalwr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anghenion</a:t>
            </a:r>
            <a:r>
              <a:rPr lang="cy" sz="1100" b="0" i="0" u="none" strike="noStrike" cap="none" baseline="0" dirty="0">
                <a:solidFill>
                  <a:srgbClr val="000000"/>
                </a:solidFill>
                <a:effectLst/>
                <a:uFillTx/>
                <a:latin typeface="Calibri" panose="020F0502020204030204" pitchFamily="34" charset="0"/>
              </a:rPr>
              <a:t> am </a:t>
            </a:r>
            <a:r>
              <a:rPr lang="cy" sz="1100" b="0" i="0" u="none" strike="noStrike" cap="none" baseline="0" dirty="0" err="1">
                <a:solidFill>
                  <a:srgbClr val="000000"/>
                </a:solidFill>
                <a:effectLst/>
                <a:uFillTx/>
                <a:latin typeface="Calibri" panose="020F0502020204030204" pitchFamily="34" charset="0"/>
              </a:rPr>
              <a:t>gymorth</a:t>
            </a:r>
            <a:r>
              <a:rPr lang="cy" sz="1100" b="0" i="0" u="none" strike="noStrike" cap="none" baseline="0" dirty="0">
                <a:solidFill>
                  <a:srgbClr val="000000"/>
                </a:solidFill>
                <a:effectLst/>
                <a:uFillTx/>
                <a:latin typeface="Calibri" panose="020F0502020204030204" pitchFamily="34" charset="0"/>
              </a:rPr>
              <a:t> (neu a </a:t>
            </a:r>
            <a:r>
              <a:rPr lang="cy" sz="1100" b="0" i="0" u="none" strike="noStrike" cap="none" baseline="0" dirty="0" err="1">
                <a:solidFill>
                  <a:srgbClr val="000000"/>
                </a:solidFill>
                <a:effectLst/>
                <a:uFillTx/>
                <a:latin typeface="Calibri" panose="020F0502020204030204" pitchFamily="34" charset="0"/>
              </a:rPr>
              <a:t>yw’n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debygol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cael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dyfodol</a:t>
            </a:r>
            <a:r>
              <a:rPr lang="cy" sz="1100" b="0" i="0" u="none" strike="noStrike" cap="none" baseline="0" dirty="0">
                <a:solidFill>
                  <a:srgbClr val="000000"/>
                </a:solidFill>
                <a:effectLst/>
                <a:uFillTx/>
                <a:latin typeface="Calibri" panose="020F0502020204030204" pitchFamily="34" charset="0"/>
              </a:rPr>
              <a:t>) ac </a:t>
            </a:r>
            <a:r>
              <a:rPr lang="cy" sz="1100" b="0" i="0" u="none" strike="noStrike" cap="none" baseline="0" dirty="0" err="1">
                <a:solidFill>
                  <a:srgbClr val="000000"/>
                </a:solidFill>
                <a:effectLst/>
                <a:uFillTx/>
                <a:latin typeface="Calibri" panose="020F0502020204030204" pitchFamily="34" charset="0"/>
              </a:rPr>
              <a:t>os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oes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beth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anghenion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hynny</a:t>
            </a:r>
            <a:r>
              <a:rPr lang="cy" sz="1100" b="0" i="0" u="none" strike="noStrike" cap="none" baseline="0" dirty="0">
                <a:solidFill>
                  <a:srgbClr val="000000"/>
                </a:solidFill>
                <a:effectLst/>
                <a:uFillTx/>
                <a:latin typeface="Calibri" panose="020F0502020204030204" pitchFamily="34" charset="0"/>
              </a:rPr>
              <a:t> neu </a:t>
            </a:r>
            <a:r>
              <a:rPr lang="cy" sz="1100" b="0" i="0" u="none" strike="noStrike" cap="none" baseline="0" dirty="0" err="1">
                <a:solidFill>
                  <a:srgbClr val="000000"/>
                </a:solidFill>
                <a:effectLst/>
                <a:uFillTx/>
                <a:latin typeface="Calibri" panose="020F0502020204030204" pitchFamily="34" charset="0"/>
              </a:rPr>
              <a:t>beth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ydynt</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debygol</a:t>
            </a:r>
            <a:r>
              <a:rPr lang="cy" sz="1100" b="0" i="0" u="none" strike="noStrike" cap="none" baseline="0" dirty="0">
                <a:solidFill>
                  <a:srgbClr val="000000"/>
                </a:solidFill>
                <a:effectLst/>
                <a:uFillTx/>
                <a:latin typeface="Calibri" panose="020F0502020204030204" pitchFamily="34" charset="0"/>
              </a:rPr>
              <a:t> o </a:t>
            </a:r>
            <a:r>
              <a:rPr lang="cy" sz="1100" b="0" i="0" u="none" strike="noStrike" cap="none" baseline="0" dirty="0" err="1">
                <a:solidFill>
                  <a:srgbClr val="000000"/>
                </a:solidFill>
                <a:effectLst/>
                <a:uFillTx/>
                <a:latin typeface="Calibri" panose="020F0502020204030204" pitchFamily="34" charset="0"/>
              </a:rPr>
              <a:t>fod</a:t>
            </a:r>
            <a:r>
              <a:rPr lang="cy" sz="1100" b="0" i="0" u="none" strike="noStrike" cap="none" baseline="0" dirty="0">
                <a:solidFill>
                  <a:srgbClr val="000000"/>
                </a:solidFill>
                <a:effectLst/>
                <a:uFillTx/>
                <a:latin typeface="Calibri" panose="020F0502020204030204" pitchFamily="34" charset="0"/>
              </a:rPr>
              <a:t>.</a:t>
            </a:r>
            <a:r>
              <a:rPr lang="cy" sz="1100" dirty="0">
                <a:solidFill>
                  <a:srgbClr val="000000"/>
                </a:solidFill>
                <a:latin typeface="Calibri" panose="020F0502020204030204" pitchFamily="34" charset="0"/>
              </a:rPr>
              <a:t> </a:t>
            </a:r>
            <a:endParaRPr lang="cy" sz="1100" b="0" i="0" u="none" strike="noStrike" cap="none" baseline="0" dirty="0">
              <a:solidFill>
                <a:srgbClr val="000000"/>
              </a:solidFill>
              <a:effectLst/>
              <a:uFillTx/>
              <a:latin typeface="Calibri" panose="020F0502020204030204" pitchFamily="34" charset="0"/>
              <a:cs typeface="Calibri" panose="020F0502020204030204" pitchFamily="34" charset="0"/>
            </a:endParaRPr>
          </a:p>
          <a:p>
            <a:pPr lvl="0"/>
            <a:r>
              <a:rPr lang="cy" sz="1100" b="0" i="0" u="none" strike="noStrike" cap="none" baseline="0" dirty="0" err="1">
                <a:solidFill>
                  <a:srgbClr val="000000"/>
                </a:solidFill>
                <a:effectLst/>
                <a:uFillTx/>
                <a:latin typeface="Calibri" panose="020F0502020204030204" pitchFamily="34" charset="0"/>
              </a:rPr>
              <a:t>Mae’r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ddyletswydd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asesu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gymwys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ni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waeth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beth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yw</a:t>
            </a:r>
            <a:r>
              <a:rPr lang="cy" sz="1100" b="0" i="0" u="none" strike="noStrike" cap="none" baseline="0" dirty="0">
                <a:solidFill>
                  <a:srgbClr val="000000"/>
                </a:solidFill>
                <a:effectLst/>
                <a:uFillTx/>
                <a:latin typeface="Calibri" panose="020F0502020204030204" pitchFamily="34" charset="0"/>
              </a:rPr>
              <a:t> barn </a:t>
            </a:r>
            <a:r>
              <a:rPr lang="cy" sz="1100" b="0" i="0" u="none" strike="noStrike" cap="none" baseline="0" dirty="0" err="1">
                <a:solidFill>
                  <a:srgbClr val="000000"/>
                </a:solidFill>
                <a:effectLst/>
                <a:uFillTx/>
                <a:latin typeface="Calibri" panose="020F0502020204030204" pitchFamily="34" charset="0"/>
              </a:rPr>
              <a:t>yr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awdurdod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lleol</a:t>
            </a:r>
            <a:r>
              <a:rPr lang="cy" sz="1100" b="0" i="0" u="none" strike="noStrike" cap="none" baseline="0" dirty="0">
                <a:solidFill>
                  <a:srgbClr val="000000"/>
                </a:solidFill>
                <a:effectLst/>
                <a:uFillTx/>
                <a:latin typeface="Calibri" panose="020F0502020204030204" pitchFamily="34" charset="0"/>
              </a:rPr>
              <a:t> am </a:t>
            </a:r>
            <a:r>
              <a:rPr lang="cy" sz="1100" b="0" i="0" u="none" strike="noStrike" cap="none" baseline="0" dirty="0" err="1">
                <a:solidFill>
                  <a:srgbClr val="000000"/>
                </a:solidFill>
                <a:effectLst/>
                <a:uFillTx/>
                <a:latin typeface="Calibri" panose="020F0502020204030204" pitchFamily="34" charset="0"/>
              </a:rPr>
              <a:t>lefel</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cymorth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sydd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angen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ar</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gofalwr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neu’r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adnoddau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ariannol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sydd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ganddo</a:t>
            </a:r>
            <a:r>
              <a:rPr lang="cy" sz="1100" b="0" i="0" u="none" strike="noStrike" cap="none" baseline="0" dirty="0">
                <a:solidFill>
                  <a:srgbClr val="000000"/>
                </a:solidFill>
                <a:effectLst/>
                <a:uFillTx/>
                <a:latin typeface="Calibri" panose="020F0502020204030204" pitchFamily="34" charset="0"/>
              </a:rPr>
              <a:t> neu </a:t>
            </a:r>
            <a:r>
              <a:rPr lang="cy" sz="1100" b="0" i="0" u="none" strike="noStrike" cap="none" baseline="0" dirty="0" err="1">
                <a:solidFill>
                  <a:srgbClr val="000000"/>
                </a:solidFill>
                <a:effectLst/>
                <a:uFillTx/>
                <a:latin typeface="Calibri" panose="020F0502020204030204" pitchFamily="34" charset="0"/>
              </a:rPr>
              <a:t>adnoddau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ariannol</a:t>
            </a:r>
            <a:r>
              <a:rPr lang="cy" sz="1100" b="0" i="0" u="none" strike="noStrike" cap="none" baseline="0" dirty="0">
                <a:solidFill>
                  <a:srgbClr val="000000"/>
                </a:solidFill>
                <a:effectLst/>
                <a:uFillTx/>
                <a:latin typeface="Calibri" panose="020F0502020204030204" pitchFamily="34" charset="0"/>
              </a:rPr>
              <a:t> y person y </a:t>
            </a:r>
            <a:r>
              <a:rPr lang="cy" sz="1100" b="0" i="0" u="none" strike="noStrike" cap="none" baseline="0" dirty="0" err="1">
                <a:solidFill>
                  <a:srgbClr val="000000"/>
                </a:solidFill>
                <a:effectLst/>
                <a:uFillTx/>
                <a:latin typeface="Calibri" panose="020F0502020204030204" pitchFamily="34" charset="0"/>
              </a:rPr>
              <a:t>mae’n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amdano</a:t>
            </a:r>
            <a:r>
              <a:rPr lang="cy" sz="1100" b="0" i="0" u="none" strike="noStrike" cap="none" baseline="0" dirty="0">
                <a:solidFill>
                  <a:srgbClr val="000000"/>
                </a:solidFill>
                <a:effectLst/>
                <a:uFillTx/>
                <a:latin typeface="Calibri" panose="020F0502020204030204" pitchFamily="34" charset="0"/>
              </a:rPr>
              <a:t>.</a:t>
            </a:r>
            <a:endParaRPr lang="cy" sz="1100" b="0" i="0" u="none" strike="noStrike" cap="none" baseline="0" dirty="0">
              <a:solidFill>
                <a:srgbClr val="000000"/>
              </a:solidFill>
              <a:effectLst/>
              <a:uFillTx/>
              <a:latin typeface="Calibri" panose="020F0502020204030204" pitchFamily="34" charset="0"/>
              <a:cs typeface="Calibri" panose="020F0502020204030204" pitchFamily="34" charset="0"/>
            </a:endParaRPr>
          </a:p>
          <a:p>
            <a:r>
              <a:rPr lang="cy" sz="1100" b="0" i="0" u="none" strike="noStrike" cap="none" baseline="0" dirty="0" err="1">
                <a:solidFill>
                  <a:srgbClr val="000000"/>
                </a:solidFill>
                <a:effectLst/>
                <a:uFillTx/>
                <a:latin typeface="Calibri" panose="020F0502020204030204" pitchFamily="34" charset="0"/>
              </a:rPr>
              <a:t>Rhaid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canfod</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canlyniadau</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mae’r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dymuno</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cyflawni</a:t>
            </a:r>
            <a:r>
              <a:rPr lang="cy" sz="1100" b="0" i="0" u="none" strike="noStrike" cap="none" baseline="0" dirty="0">
                <a:solidFill>
                  <a:srgbClr val="000000"/>
                </a:solidFill>
                <a:effectLst/>
                <a:uFillTx/>
                <a:latin typeface="Calibri" panose="020F0502020204030204" pitchFamily="34" charset="0"/>
              </a:rPr>
              <a:t> o ran </a:t>
            </a:r>
            <a:r>
              <a:rPr lang="cy" sz="1100" b="0" i="0" u="none" strike="noStrike" cap="none" baseline="0" dirty="0" err="1">
                <a:solidFill>
                  <a:srgbClr val="000000"/>
                </a:solidFill>
                <a:effectLst/>
                <a:uFillTx/>
                <a:latin typeface="Calibri" panose="020F0502020204030204" pitchFamily="34" charset="0"/>
              </a:rPr>
              <a:t>ei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hunan</a:t>
            </a:r>
            <a:r>
              <a:rPr lang="cy" sz="1100" b="0" i="0" u="none" strike="noStrike" cap="none" baseline="0" dirty="0">
                <a:solidFill>
                  <a:srgbClr val="000000"/>
                </a:solidFill>
                <a:effectLst/>
                <a:uFillTx/>
                <a:latin typeface="Calibri" panose="020F0502020204030204" pitchFamily="34" charset="0"/>
              </a:rPr>
              <a:t> ac, </a:t>
            </a:r>
            <a:r>
              <a:rPr lang="cy" sz="1100" b="0" i="0" u="none" strike="noStrike" cap="none" baseline="0" dirty="0" err="1">
                <a:solidFill>
                  <a:srgbClr val="000000"/>
                </a:solidFill>
                <a:effectLst/>
                <a:uFillTx/>
                <a:latin typeface="Calibri" panose="020F0502020204030204" pitchFamily="34" charset="0"/>
              </a:rPr>
              <a:t>os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yw</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plentyn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ymgymryd</a:t>
            </a:r>
            <a:r>
              <a:rPr lang="cy" sz="1100" b="0" i="0" u="none" strike="noStrike" cap="none" baseline="0" dirty="0">
                <a:solidFill>
                  <a:srgbClr val="000000"/>
                </a:solidFill>
                <a:effectLst/>
                <a:uFillTx/>
                <a:latin typeface="Calibri" panose="020F0502020204030204" pitchFamily="34" charset="0"/>
              </a:rPr>
              <a:t> â </a:t>
            </a:r>
            <a:r>
              <a:rPr lang="cy" sz="1100" b="0" i="0" u="none" strike="noStrike" cap="none" baseline="0" dirty="0" err="1">
                <a:solidFill>
                  <a:srgbClr val="000000"/>
                </a:solidFill>
                <a:effectLst/>
                <a:uFillTx/>
                <a:latin typeface="Calibri" panose="020F0502020204030204" pitchFamily="34" charset="0"/>
              </a:rPr>
              <a:t>rôl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gofalwr</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canlyniadau</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mae’r</a:t>
            </a:r>
            <a:r>
              <a:rPr lang="cy" sz="1100" b="0" i="0" u="none" strike="noStrike" cap="none" baseline="0" dirty="0">
                <a:solidFill>
                  <a:srgbClr val="000000"/>
                </a:solidFill>
                <a:effectLst/>
                <a:uFillTx/>
                <a:latin typeface="Calibri" panose="020F0502020204030204" pitchFamily="34" charset="0"/>
              </a:rPr>
              <a:t> person(au) </a:t>
            </a:r>
            <a:r>
              <a:rPr lang="cy" sz="1100" b="0" i="0" u="none" strike="noStrike" cap="none" baseline="0" dirty="0" err="1">
                <a:solidFill>
                  <a:srgbClr val="000000"/>
                </a:solidFill>
                <a:effectLst/>
                <a:uFillTx/>
                <a:latin typeface="Calibri" panose="020F0502020204030204" pitchFamily="34" charset="0"/>
              </a:rPr>
              <a:t>sydd</a:t>
            </a:r>
            <a:r>
              <a:rPr lang="cy" sz="1100" b="0" i="0" u="none" strike="noStrike" cap="none" baseline="0" dirty="0">
                <a:solidFill>
                  <a:srgbClr val="000000"/>
                </a:solidFill>
                <a:effectLst/>
                <a:uFillTx/>
                <a:latin typeface="Calibri" panose="020F0502020204030204" pitchFamily="34" charset="0"/>
              </a:rPr>
              <a:t> â </a:t>
            </a:r>
            <a:r>
              <a:rPr lang="cy" sz="1100" b="0" i="0" u="none" strike="noStrike" cap="none" baseline="0" dirty="0" err="1">
                <a:solidFill>
                  <a:srgbClr val="000000"/>
                </a:solidFill>
                <a:effectLst/>
                <a:uFillTx/>
                <a:latin typeface="Calibri" panose="020F0502020204030204" pitchFamily="34" charset="0"/>
              </a:rPr>
              <a:t>chyfrifoldeb</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rhiant</a:t>
            </a:r>
            <a:r>
              <a:rPr lang="cy" sz="1100" b="0" i="0" u="none" strike="noStrike" cap="none" baseline="0" dirty="0">
                <a:solidFill>
                  <a:srgbClr val="000000"/>
                </a:solidFill>
                <a:effectLst/>
                <a:uFillTx/>
                <a:latin typeface="Calibri" panose="020F0502020204030204" pitchFamily="34" charset="0"/>
              </a:rPr>
              <a:t> am y </a:t>
            </a:r>
            <a:r>
              <a:rPr lang="cy" sz="1100" b="0" i="0" u="none" strike="noStrike" cap="none" baseline="0" dirty="0" err="1">
                <a:solidFill>
                  <a:srgbClr val="000000"/>
                </a:solidFill>
                <a:effectLst/>
                <a:uFillTx/>
                <a:latin typeface="Calibri" panose="020F0502020204030204" pitchFamily="34" charset="0"/>
              </a:rPr>
              <a:t>plentyn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hwnnw</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dymuno</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cyflawni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cyfer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ogystal</a:t>
            </a:r>
            <a:r>
              <a:rPr lang="cy" sz="1100" b="0" i="0" u="none" strike="noStrike" cap="none" baseline="0" dirty="0">
                <a:solidFill>
                  <a:srgbClr val="000000"/>
                </a:solidFill>
                <a:effectLst/>
                <a:uFillTx/>
                <a:latin typeface="Calibri" panose="020F0502020204030204" pitchFamily="34" charset="0"/>
              </a:rPr>
              <a:t> ag </a:t>
            </a:r>
            <a:r>
              <a:rPr lang="cy" sz="1100" b="0" i="0" u="none" strike="noStrike" cap="none" baseline="0" dirty="0" err="1">
                <a:solidFill>
                  <a:srgbClr val="000000"/>
                </a:solidFill>
                <a:effectLst/>
                <a:uFillTx/>
                <a:latin typeface="Calibri" panose="020F0502020204030204" pitchFamily="34" charset="0"/>
              </a:rPr>
              <a:t>unrhyw</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rwystrau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gyflawni'r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canlyniadau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hynny</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risgiau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na</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chyflawnir</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canlyniadau</a:t>
            </a:r>
            <a:r>
              <a:rPr lang="cy" sz="1100" b="0" i="0" u="none" strike="noStrike" cap="none" baseline="0" dirty="0">
                <a:solidFill>
                  <a:srgbClr val="000000"/>
                </a:solidFill>
                <a:effectLst/>
                <a:uFillTx/>
                <a:latin typeface="Calibri" panose="020F0502020204030204" pitchFamily="34" charset="0"/>
              </a:rPr>
              <a:t> a </a:t>
            </a:r>
            <a:r>
              <a:rPr lang="cy" sz="1100" b="0" i="0" u="none" strike="noStrike" cap="none" baseline="0" dirty="0" err="1">
                <a:solidFill>
                  <a:srgbClr val="000000"/>
                </a:solidFill>
                <a:effectLst/>
                <a:uFillTx/>
                <a:latin typeface="Calibri" panose="020F0502020204030204" pitchFamily="34" charset="0"/>
              </a:rPr>
              <a:t>chryfderau</a:t>
            </a:r>
            <a:r>
              <a:rPr lang="cy" sz="1100" b="0" i="0" u="none" strike="noStrike" cap="none" baseline="0" dirty="0">
                <a:solidFill>
                  <a:srgbClr val="000000"/>
                </a:solidFill>
                <a:effectLst/>
                <a:uFillTx/>
                <a:latin typeface="Calibri" panose="020F0502020204030204" pitchFamily="34" charset="0"/>
              </a:rPr>
              <a:t> a </a:t>
            </a:r>
            <a:r>
              <a:rPr lang="cy" sz="1100" b="0" i="0" u="none" strike="noStrike" cap="none" baseline="0" dirty="0" err="1">
                <a:solidFill>
                  <a:srgbClr val="000000"/>
                </a:solidFill>
                <a:effectLst/>
                <a:uFillTx/>
                <a:latin typeface="Calibri" panose="020F0502020204030204" pitchFamily="34" charset="0"/>
              </a:rPr>
              <a:t>galluoedd</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gofalwr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hy</a:t>
            </a:r>
            <a:r>
              <a:rPr lang="cy" sz="1100" b="0" i="0" u="none" strike="noStrike" cap="none" baseline="0" dirty="0">
                <a:solidFill>
                  <a:srgbClr val="000000"/>
                </a:solidFill>
                <a:effectLst/>
                <a:uFillTx/>
                <a:latin typeface="Calibri" panose="020F0502020204030204" pitchFamily="34" charset="0"/>
              </a:rPr>
              <a:t> y 5 </a:t>
            </a:r>
            <a:r>
              <a:rPr lang="cy" sz="1100" b="0" i="0" u="none" strike="noStrike" cap="none" baseline="0" dirty="0" err="1">
                <a:solidFill>
                  <a:srgbClr val="000000"/>
                </a:solidFill>
                <a:effectLst/>
                <a:uFillTx/>
                <a:latin typeface="Calibri" panose="020F0502020204030204" pitchFamily="34" charset="0"/>
              </a:rPr>
              <a:t>elfen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asesu</a:t>
            </a:r>
            <a:r>
              <a:rPr lang="cy" sz="1100" b="0" i="0" u="none" strike="noStrike" cap="none" baseline="0" dirty="0">
                <a:solidFill>
                  <a:srgbClr val="000000"/>
                </a:solidFill>
                <a:effectLst/>
                <a:uFillTx/>
                <a:latin typeface="Calibri" panose="020F0502020204030204" pitchFamily="34" charset="0"/>
              </a:rPr>
              <a:t>.</a:t>
            </a:r>
            <a:r>
              <a:rPr lang="cy" sz="1100" dirty="0">
                <a:solidFill>
                  <a:srgbClr val="000000"/>
                </a:solidFill>
                <a:latin typeface="Calibri" panose="020F0502020204030204" pitchFamily="34" charset="0"/>
              </a:rPr>
              <a:t> </a:t>
            </a:r>
            <a:endParaRPr lang="cy" sz="1100" b="0" i="0" u="none" strike="noStrike" cap="none" baseline="0" dirty="0">
              <a:solidFill>
                <a:srgbClr val="000000"/>
              </a:solidFill>
              <a:effectLst/>
              <a:uFillTx/>
              <a:latin typeface="Calibri" panose="020F0502020204030204" pitchFamily="34" charset="0"/>
              <a:cs typeface="Calibri" panose="020F0502020204030204" pitchFamily="34" charset="0"/>
            </a:endParaRPr>
          </a:p>
          <a:p>
            <a:pPr lvl="0"/>
            <a:r>
              <a:rPr lang="cy" sz="1100" b="0" i="0" u="none" strike="noStrike" cap="none" baseline="0" dirty="0" err="1">
                <a:solidFill>
                  <a:srgbClr val="000000"/>
                </a:solidFill>
                <a:effectLst/>
                <a:uFillTx/>
                <a:latin typeface="Calibri" panose="020F0502020204030204" pitchFamily="34" charset="0"/>
              </a:rPr>
              <a:t>Rhaid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asesiad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hefyd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gynnwys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ba</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raddau</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mae’r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gallu</a:t>
            </a:r>
            <a:r>
              <a:rPr lang="cy" sz="1100" b="0" i="0" u="none" strike="noStrike" cap="none" baseline="0" dirty="0">
                <a:solidFill>
                  <a:srgbClr val="000000"/>
                </a:solidFill>
                <a:effectLst/>
                <a:uFillTx/>
                <a:latin typeface="Calibri" panose="020F0502020204030204" pitchFamily="34" charset="0"/>
              </a:rPr>
              <a:t> ac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fodlon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darparu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a:t>
            </a:r>
            <a:r>
              <a:rPr lang="cy" sz="1100" b="0" i="0" u="none" strike="noStrike" cap="none" baseline="0" dirty="0">
                <a:solidFill>
                  <a:srgbClr val="000000"/>
                </a:solidFill>
                <a:effectLst/>
                <a:uFillTx/>
                <a:latin typeface="Calibri" panose="020F0502020204030204" pitchFamily="34" charset="0"/>
              </a:rPr>
              <a:t> a </a:t>
            </a:r>
            <a:r>
              <a:rPr lang="cy" sz="1100" b="0" i="0" u="none" strike="noStrike" cap="none" baseline="0" dirty="0" err="1">
                <a:solidFill>
                  <a:srgbClr val="000000"/>
                </a:solidFill>
                <a:effectLst/>
                <a:uFillTx/>
                <a:latin typeface="Calibri" panose="020F0502020204030204" pitchFamily="34" charset="0"/>
              </a:rPr>
              <a:t>pharhau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ddarparu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a:t>
            </a:r>
            <a:r>
              <a:rPr lang="cy" sz="1100" b="0" i="0" u="none" strike="noStrike" cap="none" baseline="0" dirty="0">
                <a:solidFill>
                  <a:srgbClr val="000000"/>
                </a:solidFill>
                <a:effectLst/>
                <a:uFillTx/>
                <a:latin typeface="Calibri" panose="020F0502020204030204" pitchFamily="34" charset="0"/>
              </a:rPr>
              <a:t>, ac </a:t>
            </a:r>
            <a:r>
              <a:rPr lang="cy" sz="1100" b="0" i="0" u="none" strike="noStrike" cap="none" baseline="0" dirty="0" err="1">
                <a:solidFill>
                  <a:srgbClr val="000000"/>
                </a:solidFill>
                <a:effectLst/>
                <a:uFillTx/>
                <a:latin typeface="Calibri" panose="020F0502020204030204" pitchFamily="34" charset="0"/>
              </a:rPr>
              <a:t>effaith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rôl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ofalu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arno</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gynnwys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allu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barhau</a:t>
            </a:r>
            <a:r>
              <a:rPr lang="cy" sz="1100" b="0" i="0" u="none" strike="noStrike" cap="none" baseline="0" dirty="0">
                <a:solidFill>
                  <a:srgbClr val="000000"/>
                </a:solidFill>
                <a:effectLst/>
                <a:uFillTx/>
                <a:latin typeface="Calibri" panose="020F0502020204030204" pitchFamily="34" charset="0"/>
              </a:rPr>
              <a:t> â </a:t>
            </a:r>
            <a:r>
              <a:rPr lang="cy" sz="1100" b="0" i="0" u="none" strike="noStrike" cap="none" baseline="0" dirty="0" err="1">
                <a:solidFill>
                  <a:srgbClr val="000000"/>
                </a:solidFill>
                <a:effectLst/>
                <a:uFillTx/>
                <a:latin typeface="Calibri" panose="020F0502020204030204" pitchFamily="34" charset="0"/>
              </a:rPr>
              <a:t>gweithgareddau</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tu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allan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rôl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ofalu</a:t>
            </a:r>
            <a:r>
              <a:rPr lang="cy" sz="1100" b="0" i="0" u="none" strike="noStrike" cap="none" baseline="0" dirty="0">
                <a:solidFill>
                  <a:srgbClr val="000000"/>
                </a:solidFill>
                <a:effectLst/>
                <a:uFillTx/>
                <a:latin typeface="Calibri" panose="020F0502020204030204" pitchFamily="34" charset="0"/>
              </a:rPr>
              <a:t>. Dylai </a:t>
            </a:r>
            <a:r>
              <a:rPr lang="cy" sz="1100" b="0" i="0" u="none" strike="noStrike" cap="none" baseline="0" dirty="0" err="1">
                <a:solidFill>
                  <a:srgbClr val="000000"/>
                </a:solidFill>
                <a:effectLst/>
                <a:uFillTx/>
                <a:latin typeface="Calibri" panose="020F0502020204030204" pitchFamily="34" charset="0"/>
              </a:rPr>
              <a:t>ymarferwyr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archwilio</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effaith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darparu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a:t>
            </a:r>
            <a:r>
              <a:rPr lang="cy" sz="1100" b="0" i="0" u="none" strike="noStrike" cap="none" baseline="0" dirty="0">
                <a:solidFill>
                  <a:srgbClr val="000000"/>
                </a:solidFill>
                <a:effectLst/>
                <a:uFillTx/>
                <a:latin typeface="Calibri" panose="020F0502020204030204" pitchFamily="34" charset="0"/>
              </a:rPr>
              <a:t> a </a:t>
            </a:r>
            <a:r>
              <a:rPr lang="cy" sz="1100" b="0" i="0" u="none" strike="noStrike" cap="none" baseline="0" dirty="0" err="1">
                <a:solidFill>
                  <a:srgbClr val="000000"/>
                </a:solidFill>
                <a:effectLst/>
                <a:uFillTx/>
                <a:latin typeface="Calibri" panose="020F0502020204030204" pitchFamily="34" charset="0"/>
              </a:rPr>
              <a:t>chymorth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emosiynol</a:t>
            </a:r>
            <a:r>
              <a:rPr lang="cy" sz="1100" b="0" i="0" u="none" strike="noStrike" cap="none" baseline="0" dirty="0">
                <a:solidFill>
                  <a:srgbClr val="000000"/>
                </a:solidFill>
                <a:effectLst/>
                <a:uFillTx/>
                <a:latin typeface="Calibri" panose="020F0502020204030204" pitchFamily="34" charset="0"/>
              </a:rPr>
              <a:t> a </a:t>
            </a:r>
            <a:r>
              <a:rPr lang="cy" sz="1100" b="0" i="0" u="none" strike="noStrike" cap="none" baseline="0" dirty="0" err="1">
                <a:solidFill>
                  <a:srgbClr val="000000"/>
                </a:solidFill>
                <a:effectLst/>
                <a:uFillTx/>
                <a:latin typeface="Calibri" panose="020F0502020204030204" pitchFamily="34" charset="0"/>
              </a:rPr>
              <a:t>chorfforol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ar</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gofalwr</a:t>
            </a:r>
            <a:r>
              <a:rPr lang="cy" sz="1100" b="0" i="0" u="none" strike="noStrike" cap="none" baseline="0" dirty="0">
                <a:solidFill>
                  <a:srgbClr val="000000"/>
                </a:solidFill>
                <a:effectLst/>
                <a:uFillTx/>
                <a:latin typeface="Calibri" panose="020F0502020204030204" pitchFamily="34" charset="0"/>
              </a:rPr>
              <a:t>.</a:t>
            </a:r>
            <a:endParaRPr lang="cy" sz="1100" b="0" i="0" u="none" strike="noStrike" cap="none" baseline="0" dirty="0">
              <a:solidFill>
                <a:srgbClr val="000000"/>
              </a:solidFill>
              <a:effectLst/>
              <a:uFillTx/>
              <a:latin typeface="Calibri" panose="020F0502020204030204" pitchFamily="34" charset="0"/>
              <a:cs typeface="Calibri" panose="020F0502020204030204" pitchFamily="34" charset="0"/>
            </a:endParaRPr>
          </a:p>
          <a:p>
            <a:r>
              <a:rPr lang="cy" sz="1100" b="0" i="0" u="none" strike="noStrike" cap="none" baseline="0" dirty="0" err="1">
                <a:solidFill>
                  <a:srgbClr val="000000"/>
                </a:solidFill>
                <a:effectLst/>
                <a:uFillTx/>
                <a:latin typeface="Calibri" panose="020F0502020204030204" pitchFamily="34" charset="0"/>
              </a:rPr>
              <a:t>Os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mai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plentyn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rhaid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asesiad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roi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sylw</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i’w</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anghenion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datblygiadol</a:t>
            </a:r>
            <a:r>
              <a:rPr lang="cy" sz="1100" b="0" i="0" u="none" strike="noStrike" cap="none" baseline="0" dirty="0">
                <a:solidFill>
                  <a:srgbClr val="000000"/>
                </a:solidFill>
                <a:effectLst/>
                <a:uFillTx/>
                <a:latin typeface="Calibri" panose="020F0502020204030204" pitchFamily="34" charset="0"/>
              </a:rPr>
              <a:t> ac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ba</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raddau</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mae’n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briodol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plentyn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ddarparu’r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a:t>
            </a:r>
            <a:r>
              <a:rPr lang="cy" sz="1100" b="0" i="0" u="none" strike="noStrike" cap="none" baseline="0" dirty="0">
                <a:solidFill>
                  <a:srgbClr val="000000"/>
                </a:solidFill>
                <a:effectLst/>
                <a:uFillTx/>
                <a:latin typeface="Calibri" panose="020F0502020204030204" pitchFamily="34" charset="0"/>
              </a:rPr>
              <a:t>. Dylai </a:t>
            </a:r>
            <a:r>
              <a:rPr lang="cy" sz="1100" b="0" i="0" u="none" strike="noStrike" cap="none" baseline="0" dirty="0" err="1">
                <a:solidFill>
                  <a:srgbClr val="000000"/>
                </a:solidFill>
                <a:effectLst/>
                <a:uFillTx/>
                <a:latin typeface="Calibri" panose="020F0502020204030204" pitchFamily="34" charset="0"/>
              </a:rPr>
              <a:t>hyn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arwain</a:t>
            </a:r>
            <a:r>
              <a:rPr lang="cy" sz="1100" b="0" i="0" u="none" strike="noStrike" cap="none" baseline="0" dirty="0">
                <a:solidFill>
                  <a:srgbClr val="000000"/>
                </a:solidFill>
                <a:effectLst/>
                <a:uFillTx/>
                <a:latin typeface="Calibri" panose="020F0502020204030204" pitchFamily="34" charset="0"/>
              </a:rPr>
              <a:t> at </a:t>
            </a:r>
            <a:r>
              <a:rPr lang="cy" sz="1100" b="0" i="0" u="none" strike="noStrike" cap="none" baseline="0" dirty="0" err="1">
                <a:solidFill>
                  <a:srgbClr val="000000"/>
                </a:solidFill>
                <a:effectLst/>
                <a:uFillTx/>
                <a:latin typeface="Calibri" panose="020F0502020204030204" pitchFamily="34" charset="0"/>
              </a:rPr>
              <a:t>ystyried</a:t>
            </a:r>
            <a:r>
              <a:rPr lang="cy" sz="1100" b="0" i="0" u="none" strike="noStrike" cap="none" baseline="0" dirty="0">
                <a:solidFill>
                  <a:srgbClr val="000000"/>
                </a:solidFill>
                <a:effectLst/>
                <a:uFillTx/>
                <a:latin typeface="Calibri" panose="020F0502020204030204" pitchFamily="34" charset="0"/>
              </a:rPr>
              <a:t> a </a:t>
            </a:r>
            <a:r>
              <a:rPr lang="cy" sz="1100" b="0" i="0" u="none" strike="noStrike" cap="none" baseline="0" dirty="0" err="1">
                <a:solidFill>
                  <a:srgbClr val="000000"/>
                </a:solidFill>
                <a:effectLst/>
                <a:uFillTx/>
                <a:latin typeface="Calibri" panose="020F0502020204030204" pitchFamily="34" charset="0"/>
              </a:rPr>
              <a:t>yw</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sy’n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blentyn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mewn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gwirionedd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blentyn</a:t>
            </a:r>
            <a:r>
              <a:rPr lang="cy" sz="1100" b="0" i="0" u="none" strike="noStrike" cap="none" baseline="0" dirty="0">
                <a:solidFill>
                  <a:srgbClr val="000000"/>
                </a:solidFill>
                <a:effectLst/>
                <a:uFillTx/>
                <a:latin typeface="Calibri" panose="020F0502020204030204" pitchFamily="34" charset="0"/>
              </a:rPr>
              <a:t> ag </a:t>
            </a:r>
            <a:r>
              <a:rPr lang="cy" sz="1100" b="0" i="0" u="none" strike="noStrike" cap="none" baseline="0" dirty="0" err="1">
                <a:solidFill>
                  <a:srgbClr val="000000"/>
                </a:solidFill>
                <a:effectLst/>
                <a:uFillTx/>
                <a:latin typeface="Calibri" panose="020F0502020204030204" pitchFamily="34" charset="0"/>
              </a:rPr>
              <a:t>anghenion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a:t>
            </a:r>
            <a:r>
              <a:rPr lang="cy" sz="1100" b="0" i="0" u="none" strike="noStrike" cap="none" baseline="0" dirty="0">
                <a:solidFill>
                  <a:srgbClr val="000000"/>
                </a:solidFill>
                <a:effectLst/>
                <a:uFillTx/>
                <a:latin typeface="Calibri" panose="020F0502020204030204" pitchFamily="34" charset="0"/>
              </a:rPr>
              <a:t> a </a:t>
            </a:r>
            <a:r>
              <a:rPr lang="cy" sz="1100" b="0" i="0" u="none" strike="noStrike" cap="none" baseline="0" dirty="0" err="1">
                <a:solidFill>
                  <a:srgbClr val="000000"/>
                </a:solidFill>
                <a:effectLst/>
                <a:uFillTx/>
                <a:latin typeface="Calibri" panose="020F0502020204030204" pitchFamily="34" charset="0"/>
              </a:rPr>
              <a:t>chymorth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rinwedd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hun</a:t>
            </a:r>
            <a:r>
              <a:rPr lang="cy" sz="1100" b="0" i="0" u="none" strike="noStrike" cap="none" baseline="0" dirty="0">
                <a:solidFill>
                  <a:srgbClr val="000000"/>
                </a:solidFill>
                <a:effectLst/>
                <a:uFillTx/>
                <a:latin typeface="Calibri" panose="020F0502020204030204" pitchFamily="34" charset="0"/>
              </a:rPr>
              <a:t> ac a </a:t>
            </a:r>
            <a:r>
              <a:rPr lang="cy" sz="1100" b="0" i="0" u="none" strike="noStrike" cap="none" baseline="0" dirty="0" err="1">
                <a:solidFill>
                  <a:srgbClr val="000000"/>
                </a:solidFill>
                <a:effectLst/>
                <a:uFillTx/>
                <a:latin typeface="Calibri" panose="020F0502020204030204" pitchFamily="34" charset="0"/>
              </a:rPr>
              <a:t>ddylai</a:t>
            </a:r>
            <a:r>
              <a:rPr lang="cy" sz="1100" b="0" i="0" u="none" strike="noStrike" cap="none" baseline="0" dirty="0">
                <a:solidFill>
                  <a:srgbClr val="000000"/>
                </a:solidFill>
                <a:effectLst/>
                <a:uFillTx/>
                <a:latin typeface="Calibri" panose="020F0502020204030204" pitchFamily="34" charset="0"/>
              </a:rPr>
              <a:t> felly </a:t>
            </a:r>
            <a:r>
              <a:rPr lang="cy" sz="1100" b="0" i="0" u="none" strike="noStrike" cap="none" baseline="0" dirty="0" err="1">
                <a:solidFill>
                  <a:srgbClr val="000000"/>
                </a:solidFill>
                <a:effectLst/>
                <a:uFillTx/>
                <a:latin typeface="Calibri" panose="020F0502020204030204" pitchFamily="34" charset="0"/>
              </a:rPr>
              <a:t>gael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asesu</a:t>
            </a:r>
            <a:r>
              <a:rPr lang="cy" sz="1100" b="0" i="0" u="none" strike="noStrike" cap="none" baseline="0" dirty="0">
                <a:solidFill>
                  <a:srgbClr val="000000"/>
                </a:solidFill>
                <a:effectLst/>
                <a:uFillTx/>
                <a:latin typeface="Calibri" panose="020F0502020204030204" pitchFamily="34" charset="0"/>
              </a:rPr>
              <a:t> o dan Adran 21 </a:t>
            </a:r>
            <a:r>
              <a:rPr lang="cy" sz="1100" b="0" i="0" u="none" strike="noStrike" cap="none" baseline="0" dirty="0" err="1">
                <a:solidFill>
                  <a:srgbClr val="000000"/>
                </a:solidFill>
                <a:effectLst/>
                <a:uFillTx/>
                <a:latin typeface="Calibri" panose="020F0502020204030204" pitchFamily="34" charset="0"/>
              </a:rPr>
              <a:t>o’r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Ddeddf</a:t>
            </a:r>
            <a:r>
              <a:rPr lang="cy" sz="1100" b="0" i="0" u="none" strike="noStrike" cap="none" baseline="0" dirty="0">
                <a:solidFill>
                  <a:srgbClr val="000000"/>
                </a:solidFill>
                <a:effectLst/>
                <a:uFillTx/>
                <a:latin typeface="Calibri" panose="020F0502020204030204" pitchFamily="34" charset="0"/>
              </a:rPr>
              <a:t>.</a:t>
            </a:r>
            <a:r>
              <a:rPr lang="cy" sz="1100" dirty="0">
                <a:solidFill>
                  <a:srgbClr val="000000"/>
                </a:solidFill>
                <a:latin typeface="Calibri" panose="020F0502020204030204" pitchFamily="34" charset="0"/>
              </a:rPr>
              <a:t> </a:t>
            </a:r>
            <a:endParaRPr lang="cy" sz="1100" b="0" i="0" u="none" strike="noStrike" cap="none" baseline="0" dirty="0">
              <a:solidFill>
                <a:srgbClr val="000000"/>
              </a:solidFill>
              <a:effectLst/>
              <a:uFillTx/>
              <a:latin typeface="Calibri" panose="020F0502020204030204" pitchFamily="34" charset="0"/>
              <a:cs typeface="Calibri" panose="020F0502020204030204" pitchFamily="34" charset="0"/>
            </a:endParaRPr>
          </a:p>
          <a:p>
            <a:pPr defTabSz="914400" fontAlgn="auto">
              <a:spcBef>
                <a:spcPct val="0"/>
              </a:spcBef>
              <a:defRPr/>
            </a:pPr>
            <a:r>
              <a:rPr lang="cy" sz="1100" b="0" i="0" u="none" strike="noStrike" cap="none" baseline="0" dirty="0" err="1">
                <a:solidFill>
                  <a:srgbClr val="000000"/>
                </a:solidFill>
                <a:effectLst/>
                <a:uFillTx/>
                <a:latin typeface="Calibri" panose="020F0502020204030204" pitchFamily="34" charset="0"/>
              </a:rPr>
              <a:t>Os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ofalwr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sy’n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oedolyn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ifanc</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rhwng</a:t>
            </a:r>
            <a:r>
              <a:rPr lang="cy" sz="1100" b="0" i="0" u="none" strike="noStrike" cap="none" baseline="0" dirty="0">
                <a:solidFill>
                  <a:srgbClr val="000000"/>
                </a:solidFill>
                <a:effectLst/>
                <a:uFillTx/>
                <a:latin typeface="Calibri" panose="020F0502020204030204" pitchFamily="34" charset="0"/>
              </a:rPr>
              <a:t> 16 a 25 </a:t>
            </a:r>
            <a:r>
              <a:rPr lang="cy" sz="1100" b="0" i="0" u="none" strike="noStrike" cap="none" baseline="0" dirty="0" err="1">
                <a:solidFill>
                  <a:srgbClr val="000000"/>
                </a:solidFill>
                <a:effectLst/>
                <a:uFillTx/>
                <a:latin typeface="Calibri" panose="020F0502020204030204" pitchFamily="34" charset="0"/>
              </a:rPr>
              <a:t>oed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rhaid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asesiad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gynnwys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unrhyw</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bontio</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presennol</a:t>
            </a:r>
            <a:r>
              <a:rPr lang="cy" sz="1100" b="0" i="0" u="none" strike="noStrike" cap="none" baseline="0" dirty="0">
                <a:solidFill>
                  <a:srgbClr val="000000"/>
                </a:solidFill>
                <a:effectLst/>
                <a:uFillTx/>
                <a:latin typeface="Calibri" panose="020F0502020204030204" pitchFamily="34" charset="0"/>
              </a:rPr>
              <a:t> neu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dyfodol</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mae’r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debygol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wneud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addysg</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bellach</a:t>
            </a:r>
            <a:r>
              <a:rPr lang="cy" sz="1100" b="0" i="0" u="none" strike="noStrike" cap="none" baseline="0" dirty="0">
                <a:solidFill>
                  <a:srgbClr val="000000"/>
                </a:solidFill>
                <a:effectLst/>
                <a:uFillTx/>
                <a:latin typeface="Calibri" panose="020F0502020204030204" pitchFamily="34" charset="0"/>
              </a:rPr>
              <a:t> neu </a:t>
            </a:r>
            <a:r>
              <a:rPr lang="cy" sz="1100" b="0" i="0" u="none" strike="noStrike" cap="none" baseline="0" dirty="0" err="1">
                <a:solidFill>
                  <a:srgbClr val="000000"/>
                </a:solidFill>
                <a:effectLst/>
                <a:uFillTx/>
                <a:latin typeface="Calibri" panose="020F0502020204030204" pitchFamily="34" charset="0"/>
              </a:rPr>
              <a:t>uwch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cyflogaeth</a:t>
            </a:r>
            <a:r>
              <a:rPr lang="cy" sz="1100" b="0" i="0" u="none" strike="noStrike" cap="none" baseline="0" dirty="0">
                <a:solidFill>
                  <a:srgbClr val="000000"/>
                </a:solidFill>
                <a:effectLst/>
                <a:uFillTx/>
                <a:latin typeface="Calibri" panose="020F0502020204030204" pitchFamily="34" charset="0"/>
              </a:rPr>
              <a:t> neu </a:t>
            </a:r>
            <a:r>
              <a:rPr lang="cy" sz="1100" b="0" i="0" u="none" strike="noStrike" cap="none" baseline="0" dirty="0" err="1">
                <a:solidFill>
                  <a:srgbClr val="000000"/>
                </a:solidFill>
                <a:effectLst/>
                <a:uFillTx/>
                <a:latin typeface="Calibri" panose="020F0502020204030204" pitchFamily="34" charset="0"/>
              </a:rPr>
              <a:t>hyfforddiant</a:t>
            </a:r>
            <a:r>
              <a:rPr lang="cy" sz="1100" b="0" i="0" u="none" strike="noStrike" cap="none" baseline="0" dirty="0">
                <a:solidFill>
                  <a:srgbClr val="000000"/>
                </a:solidFill>
                <a:effectLst/>
                <a:uFillTx/>
                <a:latin typeface="Calibri" panose="020F0502020204030204" pitchFamily="34" charset="0"/>
              </a:rPr>
              <a:t> a </a:t>
            </a:r>
            <a:r>
              <a:rPr lang="cy" sz="1100" b="0" i="0" u="none" strike="noStrike" cap="none" baseline="0" dirty="0" err="1">
                <a:solidFill>
                  <a:srgbClr val="000000"/>
                </a:solidFill>
                <a:effectLst/>
                <a:uFillTx/>
                <a:latin typeface="Calibri" panose="020F0502020204030204" pitchFamily="34" charset="0"/>
              </a:rPr>
              <a:t>rhoi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sylw</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dyledus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hyn</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mae’r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sy’n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oedolyn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ifanc</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dymuno</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cymryd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rhan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ynddo</a:t>
            </a:r>
            <a:r>
              <a:rPr lang="cy" sz="1100" b="0" i="0" u="none" strike="noStrike" cap="none" baseline="0" dirty="0">
                <a:solidFill>
                  <a:srgbClr val="000000"/>
                </a:solidFill>
                <a:effectLst/>
                <a:uFillTx/>
                <a:latin typeface="Calibri" panose="020F0502020204030204" pitchFamily="34" charset="0"/>
              </a:rPr>
              <a:t>.</a:t>
            </a:r>
            <a:r>
              <a:rPr lang="cy" sz="1100" dirty="0">
                <a:solidFill>
                  <a:srgbClr val="000000"/>
                </a:solidFill>
                <a:latin typeface="Calibri" panose="020F0502020204030204" pitchFamily="34" charset="0"/>
              </a:rPr>
              <a:t> </a:t>
            </a:r>
            <a:endParaRPr lang="cy" sz="1100" b="0" i="0" u="none" strike="noStrike" cap="none" baseline="0" dirty="0">
              <a:solidFill>
                <a:srgbClr val="000000"/>
              </a:solidFill>
              <a:effectLst/>
              <a:uFillTx/>
              <a:latin typeface="Calibri" panose="020F0502020204030204" pitchFamily="34" charset="0"/>
              <a:cs typeface="Calibri" panose="020F0502020204030204" pitchFamily="34" charset="0"/>
            </a:endParaRPr>
          </a:p>
          <a:p>
            <a:pPr lvl="0"/>
            <a:endParaRPr lang="en-GB" sz="1100" kern="1200" dirty="0">
              <a:solidFill>
                <a:schemeClr val="tx1"/>
              </a:solidFill>
              <a:effectLst/>
              <a:latin typeface="Calibri" panose="020F0502020204030204" pitchFamily="34" charset="0"/>
              <a:ea typeface="+mn-ea"/>
              <a:cs typeface="Calibri" panose="020F0502020204030204" pitchFamily="34" charset="0"/>
            </a:endParaRPr>
          </a:p>
          <a:p>
            <a:r>
              <a:rPr lang="en-GB" sz="1100" kern="1200" dirty="0">
                <a:solidFill>
                  <a:schemeClr val="tx1"/>
                </a:solidFill>
                <a:effectLst/>
                <a:latin typeface="Calibri" panose="020F0502020204030204" pitchFamily="34" charset="0"/>
                <a:cs typeface="Calibri" panose="020F0502020204030204" pitchFamily="34" charset="0"/>
              </a:rPr>
              <a:t> </a:t>
            </a:r>
          </a:p>
          <a:p>
            <a:r>
              <a:rPr lang="cy" sz="1100" b="0" i="0" u="none" strike="noStrike" cap="none" baseline="0" dirty="0" err="1">
                <a:solidFill>
                  <a:srgbClr val="000000"/>
                </a:solidFill>
                <a:effectLst/>
                <a:uFillTx/>
                <a:latin typeface="Calibri" panose="020F0502020204030204" pitchFamily="34" charset="0"/>
              </a:rPr>
              <a:t>Mae’r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ddyletswydd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asesu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gymwys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ni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waeth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beth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fo</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lefel</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cymorth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sydd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angen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ar</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gofalwr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neu’r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adnoddau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ariannol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sydd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ganddo</a:t>
            </a:r>
            <a:r>
              <a:rPr lang="cy" sz="1100" b="0" i="0" u="none" strike="noStrike" cap="none" baseline="0" dirty="0">
                <a:solidFill>
                  <a:srgbClr val="000000"/>
                </a:solidFill>
                <a:effectLst/>
                <a:uFillTx/>
                <a:latin typeface="Calibri" panose="020F0502020204030204" pitchFamily="34" charset="0"/>
              </a:rPr>
              <a:t> neu </a:t>
            </a:r>
            <a:r>
              <a:rPr lang="cy" sz="1100" b="0" i="0" u="none" strike="noStrike" cap="none" baseline="0" dirty="0" err="1">
                <a:solidFill>
                  <a:srgbClr val="000000"/>
                </a:solidFill>
                <a:effectLst/>
                <a:uFillTx/>
                <a:latin typeface="Calibri" panose="020F0502020204030204" pitchFamily="34" charset="0"/>
              </a:rPr>
              <a:t>adnoddau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ariannol</a:t>
            </a:r>
            <a:r>
              <a:rPr lang="cy" sz="1100" b="0" i="0" u="none" strike="noStrike" cap="none" baseline="0" dirty="0">
                <a:solidFill>
                  <a:srgbClr val="000000"/>
                </a:solidFill>
                <a:effectLst/>
                <a:uFillTx/>
                <a:latin typeface="Calibri" panose="020F0502020204030204" pitchFamily="34" charset="0"/>
              </a:rPr>
              <a:t> y person y </a:t>
            </a:r>
            <a:r>
              <a:rPr lang="cy" sz="1100" b="0" i="0" u="none" strike="noStrike" cap="none" baseline="0" dirty="0" err="1">
                <a:solidFill>
                  <a:srgbClr val="000000"/>
                </a:solidFill>
                <a:effectLst/>
                <a:uFillTx/>
                <a:latin typeface="Calibri" panose="020F0502020204030204" pitchFamily="34" charset="0"/>
              </a:rPr>
              <a:t>gofelir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amdano</a:t>
            </a:r>
            <a:r>
              <a:rPr lang="cy" sz="1100" b="0" i="0" u="none" strike="noStrike" cap="none" baseline="0" dirty="0">
                <a:solidFill>
                  <a:srgbClr val="000000"/>
                </a:solidFill>
                <a:effectLst/>
                <a:uFillTx/>
                <a:latin typeface="Calibri" panose="020F0502020204030204" pitchFamily="34" charset="0"/>
              </a:rPr>
              <a:t>.</a:t>
            </a:r>
            <a:endParaRPr lang="cy" sz="1100" b="0" i="0" u="none" strike="noStrike" cap="none" baseline="0" dirty="0">
              <a:solidFill>
                <a:srgbClr val="000000"/>
              </a:solidFill>
              <a:effectLst/>
              <a:uFillTx/>
              <a:latin typeface="Calibri" panose="020F0502020204030204" pitchFamily="34" charset="0"/>
              <a:cs typeface="Calibri" panose="020F0502020204030204" pitchFamily="34" charset="0"/>
            </a:endParaRPr>
          </a:p>
          <a:p>
            <a:endParaRPr lang="en-GB" sz="1100" kern="1200" dirty="0">
              <a:solidFill>
                <a:schemeClr val="tx1"/>
              </a:solidFill>
              <a:effectLst/>
              <a:latin typeface="Calibri" panose="020F0502020204030204" pitchFamily="34" charset="0"/>
              <a:ea typeface="+mn-ea"/>
              <a:cs typeface="Calibri" panose="020F0502020204030204" pitchFamily="34" charset="0"/>
            </a:endParaRPr>
          </a:p>
          <a:p>
            <a:r>
              <a:rPr lang="cy" sz="1100" b="0" i="0" u="none" strike="noStrike" cap="none" baseline="0" dirty="0">
                <a:solidFill>
                  <a:srgbClr val="000000"/>
                </a:solidFill>
                <a:effectLst/>
                <a:uFillTx/>
                <a:latin typeface="Calibri" panose="020F0502020204030204" pitchFamily="34" charset="0"/>
              </a:rPr>
              <a:t>O ran </a:t>
            </a:r>
            <a:r>
              <a:rPr lang="cy" sz="1100" b="0" i="0" u="none" strike="noStrike" cap="none" baseline="0" dirty="0" err="1">
                <a:solidFill>
                  <a:srgbClr val="000000"/>
                </a:solidFill>
                <a:effectLst/>
                <a:uFillTx/>
                <a:latin typeface="Calibri" panose="020F0502020204030204" pitchFamily="34" charset="0"/>
              </a:rPr>
              <a:t>Gofalwyr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mae</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partneriaeth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gyda</a:t>
            </a:r>
            <a:r>
              <a:rPr lang="cy" sz="1100" dirty="0">
                <a:solidFill>
                  <a:srgbClr val="000000"/>
                </a:solidFill>
                <a:latin typeface="Calibri" panose="020F0502020204030204" pitchFamily="34" charset="0"/>
              </a:rPr>
              <a:t> </a:t>
            </a:r>
            <a:r>
              <a:rPr lang="cy" sz="1100" dirty="0" err="1">
                <a:solidFill>
                  <a:srgbClr val="000000"/>
                </a:solidFill>
                <a:latin typeface="Calibri" panose="020F0502020204030204" pitchFamily="34" charset="0"/>
              </a:rPr>
              <a:t>llawer</a:t>
            </a:r>
            <a:r>
              <a:rPr lang="cy" sz="1100" dirty="0">
                <a:solidFill>
                  <a:srgbClr val="000000"/>
                </a:solidFill>
                <a:latin typeface="Calibri" panose="020F0502020204030204" pitchFamily="34" charset="0"/>
              </a:rPr>
              <a:t> o </a:t>
            </a:r>
            <a:r>
              <a:rPr lang="cy" sz="1100" dirty="0" err="1">
                <a:solidFill>
                  <a:srgbClr val="000000"/>
                </a:solidFill>
                <a:latin typeface="Calibri" panose="020F0502020204030204" pitchFamily="34" charset="0"/>
              </a:rPr>
              <a:t>Chanolfan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Gofalwyr</a:t>
            </a:r>
            <a:r>
              <a:rPr lang="cy" sz="1100" dirty="0">
                <a:solidFill>
                  <a:srgbClr val="000000"/>
                </a:solidFill>
                <a:latin typeface="Calibri" panose="020F0502020204030204" pitchFamily="34" charset="0"/>
              </a:rPr>
              <a:t> </a:t>
            </a:r>
            <a:r>
              <a:rPr lang="cy" sz="1100" dirty="0" err="1">
                <a:solidFill>
                  <a:srgbClr val="000000"/>
                </a:solidFill>
                <a:latin typeface="Calibri" panose="020F0502020204030204" pitchFamily="34" charset="0"/>
              </a:rPr>
              <a:t>dros</a:t>
            </a:r>
            <a:r>
              <a:rPr lang="cy" sz="1100" dirty="0">
                <a:solidFill>
                  <a:srgbClr val="000000"/>
                </a:solidFill>
                <a:latin typeface="Calibri" panose="020F0502020204030204" pitchFamily="34" charset="0"/>
              </a:rPr>
              <a:t> Cymru</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nodau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gyfer</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dyfodol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yw</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amcangyfrif</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nifer</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ceisiadau</a:t>
            </a:r>
            <a:r>
              <a:rPr lang="cy" sz="1100" b="0" i="0" u="none" strike="noStrike" cap="none" baseline="0" dirty="0">
                <a:solidFill>
                  <a:srgbClr val="000000"/>
                </a:solidFill>
                <a:effectLst/>
                <a:uFillTx/>
                <a:latin typeface="Calibri" panose="020F0502020204030204" pitchFamily="34" charset="0"/>
              </a:rPr>
              <a:t> am </a:t>
            </a:r>
            <a:r>
              <a:rPr lang="cy" sz="1100" b="0" i="0" u="none" strike="noStrike" cap="none" baseline="0" dirty="0" err="1">
                <a:solidFill>
                  <a:srgbClr val="000000"/>
                </a:solidFill>
                <a:effectLst/>
                <a:uFillTx/>
                <a:latin typeface="Calibri" panose="020F0502020204030204" pitchFamily="34" charset="0"/>
              </a:rPr>
              <a:t>asesiadau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gofalwyr</a:t>
            </a:r>
            <a:r>
              <a:rPr lang="cy" sz="1100" b="0" i="0" u="none" strike="noStrike" cap="none" baseline="0" dirty="0">
                <a:solidFill>
                  <a:srgbClr val="000000"/>
                </a:solidFill>
                <a:effectLst/>
                <a:uFillTx/>
                <a:latin typeface="Calibri" panose="020F0502020204030204" pitchFamily="34" charset="0"/>
              </a:rPr>
              <a:t>, a </a:t>
            </a:r>
            <a:r>
              <a:rPr lang="cy" sz="1100" b="0" i="0" u="none" strike="noStrike" cap="none" baseline="0" dirty="0" err="1">
                <a:solidFill>
                  <a:srgbClr val="000000"/>
                </a:solidFill>
                <a:effectLst/>
                <a:uFillTx/>
                <a:latin typeface="Calibri" panose="020F0502020204030204" pitchFamily="34" charset="0"/>
              </a:rPr>
              <a:t>hefyd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nifer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atgyfeiriadau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gyfer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gofalwyr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ifanc</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Hefyd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ddatblygu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asesiadau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gofalwyr</a:t>
            </a:r>
            <a:r>
              <a:rPr lang="cy" sz="1100" b="0" i="0" u="none" strike="noStrike" cap="none" baseline="0" dirty="0">
                <a:solidFill>
                  <a:srgbClr val="000000"/>
                </a:solidFill>
                <a:effectLst/>
                <a:uFillTx/>
                <a:latin typeface="Calibri" panose="020F0502020204030204" pitchFamily="34" charset="0"/>
              </a:rPr>
              <a:t> a </a:t>
            </a:r>
            <a:r>
              <a:rPr lang="cy" sz="1100" b="0" i="0" u="none" strike="noStrike" cap="none" baseline="0" dirty="0" err="1">
                <a:solidFill>
                  <a:srgbClr val="000000"/>
                </a:solidFill>
                <a:effectLst/>
                <a:uFillTx/>
                <a:latin typeface="Calibri" panose="020F0502020204030204" pitchFamily="34" charset="0"/>
              </a:rPr>
              <a:t>gofalwyr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ifanc</a:t>
            </a:r>
            <a:r>
              <a:rPr lang="cy" sz="1100" b="0" i="0" u="none" strike="noStrike" cap="none" baseline="0" dirty="0">
                <a:solidFill>
                  <a:srgbClr val="000000"/>
                </a:solidFill>
                <a:effectLst/>
                <a:uFillTx/>
                <a:latin typeface="Calibri" panose="020F0502020204030204" pitchFamily="34" charset="0"/>
              </a:rPr>
              <a:t> addas </a:t>
            </a:r>
            <a:r>
              <a:rPr lang="cy" sz="1100" b="0" i="0" u="none" strike="noStrike" cap="none" baseline="0" dirty="0" err="1">
                <a:solidFill>
                  <a:srgbClr val="000000"/>
                </a:solidFill>
                <a:effectLst/>
                <a:uFillTx/>
                <a:latin typeface="Calibri" panose="020F0502020204030204" pitchFamily="34" charset="0"/>
              </a:rPr>
              <a:t>i'r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diben</a:t>
            </a:r>
            <a:r>
              <a:rPr lang="cy" sz="1100" b="0" i="0" u="none" strike="noStrike" cap="none" baseline="0" dirty="0">
                <a:solidFill>
                  <a:srgbClr val="000000"/>
                </a:solidFill>
                <a:effectLst/>
                <a:uFillTx/>
                <a:latin typeface="Calibri" panose="020F0502020204030204" pitchFamily="34" charset="0"/>
              </a:rPr>
              <a:t>.</a:t>
            </a:r>
            <a:endParaRPr lang="cy" sz="1100" b="0" i="0" u="none" strike="noStrike" cap="none" baseline="0" dirty="0">
              <a:solidFill>
                <a:srgbClr val="000000"/>
              </a:solidFill>
              <a:effectLst/>
              <a:uFillTx/>
              <a:latin typeface="Calibri" panose="020F0502020204030204" pitchFamily="34" charset="0"/>
              <a:cs typeface="Calibri" panose="020F0502020204030204" pitchFamily="34" charset="0"/>
            </a:endParaRPr>
          </a:p>
          <a:p>
            <a:endParaRPr lang="en-GB" sz="1100" kern="1200" dirty="0">
              <a:solidFill>
                <a:schemeClr val="tx1"/>
              </a:solidFill>
              <a:effectLst/>
              <a:latin typeface="Calibri" panose="020F0502020204030204" pitchFamily="34" charset="0"/>
              <a:ea typeface="+mn-ea"/>
              <a:cs typeface="Calibri" panose="020F0502020204030204" pitchFamily="34" charset="0"/>
            </a:endParaRPr>
          </a:p>
          <a:p>
            <a:r>
              <a:rPr lang="cy" sz="1100" b="1" i="0" u="none" strike="noStrike" cap="none" baseline="0" dirty="0" err="1">
                <a:solidFill>
                  <a:srgbClr val="000000"/>
                </a:solidFill>
                <a:effectLst/>
                <a:uFillTx/>
                <a:latin typeface="Calibri" panose="020F0502020204030204" pitchFamily="34" charset="0"/>
              </a:rPr>
              <a:t>Pwyntiau</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dysgu</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allweddol</a:t>
            </a:r>
            <a:endParaRPr lang="cy" sz="1100" b="1" i="0" u="none" strike="noStrike" cap="none" baseline="0" dirty="0" err="1">
              <a:solidFill>
                <a:srgbClr val="000000"/>
              </a:solidFill>
              <a:effectLst/>
              <a:uFillTx/>
              <a:latin typeface="Calibri" panose="020F0502020204030204" pitchFamily="34" charset="0"/>
              <a:cs typeface="Calibri" panose="020F0502020204030204" pitchFamily="34" charset="0"/>
            </a:endParaRPr>
          </a:p>
          <a:p>
            <a:r>
              <a:rPr lang="cy" sz="1100" b="0" i="0" u="none" strike="noStrike" cap="none" baseline="0" dirty="0" err="1">
                <a:solidFill>
                  <a:srgbClr val="000000"/>
                </a:solidFill>
                <a:effectLst/>
                <a:uFillTx/>
                <a:latin typeface="Calibri" panose="020F0502020204030204" pitchFamily="34" charset="0"/>
              </a:rPr>
              <a:t>Rhaid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asesiad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ystyried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effaith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weithgareddau'r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gofalwr</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tu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hwnt</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i'w</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gyfrifoldebau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Agwedd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hanfodol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asesiad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graddau</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mae’r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gallu</a:t>
            </a:r>
            <a:r>
              <a:rPr lang="cy" sz="1100" b="0" i="0" u="none" strike="noStrike" cap="none" baseline="0" dirty="0">
                <a:solidFill>
                  <a:srgbClr val="000000"/>
                </a:solidFill>
                <a:effectLst/>
                <a:uFillTx/>
                <a:latin typeface="Calibri" panose="020F0502020204030204" pitchFamily="34" charset="0"/>
              </a:rPr>
              <a:t> ac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fodlon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darparu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a:t>
            </a:r>
            <a:r>
              <a:rPr lang="cy" sz="1100" b="0" i="0" u="none" strike="noStrike" cap="none" baseline="0" dirty="0">
                <a:solidFill>
                  <a:srgbClr val="000000"/>
                </a:solidFill>
                <a:effectLst/>
                <a:uFillTx/>
                <a:latin typeface="Calibri" panose="020F0502020204030204" pitchFamily="34" charset="0"/>
              </a:rPr>
              <a:t> a </a:t>
            </a:r>
            <a:r>
              <a:rPr lang="cy" sz="1100" b="0" i="0" u="none" strike="noStrike" cap="none" baseline="0" dirty="0" err="1">
                <a:solidFill>
                  <a:srgbClr val="000000"/>
                </a:solidFill>
                <a:effectLst/>
                <a:uFillTx/>
                <a:latin typeface="Calibri" panose="020F0502020204030204" pitchFamily="34" charset="0"/>
              </a:rPr>
              <a:t>pharhau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ddarparu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a:t>
            </a:r>
            <a:r>
              <a:rPr lang="cy" sz="1100" b="0" i="0" u="none" strike="noStrike" cap="none" baseline="0" dirty="0">
                <a:solidFill>
                  <a:srgbClr val="000000"/>
                </a:solidFill>
                <a:effectLst/>
                <a:uFillTx/>
                <a:latin typeface="Calibri" panose="020F0502020204030204" pitchFamily="34" charset="0"/>
              </a:rPr>
              <a:t>.</a:t>
            </a:r>
            <a:endParaRPr lang="cy" sz="1100" b="0" i="0" u="none" strike="noStrike" cap="none" baseline="0" dirty="0">
              <a:solidFill>
                <a:srgbClr val="000000"/>
              </a:solidFill>
              <a:effectLst/>
              <a:uFillTx/>
              <a:latin typeface="Calibri" panose="020F0502020204030204" pitchFamily="34" charset="0"/>
              <a:cs typeface="Calibri" panose="020F0502020204030204" pitchFamily="34" charset="0"/>
            </a:endParaRPr>
          </a:p>
          <a:p>
            <a:endParaRPr lang="en-GB" sz="1100" kern="1200" dirty="0">
              <a:solidFill>
                <a:schemeClr val="tx1"/>
              </a:solidFill>
              <a:effectLst/>
              <a:latin typeface="Calibri" panose="020F0502020204030204" pitchFamily="34" charset="0"/>
              <a:ea typeface="+mn-ea"/>
              <a:cs typeface="Calibri" panose="020F0502020204030204" pitchFamily="34" charset="0"/>
            </a:endParaRPr>
          </a:p>
          <a:p>
            <a:endParaRPr lang="en-GB" sz="1100" kern="1200" dirty="0">
              <a:solidFill>
                <a:schemeClr val="tx1"/>
              </a:solidFill>
              <a:effectLst/>
              <a:latin typeface="Calibri" panose="020F0502020204030204" pitchFamily="34" charset="0"/>
              <a:ea typeface="+mn-ea"/>
              <a:cs typeface="Calibri" panose="020F0502020204030204" pitchFamily="34" charset="0"/>
            </a:endParaRPr>
          </a:p>
          <a:p>
            <a:endParaRPr lang="en-GB" sz="1100" kern="1200" dirty="0">
              <a:solidFill>
                <a:schemeClr val="tx1"/>
              </a:solidFill>
              <a:effectLst/>
              <a:latin typeface="Calibri" panose="020F0502020204030204" pitchFamily="34" charset="0"/>
              <a:cs typeface="Calibri" panose="020F0502020204030204" pitchFamily="34" charset="0"/>
            </a:endParaRPr>
          </a:p>
          <a:p>
            <a:r>
              <a:rPr lang="en-GB" sz="1100" b="1" u="sng" dirty="0">
                <a:latin typeface="Calibri"/>
                <a:cs typeface="Calibri"/>
              </a:rPr>
              <a:t>ENGLISH</a:t>
            </a:r>
            <a:endParaRPr lang="en-GB" sz="1100" b="1" u="sng" dirty="0">
              <a:latin typeface="Calibri" panose="020F0502020204030204" pitchFamily="34" charset="0"/>
              <a:cs typeface="Calibri" panose="020F0502020204030204" pitchFamily="34" charset="0"/>
            </a:endParaRPr>
          </a:p>
          <a:p>
            <a:endParaRPr lang="en-GB" sz="1100" dirty="0">
              <a:latin typeface="Calibri" panose="020F0502020204030204" pitchFamily="34" charset="0"/>
              <a:ea typeface="ＭＳ Ｐゴシック"/>
              <a:cs typeface="Calibri" panose="020F0502020204030204" pitchFamily="34" charset="0"/>
            </a:endParaRPr>
          </a:p>
          <a:p>
            <a:endParaRPr lang="en-GB" sz="1100" dirty="0">
              <a:latin typeface="Calibri" panose="020F0502020204030204" pitchFamily="34" charset="0"/>
              <a:ea typeface="ＭＳ Ｐゴシック"/>
              <a:cs typeface="Calibri" panose="020F0502020204030204" pitchFamily="34" charset="0"/>
            </a:endParaRPr>
          </a:p>
          <a:p>
            <a:endParaRPr lang="en-GB" sz="1100" u="sng" dirty="0">
              <a:ea typeface="ＭＳ Ｐゴシック"/>
            </a:endParaRPr>
          </a:p>
          <a:p>
            <a:r>
              <a:rPr lang="en-GB" altLang="en-US" sz="1100" dirty="0">
                <a:ea typeface="ＭＳ Ｐゴシック"/>
              </a:rPr>
              <a:t>[</a:t>
            </a:r>
            <a:r>
              <a:rPr lang="en-GB" altLang="en-US" sz="1100" b="1" dirty="0">
                <a:ea typeface="ＭＳ Ｐゴシック"/>
              </a:rPr>
              <a:t>FACILITATORS NOTE</a:t>
            </a:r>
            <a:r>
              <a:rPr lang="en-GB" altLang="en-US" sz="1100" dirty="0">
                <a:ea typeface="ＭＳ Ｐゴシック"/>
              </a:rPr>
              <a:t>: this slide has animation]</a:t>
            </a:r>
            <a:endParaRPr lang="en-GB" altLang="en-US" sz="1100" dirty="0">
              <a:ea typeface="ＭＳ Ｐゴシック"/>
              <a:cs typeface="Calibri"/>
            </a:endParaRPr>
          </a:p>
          <a:p>
            <a:endParaRPr lang="en-GB" sz="1100" u="sng" dirty="0">
              <a:ea typeface="ＭＳ Ｐゴシック" pitchFamily="34" charset="-128"/>
            </a:endParaRPr>
          </a:p>
          <a:p>
            <a:r>
              <a:rPr lang="en-GB" sz="1100" dirty="0">
                <a:latin typeface="Calibri" panose="020F0502020204030204" pitchFamily="34" charset="0"/>
                <a:cs typeface="Calibri" panose="020F0502020204030204" pitchFamily="34" charset="0"/>
              </a:rPr>
              <a:t>Definition of a carer has changed: repeal of previous Carer’s legislation. No longer have to be providing substantial/regular care.</a:t>
            </a:r>
          </a:p>
          <a:p>
            <a:endParaRPr lang="en-GB" sz="1100" dirty="0">
              <a:latin typeface="Calibri" panose="020F0502020204030204" pitchFamily="34" charset="0"/>
              <a:cs typeface="Calibri" panose="020F0502020204030204" pitchFamily="34" charset="0"/>
            </a:endParaRPr>
          </a:p>
          <a:p>
            <a:r>
              <a:rPr lang="en-GB" sz="1100" dirty="0">
                <a:latin typeface="Calibri" panose="020F0502020204030204" pitchFamily="34" charset="0"/>
                <a:cs typeface="Calibri" panose="020F0502020204030204" pitchFamily="34" charset="0"/>
              </a:rPr>
              <a:t>Emphasise the importance of paying attention to the developmental needs of a child who may be a carer, during the assessment process, and extent to which it is appropriate to provide care. </a:t>
            </a:r>
          </a:p>
          <a:p>
            <a:pPr lvl="0"/>
            <a:r>
              <a:rPr lang="en-GB" sz="1100" kern="1200" dirty="0">
                <a:solidFill>
                  <a:schemeClr val="tx1"/>
                </a:solidFill>
                <a:effectLst/>
                <a:latin typeface="Calibri" panose="020F0502020204030204" pitchFamily="34" charset="0"/>
                <a:cs typeface="Calibri" panose="020F0502020204030204" pitchFamily="34" charset="0"/>
              </a:rPr>
              <a:t>To support learners’ understanding of what constitutes a caring role, the slide includes the definition of a carer in the Act. In addition, there are a number of key elements that underline the duty to assess and the practitioner’s role in assessing the need for support of a carer.</a:t>
            </a:r>
          </a:p>
          <a:p>
            <a:r>
              <a:rPr lang="en-GB" sz="1100" kern="1200" dirty="0">
                <a:solidFill>
                  <a:schemeClr val="tx1"/>
                </a:solidFill>
                <a:effectLst/>
                <a:latin typeface="Calibri" panose="020F0502020204030204" pitchFamily="34" charset="0"/>
                <a:cs typeface="Calibri" panose="020F0502020204030204" pitchFamily="34" charset="0"/>
              </a:rPr>
              <a:t>A local authority (or organisation they have delegated functions to) must assess whether the carer has needs for support (or is likely to do so in the future) and if they do, what those needs are or are likely to be.</a:t>
            </a:r>
            <a:r>
              <a:rPr lang="en-GB" sz="1100" dirty="0">
                <a:latin typeface="Calibri" panose="020F0502020204030204" pitchFamily="34" charset="0"/>
                <a:cs typeface="Calibri" panose="020F0502020204030204" pitchFamily="34" charset="0"/>
              </a:rPr>
              <a:t> </a:t>
            </a:r>
            <a:endParaRPr lang="en-GB" sz="1100" kern="1200" dirty="0">
              <a:solidFill>
                <a:schemeClr val="tx1"/>
              </a:solidFill>
              <a:effectLst/>
              <a:latin typeface="Calibri" panose="020F0502020204030204" pitchFamily="34" charset="0"/>
              <a:cs typeface="Calibri" panose="020F0502020204030204" pitchFamily="34" charset="0"/>
            </a:endParaRPr>
          </a:p>
          <a:p>
            <a:pPr lvl="0"/>
            <a:r>
              <a:rPr lang="en-GB" sz="1100" kern="1200" dirty="0">
                <a:solidFill>
                  <a:schemeClr val="tx1"/>
                </a:solidFill>
                <a:effectLst/>
                <a:latin typeface="Calibri" panose="020F0502020204030204" pitchFamily="34" charset="0"/>
                <a:cs typeface="Calibri" panose="020F0502020204030204" pitchFamily="34" charset="0"/>
              </a:rPr>
              <a:t>The duty to assess applies regardless of the local authority’s view of the level of support the carer needs or the financial resources he or she has or the financial resources of the person they care for.</a:t>
            </a:r>
          </a:p>
          <a:p>
            <a:r>
              <a:rPr lang="en-GB" sz="1100" kern="1200" dirty="0">
                <a:solidFill>
                  <a:schemeClr val="tx1"/>
                </a:solidFill>
                <a:effectLst/>
                <a:latin typeface="Calibri" panose="020F0502020204030204" pitchFamily="34" charset="0"/>
                <a:cs typeface="Calibri" panose="020F0502020204030204" pitchFamily="34" charset="0"/>
              </a:rPr>
              <a:t>The outcomes the carer wishes to achieve both in terms of themselves and, if a child is undertaking the role of a carer, the outcomes the person(s) with parental responsibility for that child wish to achieve for them must be ascertained as well as any barriers to achieving those outcomes, risks if the outcomes are not achieved and the carer’s strengths and capabilities i.e. the 5 elements of assessment.</a:t>
            </a:r>
            <a:r>
              <a:rPr lang="en-GB" sz="1100" dirty="0">
                <a:latin typeface="Calibri" panose="020F0502020204030204" pitchFamily="34" charset="0"/>
                <a:cs typeface="Calibri" panose="020F0502020204030204" pitchFamily="34" charset="0"/>
              </a:rPr>
              <a:t> </a:t>
            </a:r>
            <a:endParaRPr lang="en-GB" sz="1100" kern="1200" dirty="0">
              <a:solidFill>
                <a:schemeClr val="tx1"/>
              </a:solidFill>
              <a:effectLst/>
              <a:latin typeface="Calibri" panose="020F0502020204030204" pitchFamily="34" charset="0"/>
              <a:cs typeface="Calibri" panose="020F0502020204030204" pitchFamily="34" charset="0"/>
            </a:endParaRPr>
          </a:p>
          <a:p>
            <a:pPr lvl="0"/>
            <a:r>
              <a:rPr lang="en-GB" sz="1100" kern="1200" dirty="0">
                <a:solidFill>
                  <a:schemeClr val="tx1"/>
                </a:solidFill>
                <a:effectLst/>
                <a:latin typeface="Calibri" panose="020F0502020204030204" pitchFamily="34" charset="0"/>
                <a:cs typeface="Calibri" panose="020F0502020204030204" pitchFamily="34" charset="0"/>
              </a:rPr>
              <a:t>The assessment must also include the extent to which the carer is able and willing to provide care and to continue to provide care, and the impact on them of their caring role, including their ability to continue with activities outside of the caring role. Practitioners should explore the impact on the carer of providing both emotional and physical care and support.</a:t>
            </a:r>
          </a:p>
          <a:p>
            <a:r>
              <a:rPr lang="en-GB" sz="1100" kern="1200" dirty="0">
                <a:solidFill>
                  <a:schemeClr val="tx1"/>
                </a:solidFill>
                <a:effectLst/>
                <a:latin typeface="Calibri" panose="020F0502020204030204" pitchFamily="34" charset="0"/>
                <a:cs typeface="Calibri" panose="020F0502020204030204" pitchFamily="34" charset="0"/>
              </a:rPr>
              <a:t>If the carer is a child, the assessment must have regard to his or her developmental needs and the extent to which it is appropriate for the child to provide the care. This should lead to consideration as to whether a child carer is actually a child with care and support needs in his or her own right and who therefore should be assessed under Section 21 of the Act.</a:t>
            </a:r>
            <a:r>
              <a:rPr lang="en-GB" sz="1100" dirty="0">
                <a:latin typeface="Calibri" panose="020F0502020204030204" pitchFamily="34" charset="0"/>
                <a:cs typeface="Calibri" panose="020F0502020204030204" pitchFamily="34" charset="0"/>
              </a:rPr>
              <a:t> </a:t>
            </a:r>
            <a:endParaRPr lang="en-GB" sz="1100" kern="1200" dirty="0">
              <a:solidFill>
                <a:schemeClr val="tx1"/>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effectLst/>
                <a:latin typeface="Calibri" panose="020F0502020204030204" pitchFamily="34" charset="0"/>
                <a:cs typeface="Calibri" panose="020F0502020204030204" pitchFamily="34" charset="0"/>
              </a:rPr>
              <a:t>If the carer is a young adult carer aged between 16 and 25 the assessment must include any current or future transitions the carer is likely to make into further or higher education, employment or training and have due regard to what the young adult carer wishes to participate in.</a:t>
            </a:r>
          </a:p>
          <a:p>
            <a:pPr lvl="0"/>
            <a:endParaRPr lang="en-GB" sz="1100" kern="1200" dirty="0">
              <a:solidFill>
                <a:schemeClr val="tx1"/>
              </a:solidFill>
              <a:effectLst/>
              <a:latin typeface="Calibri" panose="020F0502020204030204" pitchFamily="34" charset="0"/>
              <a:ea typeface="+mn-ea"/>
              <a:cs typeface="Calibri" panose="020F0502020204030204" pitchFamily="34" charset="0"/>
            </a:endParaRPr>
          </a:p>
          <a:p>
            <a:r>
              <a:rPr lang="en-GB" sz="1100" kern="1200" dirty="0">
                <a:solidFill>
                  <a:schemeClr val="tx1"/>
                </a:solidFill>
                <a:effectLst/>
                <a:latin typeface="Calibri" panose="020F0502020204030204" pitchFamily="34" charset="0"/>
                <a:cs typeface="Calibri" panose="020F0502020204030204" pitchFamily="34" charset="0"/>
              </a:rPr>
              <a:t> </a:t>
            </a:r>
          </a:p>
          <a:p>
            <a:r>
              <a:rPr lang="en-GB" sz="1100" kern="1200" dirty="0">
                <a:solidFill>
                  <a:schemeClr val="tx1"/>
                </a:solidFill>
                <a:effectLst/>
                <a:latin typeface="Calibri" panose="020F0502020204030204" pitchFamily="34" charset="0"/>
                <a:cs typeface="Calibri" panose="020F0502020204030204" pitchFamily="34" charset="0"/>
              </a:rPr>
              <a:t>The duty to assess applies regardless of the level of support the carer needs or the financial resources he or she has or the financial resources of the person being cared for.</a:t>
            </a:r>
          </a:p>
          <a:p>
            <a:endParaRPr lang="en-GB" sz="1100" kern="1200" dirty="0">
              <a:solidFill>
                <a:schemeClr val="tx1"/>
              </a:solidFill>
              <a:effectLst/>
              <a:latin typeface="Calibri" panose="020F0502020204030204" pitchFamily="34" charset="0"/>
              <a:ea typeface="+mn-ea"/>
              <a:cs typeface="Calibri" panose="020F0502020204030204" pitchFamily="34" charset="0"/>
            </a:endParaRPr>
          </a:p>
          <a:p>
            <a:r>
              <a:rPr lang="en-GB" sz="1100" kern="1200" dirty="0">
                <a:solidFill>
                  <a:schemeClr val="tx1"/>
                </a:solidFill>
                <a:effectLst/>
                <a:latin typeface="Calibri" panose="020F0502020204030204" pitchFamily="34" charset="0"/>
                <a:cs typeface="Calibri" panose="020F0502020204030204" pitchFamily="34" charset="0"/>
              </a:rPr>
              <a:t>With</a:t>
            </a:r>
            <a:r>
              <a:rPr lang="en-GB" sz="1100" kern="1200" baseline="0" dirty="0">
                <a:solidFill>
                  <a:schemeClr val="tx1"/>
                </a:solidFill>
                <a:effectLst/>
                <a:latin typeface="Calibri" panose="020F0502020204030204" pitchFamily="34" charset="0"/>
                <a:cs typeface="Calibri" panose="020F0502020204030204" pitchFamily="34" charset="0"/>
              </a:rPr>
              <a:t> regards to Carers, there </a:t>
            </a:r>
            <a:r>
              <a:rPr lang="en-GB" sz="1100" dirty="0">
                <a:latin typeface="Calibri" panose="020F0502020204030204" pitchFamily="34" charset="0"/>
                <a:cs typeface="Calibri" panose="020F0502020204030204" pitchFamily="34" charset="0"/>
              </a:rPr>
              <a:t>are partnerships in place with many carers associations across Wales to</a:t>
            </a:r>
            <a:r>
              <a:rPr lang="en-GB" sz="1100" kern="1200" baseline="0" dirty="0">
                <a:solidFill>
                  <a:schemeClr val="tx1"/>
                </a:solidFill>
                <a:effectLst/>
                <a:latin typeface="Calibri" panose="020F0502020204030204" pitchFamily="34" charset="0"/>
                <a:cs typeface="Calibri" panose="020F0502020204030204" pitchFamily="34" charset="0"/>
              </a:rPr>
              <a:t> undertake assessments. Aims for the future are to estimate number of requests for carers assessments, and also the number of referrals for young carers. Also to develop fit for purpose carers and young carers assessments.</a:t>
            </a:r>
            <a:endParaRPr lang="en-GB" sz="1100" kern="1200" dirty="0">
              <a:solidFill>
                <a:schemeClr val="tx1"/>
              </a:solidFill>
              <a:effectLst/>
              <a:latin typeface="Calibri" panose="020F0502020204030204" pitchFamily="34" charset="0"/>
              <a:cs typeface="Calibri" panose="020F0502020204030204" pitchFamily="34" charset="0"/>
            </a:endParaRPr>
          </a:p>
          <a:p>
            <a:endParaRPr lang="en-GB" sz="1100" kern="1200" dirty="0">
              <a:solidFill>
                <a:schemeClr val="tx1"/>
              </a:solidFill>
              <a:effectLst/>
              <a:latin typeface="Calibri" panose="020F0502020204030204" pitchFamily="34" charset="0"/>
              <a:ea typeface="+mn-ea"/>
              <a:cs typeface="Calibri" panose="020F0502020204030204" pitchFamily="34" charset="0"/>
            </a:endParaRPr>
          </a:p>
          <a:p>
            <a:r>
              <a:rPr lang="en-GB" sz="1100" b="1" kern="1200" dirty="0">
                <a:solidFill>
                  <a:schemeClr val="tx1"/>
                </a:solidFill>
                <a:effectLst/>
                <a:latin typeface="Calibri" panose="020F0502020204030204" pitchFamily="34" charset="0"/>
                <a:cs typeface="Calibri" panose="020F0502020204030204" pitchFamily="34" charset="0"/>
              </a:rPr>
              <a:t>Key learning points</a:t>
            </a:r>
            <a:endParaRPr lang="en-GB" sz="1100" kern="1200" dirty="0">
              <a:solidFill>
                <a:schemeClr val="tx1"/>
              </a:solidFill>
              <a:effectLst/>
              <a:latin typeface="Calibri" panose="020F0502020204030204" pitchFamily="34" charset="0"/>
              <a:cs typeface="Calibri" panose="020F0502020204030204" pitchFamily="34" charset="0"/>
            </a:endParaRPr>
          </a:p>
          <a:p>
            <a:r>
              <a:rPr lang="en-GB" sz="1100" kern="1200" dirty="0">
                <a:solidFill>
                  <a:schemeClr val="tx1"/>
                </a:solidFill>
                <a:effectLst/>
                <a:latin typeface="Calibri" panose="020F0502020204030204" pitchFamily="34" charset="0"/>
                <a:cs typeface="Calibri" panose="020F0502020204030204" pitchFamily="34" charset="0"/>
              </a:rPr>
              <a:t>A carer’s assessment must consider the impact on the carer’s activities beyond their caring responsibilities. A vital aspect of a carer’s assessment is the extent to which the carer is able and willing to provide care and to continue to provide care.</a:t>
            </a:r>
          </a:p>
          <a:p>
            <a:endParaRPr lang="en-GB" sz="1100" kern="1200" dirty="0">
              <a:solidFill>
                <a:schemeClr val="tx1"/>
              </a:solidFill>
              <a:effectLst/>
              <a:latin typeface="Calibri" panose="020F0502020204030204" pitchFamily="34" charset="0"/>
              <a:ea typeface="+mn-ea"/>
              <a:cs typeface="Calibri" panose="020F0502020204030204" pitchFamily="34" charset="0"/>
            </a:endParaRPr>
          </a:p>
          <a:p>
            <a:endParaRPr lang="en-GB" sz="1100" kern="1200" dirty="0">
              <a:solidFill>
                <a:schemeClr val="tx1"/>
              </a:solidFill>
              <a:effectLst/>
              <a:latin typeface="Calibri" panose="020F0502020204030204" pitchFamily="34" charset="0"/>
              <a:ea typeface="+mn-ea"/>
              <a:cs typeface="Calibri" panose="020F0502020204030204" pitchFamily="34" charset="0"/>
            </a:endParaRPr>
          </a:p>
          <a:p>
            <a:endParaRPr lang="en-GB" sz="1100" kern="1200" dirty="0">
              <a:solidFill>
                <a:schemeClr val="tx1"/>
              </a:solidFill>
              <a:effectLst/>
              <a:latin typeface="Calibri" panose="020F0502020204030204" pitchFamily="34" charset="0"/>
              <a:ea typeface="+mn-ea"/>
              <a:cs typeface="Calibri" panose="020F0502020204030204" pitchFamily="34" charset="0"/>
            </a:endParaRPr>
          </a:p>
          <a:p>
            <a:endParaRPr lang="en-GB" sz="1100" u="sng" dirty="0"/>
          </a:p>
        </p:txBody>
      </p:sp>
      <p:sp>
        <p:nvSpPr>
          <p:cNvPr id="4" name="Slide Number Placeholder 3"/>
          <p:cNvSpPr>
            <a:spLocks noGrp="1"/>
          </p:cNvSpPr>
          <p:nvPr>
            <p:ph type="sldNum" sz="quarter" idx="10"/>
          </p:nvPr>
        </p:nvSpPr>
        <p:spPr>
          <a:xfrm>
            <a:off x="3850444" y="9428584"/>
            <a:ext cx="2945659" cy="496332"/>
          </a:xfrm>
          <a:prstGeom prst="rect">
            <a:avLst/>
          </a:prstGeom>
        </p:spPr>
        <p:txBody>
          <a:bodyPr/>
          <a:lstStyle/>
          <a:p>
            <a:fld id="{A771E050-A66B-4E11-9C20-135C160BC1C9}" type="slidenum">
              <a:rPr lang="en-GB" smtClean="0"/>
              <a:t>19</a:t>
            </a:fld>
            <a:endParaRPr lang="en-GB"/>
          </a:p>
        </p:txBody>
      </p:sp>
    </p:spTree>
    <p:extLst>
      <p:ext uri="{BB962C8B-B14F-4D97-AF65-F5344CB8AC3E}">
        <p14:creationId xmlns:p14="http://schemas.microsoft.com/office/powerpoint/2010/main" val="4188993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0" i="0" u="none" strike="noStrike" cap="none" baseline="0" dirty="0">
                <a:solidFill>
                  <a:srgbClr val="000000"/>
                </a:solidFill>
                <a:effectLst/>
                <a:uFillTx/>
                <a:latin typeface="Calibri" panose="020F0502020204030204" pitchFamily="34" charset="0"/>
              </a:rPr>
              <a:t>Y prif newid allweddol, yn enwedig ar gyfer Gwasanaethau Oedolion: o 6/4/16, fydd yn gyfrifol am ddiwallu anghenion yr holl oedolion a phlant sydd angen gofal a chymorth, tra byddant yn cael eu cadw.</a:t>
            </a:r>
            <a:r>
              <a:rPr lang="cy" dirty="0">
                <a:solidFill>
                  <a:srgbClr val="000000"/>
                </a:solidFill>
                <a:latin typeface="Calibri" panose="020F0502020204030204" pitchFamily="34" charset="0"/>
              </a:rPr>
              <a:t> </a:t>
            </a:r>
            <a:endParaRPr lang="cy" sz="1200" b="0" i="0" u="none" strike="noStrike" cap="none" baseline="0" dirty="0">
              <a:solidFill>
                <a:srgbClr val="000000"/>
              </a:solidFill>
              <a:effectLst/>
              <a:uFillTx/>
              <a:latin typeface="Calibri" panose="020F0502020204030204" pitchFamily="34" charset="0"/>
            </a:endParaRPr>
          </a:p>
          <a:p>
            <a:r>
              <a:rPr lang="cy" sz="1200" b="0" i="0" u="none" strike="noStrike" cap="none" baseline="0" dirty="0">
                <a:solidFill>
                  <a:srgbClr val="000000"/>
                </a:solidFill>
                <a:effectLst/>
                <a:uFillTx/>
                <a:latin typeface="Calibri" panose="020F0502020204030204" pitchFamily="34" charset="0"/>
              </a:rPr>
              <a:t>Yn </a:t>
            </a:r>
            <a:r>
              <a:rPr lang="cy" sz="1200" b="0" i="0" u="none" strike="noStrike" cap="none" baseline="0" dirty="0" err="1">
                <a:solidFill>
                  <a:srgbClr val="000000"/>
                </a:solidFill>
                <a:effectLst/>
                <a:uFillTx/>
                <a:latin typeface="Calibri" panose="020F0502020204030204" pitchFamily="34" charset="0"/>
              </a:rPr>
              <a:t>ystod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carchariad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OEDOLION , </a:t>
            </a:r>
            <a:r>
              <a:rPr lang="cy" sz="1200" b="0" i="0" u="none" strike="noStrike" cap="none" baseline="0" dirty="0" err="1">
                <a:solidFill>
                  <a:srgbClr val="000000"/>
                </a:solidFill>
                <a:effectLst/>
                <a:uFillTx/>
                <a:latin typeface="Calibri" panose="020F0502020204030204" pitchFamily="34" charset="0"/>
              </a:rPr>
              <a:t>gyda</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chyfrifoldeb</a:t>
            </a:r>
            <a:r>
              <a:rPr lang="cy" sz="1200" b="0" i="0" u="none" strike="noStrike" cap="none" baseline="0" dirty="0">
                <a:solidFill>
                  <a:srgbClr val="000000"/>
                </a:solidFill>
                <a:effectLst/>
                <a:uFillTx/>
                <a:latin typeface="Calibri" panose="020F0502020204030204" pitchFamily="34" charset="0"/>
              </a:rPr>
              <a:t> am </a:t>
            </a:r>
            <a:r>
              <a:rPr lang="cy" sz="1200" b="0" i="0" u="none" strike="noStrike" cap="none" baseline="0" dirty="0" err="1">
                <a:solidFill>
                  <a:srgbClr val="000000"/>
                </a:solidFill>
                <a:effectLst/>
                <a:uFillTx/>
                <a:latin typeface="Calibri" panose="020F0502020204030204" pitchFamily="34" charset="0"/>
              </a:rPr>
              <a:t>asesu</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darparu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gyfer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unrhyw</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anghenion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gofal</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chymorth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cymwys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disgyn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ALl</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mae’r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carchar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ynddo</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rhyddhau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un </a:t>
            </a:r>
            <a:r>
              <a:rPr lang="cy" sz="1200" b="0" i="0" u="none" strike="noStrike" cap="none" baseline="0" dirty="0" err="1">
                <a:solidFill>
                  <a:srgbClr val="000000"/>
                </a:solidFill>
                <a:effectLst/>
                <a:uFillTx/>
                <a:latin typeface="Calibri" panose="020F0502020204030204" pitchFamily="34" charset="0"/>
              </a:rPr>
              <a:t>fydd</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ddyletswydd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asesu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canlyniadau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llesiant</a:t>
            </a:r>
            <a:r>
              <a:rPr lang="cy" sz="1200" b="0" i="0" u="none" strike="noStrike" cap="none" baseline="0" dirty="0">
                <a:solidFill>
                  <a:srgbClr val="000000"/>
                </a:solidFill>
                <a:effectLst/>
                <a:uFillTx/>
                <a:latin typeface="Calibri" panose="020F0502020204030204" pitchFamily="34" charset="0"/>
              </a:rPr>
              <a:t> ag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gyfer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unrhyw</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ddinesydd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arall</a:t>
            </a:r>
            <a:r>
              <a:rPr lang="cy" sz="1200" b="0" i="0" u="none" strike="noStrike" cap="none" baseline="0" dirty="0">
                <a:solidFill>
                  <a:srgbClr val="000000"/>
                </a:solidFill>
                <a:effectLst/>
                <a:uFillTx/>
                <a:latin typeface="Calibri" panose="020F0502020204030204" pitchFamily="34" charset="0"/>
              </a:rPr>
              <a:t>. Pan </a:t>
            </a:r>
            <a:r>
              <a:rPr lang="cy" sz="1200" b="0" i="0" u="none" strike="noStrike" cap="none" baseline="0" dirty="0" err="1">
                <a:solidFill>
                  <a:srgbClr val="000000"/>
                </a:solidFill>
                <a:effectLst/>
                <a:uFillTx/>
                <a:latin typeface="Calibri" panose="020F0502020204030204" pitchFamily="34" charset="0"/>
              </a:rPr>
              <a:t>gânt</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rhyddhau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trosglwyddir</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cyfrifoldeb</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hwn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awdurdod</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bydd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unigolyn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byw</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ynddo</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ond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mae</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cynllunio</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chludadwyedd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asesiadau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allweddol</a:t>
            </a:r>
            <a:r>
              <a:rPr lang="cy" sz="1200" b="0" i="0" u="none" strike="noStrike" cap="none" baseline="0" dirty="0">
                <a:solidFill>
                  <a:srgbClr val="000000"/>
                </a:solidFill>
                <a:effectLst/>
                <a:uFillTx/>
                <a:latin typeface="Calibri" panose="020F0502020204030204" pitchFamily="34" charset="0"/>
              </a:rPr>
              <a:t>.</a:t>
            </a:r>
            <a:r>
              <a:rPr lang="cy" dirty="0">
                <a:solidFill>
                  <a:srgbClr val="000000"/>
                </a:solidFill>
                <a:latin typeface="Calibri" panose="020F0502020204030204" pitchFamily="34" charset="0"/>
              </a:rPr>
              <a:t> </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endParaRPr lang="en-GB" sz="1200" dirty="0"/>
          </a:p>
          <a:p>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gyfer</a:t>
            </a:r>
            <a:r>
              <a:rPr lang="cy" sz="1200" b="0" i="0" u="none" strike="noStrike" cap="none" baseline="0" dirty="0">
                <a:solidFill>
                  <a:srgbClr val="000000"/>
                </a:solidFill>
                <a:effectLst/>
                <a:uFillTx/>
                <a:latin typeface="Calibri" panose="020F0502020204030204" pitchFamily="34" charset="0"/>
              </a:rPr>
              <a:t> PLENTYN </a:t>
            </a:r>
            <a:r>
              <a:rPr lang="cy" sz="1200" b="0" i="0" u="none" strike="noStrike" cap="none" baseline="0" dirty="0" err="1">
                <a:solidFill>
                  <a:srgbClr val="000000"/>
                </a:solidFill>
                <a:effectLst/>
                <a:uFillTx/>
                <a:latin typeface="Calibri" panose="020F0502020204030204" pitchFamily="34" charset="0"/>
              </a:rPr>
              <a:t>mewn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sefydliad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diogel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mae'r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cyfrifoldeb</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hwn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disgyn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ALl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Cartref</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yng</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Nghymru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lle'r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oedd</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plentyn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preswylio</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fel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arfer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mynd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ddalfa</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Os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nad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oes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statws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hysbys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mae'n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cyfeirio</a:t>
            </a:r>
            <a:r>
              <a:rPr lang="cy" sz="1200" b="0" i="0" u="none" strike="noStrike" cap="none" baseline="0" dirty="0">
                <a:solidFill>
                  <a:srgbClr val="000000"/>
                </a:solidFill>
                <a:effectLst/>
                <a:uFillTx/>
                <a:latin typeface="Calibri" panose="020F0502020204030204" pitchFamily="34" charset="0"/>
              </a:rPr>
              <a:t> at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ALl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lle</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mae'r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plentyn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cael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gadw</a:t>
            </a:r>
            <a:r>
              <a:rPr lang="cy" sz="1200" b="0" i="0" u="none" strike="noStrike" cap="none" baseline="0" dirty="0">
                <a:solidFill>
                  <a:srgbClr val="000000"/>
                </a:solidFill>
                <a:effectLst/>
                <a:uFillTx/>
                <a:latin typeface="Calibri" panose="020F0502020204030204" pitchFamily="34" charset="0"/>
              </a:rPr>
              <a:t>. Yn </a:t>
            </a:r>
            <a:r>
              <a:rPr lang="cy" sz="1200" b="0" i="0" u="none" strike="noStrike" cap="none" baseline="0" dirty="0" err="1">
                <a:solidFill>
                  <a:srgbClr val="000000"/>
                </a:solidFill>
                <a:effectLst/>
                <a:uFillTx/>
                <a:latin typeface="Calibri" panose="020F0502020204030204" pitchFamily="34" charset="0"/>
              </a:rPr>
              <a:t>cael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trin </a:t>
            </a:r>
            <a:r>
              <a:rPr lang="cy" sz="1200" b="0" i="0" u="none" strike="noStrike" cap="none" baseline="0" dirty="0" err="1">
                <a:solidFill>
                  <a:srgbClr val="000000"/>
                </a:solidFill>
                <a:effectLst/>
                <a:uFillTx/>
                <a:latin typeface="Calibri" panose="020F0502020204030204" pitchFamily="34" charset="0"/>
              </a:rPr>
              <a:t>fel</a:t>
            </a:r>
            <a:r>
              <a:rPr lang="cy" sz="1200" b="0" i="0" u="none" strike="noStrike" cap="none" baseline="0" dirty="0">
                <a:solidFill>
                  <a:srgbClr val="000000"/>
                </a:solidFill>
                <a:effectLst/>
                <a:uFillTx/>
                <a:latin typeface="Calibri" panose="020F0502020204030204" pitchFamily="34" charset="0"/>
              </a:rPr>
              <a:t> “plant </a:t>
            </a:r>
            <a:r>
              <a:rPr lang="cy" sz="1200" b="0" i="0" u="none" strike="noStrike" cap="none" baseline="0" dirty="0" err="1">
                <a:solidFill>
                  <a:srgbClr val="000000"/>
                </a:solidFill>
                <a:effectLst/>
                <a:uFillTx/>
                <a:latin typeface="Calibri" panose="020F0502020204030204" pitchFamily="34" charset="0"/>
              </a:rPr>
              <a:t>sy’n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derbyn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gofal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gyda’r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holl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hawliau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amddiffyniad</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mae</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roi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gan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gynnwys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un </a:t>
            </a:r>
            <a:r>
              <a:rPr lang="cy" sz="1200" b="0" i="0" u="none" strike="noStrike" cap="none" baseline="0" dirty="0" err="1">
                <a:solidFill>
                  <a:srgbClr val="000000"/>
                </a:solidFill>
                <a:effectLst/>
                <a:uFillTx/>
                <a:latin typeface="Calibri" panose="020F0502020204030204" pitchFamily="34" charset="0"/>
              </a:rPr>
              <a:t>amserlenni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adolygu</a:t>
            </a:r>
            <a:r>
              <a:rPr lang="cy" sz="1200" b="0" i="0" u="none" strike="noStrike" cap="none" baseline="0" dirty="0">
                <a:solidFill>
                  <a:srgbClr val="000000"/>
                </a:solidFill>
                <a:effectLst/>
                <a:uFillTx/>
                <a:latin typeface="Calibri" panose="020F0502020204030204" pitchFamily="34" charset="0"/>
              </a:rPr>
              <a:t>.</a:t>
            </a:r>
            <a:r>
              <a:rPr lang="cy" dirty="0">
                <a:solidFill>
                  <a:srgbClr val="000000"/>
                </a:solidFill>
                <a:latin typeface="Calibri" panose="020F0502020204030204" pitchFamily="34" charset="0"/>
              </a:rPr>
              <a:t>  </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endParaRPr lang="en-GB" sz="1200" dirty="0"/>
          </a:p>
          <a:p>
            <a:r>
              <a:rPr lang="cy" sz="1200" b="0" i="0" u="none" strike="noStrike" cap="none" baseline="0" dirty="0" err="1">
                <a:solidFill>
                  <a:srgbClr val="000000"/>
                </a:solidFill>
                <a:effectLst/>
                <a:uFillTx/>
                <a:latin typeface="Calibri" panose="020F0502020204030204" pitchFamily="34" charset="0"/>
              </a:rPr>
              <a:t>Wedi'i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gynllunio</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fod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gynhwysol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wahân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uchod</a:t>
            </a:r>
            <a:r>
              <a:rPr lang="cy" sz="1200" b="0" i="0" u="none" strike="noStrike" cap="none" baseline="0" dirty="0">
                <a:solidFill>
                  <a:srgbClr val="000000"/>
                </a:solidFill>
                <a:effectLst/>
                <a:uFillTx/>
                <a:latin typeface="Calibri" panose="020F0502020204030204" pitchFamily="34" charset="0"/>
              </a:rPr>
              <a:t>.</a:t>
            </a:r>
            <a:r>
              <a:rPr lang="cy" dirty="0">
                <a:solidFill>
                  <a:srgbClr val="000000"/>
                </a:solidFill>
                <a:latin typeface="Calibri" panose="020F0502020204030204" pitchFamily="34" charset="0"/>
              </a:rPr>
              <a:t> </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endParaRPr lang="en-GB" sz="1200" dirty="0"/>
          </a:p>
          <a:p>
            <a:r>
              <a:rPr lang="cy" sz="1200" b="1" i="0" u="none" strike="noStrike" cap="none" baseline="0" dirty="0" err="1">
                <a:solidFill>
                  <a:srgbClr val="000000"/>
                </a:solidFill>
                <a:effectLst/>
                <a:uFillTx/>
                <a:latin typeface="Calibri"/>
                <a:cs typeface="Calibri"/>
              </a:rPr>
              <a:t>Efallai</a:t>
            </a:r>
            <a:r>
              <a:rPr lang="cy" sz="1200" b="1" i="0" u="none" strike="noStrike" cap="none" baseline="0" dirty="0">
                <a:solidFill>
                  <a:srgbClr val="000000"/>
                </a:solidFill>
                <a:effectLst/>
                <a:uFillTx/>
                <a:latin typeface="Calibri"/>
                <a:cs typeface="Calibri"/>
              </a:rPr>
              <a:t> y </a:t>
            </a:r>
            <a:r>
              <a:rPr lang="cy" sz="1200" b="1" i="0" u="none" strike="noStrike" cap="none" baseline="0" dirty="0" err="1">
                <a:solidFill>
                  <a:srgbClr val="000000"/>
                </a:solidFill>
                <a:effectLst/>
                <a:uFillTx/>
                <a:latin typeface="Calibri"/>
                <a:cs typeface="Calibri"/>
              </a:rPr>
              <a:t>bydd</a:t>
            </a:r>
            <a:r>
              <a:rPr lang="cy" sz="1200" b="1" i="0" u="none" strike="noStrike" cap="none" baseline="0" dirty="0">
                <a:solidFill>
                  <a:srgbClr val="000000"/>
                </a:solidFill>
                <a:effectLst/>
                <a:uFillTx/>
                <a:latin typeface="Calibri"/>
                <a:cs typeface="Calibri"/>
              </a:rPr>
              <a:t> </a:t>
            </a:r>
            <a:r>
              <a:rPr lang="cy" sz="1200" b="1" i="0" u="none" strike="noStrike" cap="none" baseline="0" dirty="0" err="1">
                <a:solidFill>
                  <a:srgbClr val="000000"/>
                </a:solidFill>
                <a:effectLst/>
                <a:uFillTx/>
                <a:latin typeface="Calibri"/>
                <a:cs typeface="Calibri"/>
              </a:rPr>
              <a:t>hyfforddiant</a:t>
            </a:r>
            <a:r>
              <a:rPr lang="cy" sz="1200" b="1" i="0" u="none" strike="noStrike" cap="none" baseline="0" dirty="0">
                <a:solidFill>
                  <a:srgbClr val="000000"/>
                </a:solidFill>
                <a:effectLst/>
                <a:uFillTx/>
                <a:latin typeface="Calibri"/>
                <a:cs typeface="Calibri"/>
              </a:rPr>
              <a:t> </a:t>
            </a:r>
            <a:r>
              <a:rPr lang="cy" sz="1200" b="1" i="0" u="none" strike="noStrike" cap="none" baseline="0" dirty="0" err="1">
                <a:solidFill>
                  <a:srgbClr val="000000"/>
                </a:solidFill>
                <a:effectLst/>
                <a:uFillTx/>
                <a:latin typeface="Calibri"/>
                <a:cs typeface="Calibri"/>
              </a:rPr>
              <a:t>arbenigol</a:t>
            </a:r>
            <a:r>
              <a:rPr lang="cy" sz="1200" b="1" i="0" u="none" strike="noStrike" cap="none" baseline="0" dirty="0">
                <a:solidFill>
                  <a:srgbClr val="000000"/>
                </a:solidFill>
                <a:effectLst/>
                <a:uFillTx/>
                <a:latin typeface="Calibri"/>
                <a:cs typeface="Calibri"/>
              </a:rPr>
              <a:t> </a:t>
            </a:r>
            <a:r>
              <a:rPr lang="cy" sz="1200" b="1" i="0" u="none" strike="noStrike" cap="none" baseline="0" dirty="0" err="1">
                <a:solidFill>
                  <a:srgbClr val="000000"/>
                </a:solidFill>
                <a:effectLst/>
                <a:uFillTx/>
                <a:latin typeface="Calibri"/>
                <a:cs typeface="Calibri"/>
              </a:rPr>
              <a:t>pellach</a:t>
            </a:r>
            <a:r>
              <a:rPr lang="cy" sz="1200" b="1" i="0" u="none" strike="noStrike" cap="none" baseline="0" dirty="0">
                <a:solidFill>
                  <a:srgbClr val="000000"/>
                </a:solidFill>
                <a:effectLst/>
                <a:uFillTx/>
                <a:latin typeface="Calibri"/>
                <a:cs typeface="Calibri"/>
              </a:rPr>
              <a:t>: </a:t>
            </a:r>
            <a:r>
              <a:rPr lang="cy" sz="1200" b="1" i="0" u="none" strike="noStrike" cap="none" baseline="0" dirty="0" err="1">
                <a:solidFill>
                  <a:srgbClr val="000000"/>
                </a:solidFill>
                <a:effectLst/>
                <a:uFillTx/>
                <a:latin typeface="Calibri"/>
                <a:cs typeface="Calibri"/>
              </a:rPr>
              <a:t>i'r</a:t>
            </a:r>
            <a:r>
              <a:rPr lang="cy" sz="1200" b="1" i="0" u="none" strike="noStrike" cap="none" baseline="0" dirty="0">
                <a:solidFill>
                  <a:srgbClr val="000000"/>
                </a:solidFill>
                <a:effectLst/>
                <a:uFillTx/>
                <a:latin typeface="Calibri"/>
                <a:cs typeface="Calibri"/>
              </a:rPr>
              <a:t> </a:t>
            </a:r>
            <a:r>
              <a:rPr lang="cy" sz="1200" b="1" i="0" u="none" strike="noStrike" cap="none" baseline="0" dirty="0" err="1">
                <a:solidFill>
                  <a:srgbClr val="000000"/>
                </a:solidFill>
                <a:effectLst/>
                <a:uFillTx/>
                <a:latin typeface="Calibri"/>
                <a:cs typeface="Calibri"/>
              </a:rPr>
              <a:t>rhai</a:t>
            </a:r>
            <a:r>
              <a:rPr lang="cy" sz="1200" b="1" i="0" u="none" strike="noStrike" cap="none" baseline="0" dirty="0">
                <a:solidFill>
                  <a:srgbClr val="000000"/>
                </a:solidFill>
                <a:effectLst/>
                <a:uFillTx/>
                <a:latin typeface="Calibri"/>
                <a:cs typeface="Calibri"/>
              </a:rPr>
              <a:t> </a:t>
            </a:r>
            <a:r>
              <a:rPr lang="cy" sz="1200" b="1" i="0" u="none" strike="noStrike" cap="none" baseline="0" dirty="0" err="1">
                <a:solidFill>
                  <a:srgbClr val="000000"/>
                </a:solidFill>
                <a:effectLst/>
                <a:uFillTx/>
                <a:latin typeface="Calibri"/>
                <a:cs typeface="Calibri"/>
              </a:rPr>
              <a:t>ohonoch</a:t>
            </a:r>
            <a:r>
              <a:rPr lang="cy" sz="1200" b="1" i="0" u="none" strike="noStrike" cap="none" baseline="0" dirty="0">
                <a:solidFill>
                  <a:srgbClr val="000000"/>
                </a:solidFill>
                <a:effectLst/>
                <a:uFillTx/>
                <a:latin typeface="Calibri"/>
                <a:cs typeface="Calibri"/>
              </a:rPr>
              <a:t> </a:t>
            </a:r>
            <a:r>
              <a:rPr lang="cy" sz="1200" b="1" i="0" u="none" strike="noStrike" cap="none" baseline="0" dirty="0" err="1">
                <a:solidFill>
                  <a:srgbClr val="000000"/>
                </a:solidFill>
                <a:effectLst/>
                <a:uFillTx/>
                <a:latin typeface="Calibri"/>
                <a:cs typeface="Calibri"/>
              </a:rPr>
              <a:t>sy'n</a:t>
            </a:r>
            <a:r>
              <a:rPr lang="cy" sz="1200" b="1" i="0" u="none" strike="noStrike" cap="none" baseline="0" dirty="0">
                <a:solidFill>
                  <a:srgbClr val="000000"/>
                </a:solidFill>
                <a:effectLst/>
                <a:uFillTx/>
                <a:latin typeface="Calibri"/>
                <a:cs typeface="Calibri"/>
              </a:rPr>
              <a:t> </a:t>
            </a:r>
            <a:r>
              <a:rPr lang="cy" sz="1200" b="1" i="0" u="none" strike="noStrike" cap="none" baseline="0" dirty="0" err="1">
                <a:solidFill>
                  <a:srgbClr val="000000"/>
                </a:solidFill>
                <a:effectLst/>
                <a:uFillTx/>
                <a:latin typeface="Calibri"/>
                <a:cs typeface="Calibri"/>
              </a:rPr>
              <a:t>debygol</a:t>
            </a:r>
            <a:r>
              <a:rPr lang="cy" sz="1200" b="1" i="0" u="none" strike="noStrike" cap="none" baseline="0" dirty="0">
                <a:solidFill>
                  <a:srgbClr val="000000"/>
                </a:solidFill>
                <a:effectLst/>
                <a:uFillTx/>
                <a:latin typeface="Calibri"/>
                <a:cs typeface="Calibri"/>
              </a:rPr>
              <a:t> o </a:t>
            </a:r>
            <a:r>
              <a:rPr lang="cy" sz="1200" b="1" i="0" u="none" strike="noStrike" cap="none" baseline="0" dirty="0" err="1">
                <a:solidFill>
                  <a:srgbClr val="000000"/>
                </a:solidFill>
                <a:effectLst/>
                <a:uFillTx/>
                <a:latin typeface="Calibri"/>
                <a:cs typeface="Calibri"/>
              </a:rPr>
              <a:t>ddod</a:t>
            </a:r>
            <a:r>
              <a:rPr lang="cy" sz="1200" b="1" i="0" u="none" strike="noStrike" cap="none" baseline="0" dirty="0">
                <a:solidFill>
                  <a:srgbClr val="000000"/>
                </a:solidFill>
                <a:effectLst/>
                <a:uFillTx/>
                <a:latin typeface="Calibri"/>
                <a:cs typeface="Calibri"/>
              </a:rPr>
              <a:t> </a:t>
            </a:r>
            <a:r>
              <a:rPr lang="cy" sz="1200" b="1" i="0" u="none" strike="noStrike" cap="none" baseline="0" dirty="0" err="1">
                <a:solidFill>
                  <a:srgbClr val="000000"/>
                </a:solidFill>
                <a:effectLst/>
                <a:uFillTx/>
                <a:latin typeface="Calibri"/>
                <a:cs typeface="Calibri"/>
              </a:rPr>
              <a:t>i</a:t>
            </a:r>
            <a:r>
              <a:rPr lang="cy" sz="1200" b="1" i="0" u="none" strike="noStrike" cap="none" baseline="0" dirty="0">
                <a:solidFill>
                  <a:srgbClr val="000000"/>
                </a:solidFill>
                <a:effectLst/>
                <a:uFillTx/>
                <a:latin typeface="Calibri"/>
                <a:cs typeface="Calibri"/>
              </a:rPr>
              <a:t> </a:t>
            </a:r>
            <a:r>
              <a:rPr lang="cy" sz="1200" b="1" i="0" u="none" strike="noStrike" cap="none" baseline="0" dirty="0" err="1">
                <a:solidFill>
                  <a:srgbClr val="000000"/>
                </a:solidFill>
                <a:effectLst/>
                <a:uFillTx/>
                <a:latin typeface="Calibri"/>
                <a:cs typeface="Calibri"/>
              </a:rPr>
              <a:t>gysylltiad</a:t>
            </a:r>
            <a:r>
              <a:rPr lang="cy" sz="1200" b="1" i="0" u="none" strike="noStrike" cap="none" baseline="0" dirty="0">
                <a:solidFill>
                  <a:srgbClr val="000000"/>
                </a:solidFill>
                <a:effectLst/>
                <a:uFillTx/>
                <a:latin typeface="Calibri"/>
                <a:cs typeface="Calibri"/>
              </a:rPr>
              <a:t> â </a:t>
            </a:r>
            <a:r>
              <a:rPr lang="cy" sz="1200" b="1" i="0" u="none" strike="noStrike" cap="none" baseline="0" dirty="0" err="1">
                <a:solidFill>
                  <a:srgbClr val="000000"/>
                </a:solidFill>
                <a:effectLst/>
                <a:uFillTx/>
                <a:latin typeface="Calibri"/>
                <a:cs typeface="Calibri"/>
              </a:rPr>
              <a:t>sefydliadau</a:t>
            </a:r>
            <a:r>
              <a:rPr lang="cy" sz="1200" b="1" i="0" u="none" strike="noStrike" cap="none" baseline="0" dirty="0">
                <a:solidFill>
                  <a:srgbClr val="000000"/>
                </a:solidFill>
                <a:effectLst/>
                <a:uFillTx/>
                <a:latin typeface="Calibri"/>
                <a:cs typeface="Calibri"/>
              </a:rPr>
              <a:t> </a:t>
            </a:r>
            <a:r>
              <a:rPr lang="cy" sz="1200" b="1" i="0" u="none" strike="noStrike" cap="none" baseline="0" dirty="0" err="1">
                <a:solidFill>
                  <a:srgbClr val="000000"/>
                </a:solidFill>
                <a:effectLst/>
                <a:uFillTx/>
                <a:latin typeface="Calibri"/>
                <a:cs typeface="Calibri"/>
              </a:rPr>
              <a:t>diogel</a:t>
            </a:r>
            <a:r>
              <a:rPr lang="cy" sz="1200" b="1" i="0" u="none" strike="noStrike" cap="none" baseline="0" dirty="0">
                <a:solidFill>
                  <a:srgbClr val="000000"/>
                </a:solidFill>
                <a:effectLst/>
                <a:uFillTx/>
                <a:latin typeface="Calibri"/>
                <a:cs typeface="Calibri"/>
              </a:rPr>
              <a:t>. Cynllunnir </a:t>
            </a:r>
            <a:r>
              <a:rPr lang="cy" sz="1200" b="1" i="0" u="none" strike="noStrike" cap="none" baseline="0" dirty="0" err="1">
                <a:solidFill>
                  <a:srgbClr val="000000"/>
                </a:solidFill>
                <a:effectLst/>
                <a:uFillTx/>
                <a:latin typeface="Calibri"/>
                <a:cs typeface="Calibri"/>
              </a:rPr>
              <a:t>modiwl</a:t>
            </a:r>
            <a:r>
              <a:rPr lang="cy" sz="1200" b="1" i="0" u="none" strike="noStrike" cap="none" baseline="0" dirty="0">
                <a:solidFill>
                  <a:srgbClr val="000000"/>
                </a:solidFill>
                <a:effectLst/>
                <a:uFillTx/>
                <a:latin typeface="Calibri"/>
                <a:cs typeface="Calibri"/>
              </a:rPr>
              <a:t> e-</a:t>
            </a:r>
            <a:r>
              <a:rPr lang="cy" sz="1200" b="1" i="0" u="none" strike="noStrike" cap="none" baseline="0" dirty="0" err="1">
                <a:solidFill>
                  <a:srgbClr val="000000"/>
                </a:solidFill>
                <a:effectLst/>
                <a:uFillTx/>
                <a:latin typeface="Calibri"/>
                <a:cs typeface="Calibri"/>
              </a:rPr>
              <a:t>ddysgu</a:t>
            </a:r>
            <a:r>
              <a:rPr lang="cy" sz="1200" b="1" i="0" u="none" strike="noStrike" cap="none" baseline="0" dirty="0">
                <a:solidFill>
                  <a:srgbClr val="000000"/>
                </a:solidFill>
                <a:effectLst/>
                <a:uFillTx/>
                <a:latin typeface="Calibri"/>
                <a:cs typeface="Calibri"/>
              </a:rPr>
              <a:t> </a:t>
            </a:r>
            <a:r>
              <a:rPr lang="cy" sz="1200" b="1" i="0" u="none" strike="noStrike" cap="none" baseline="0" dirty="0" err="1">
                <a:solidFill>
                  <a:srgbClr val="000000"/>
                </a:solidFill>
                <a:effectLst/>
                <a:uFillTx/>
                <a:latin typeface="Calibri"/>
                <a:cs typeface="Calibri"/>
              </a:rPr>
              <a:t>ynghyd</a:t>
            </a:r>
            <a:r>
              <a:rPr lang="cy" sz="1200" b="1" i="0" u="none" strike="noStrike" cap="none" baseline="0" dirty="0">
                <a:solidFill>
                  <a:srgbClr val="000000"/>
                </a:solidFill>
                <a:effectLst/>
                <a:uFillTx/>
                <a:latin typeface="Calibri"/>
                <a:cs typeface="Calibri"/>
              </a:rPr>
              <a:t> â </a:t>
            </a:r>
            <a:r>
              <a:rPr lang="cy" sz="1200" b="1" i="0" u="none" strike="noStrike" cap="none" baseline="0" dirty="0" err="1">
                <a:solidFill>
                  <a:srgbClr val="000000"/>
                </a:solidFill>
                <a:effectLst/>
                <a:uFillTx/>
                <a:latin typeface="Calibri"/>
                <a:cs typeface="Calibri"/>
              </a:rPr>
              <a:t>modiwl</a:t>
            </a:r>
            <a:r>
              <a:rPr lang="cy" sz="1200" b="1" i="0" u="none" strike="noStrike" cap="none" baseline="0" dirty="0">
                <a:solidFill>
                  <a:srgbClr val="000000"/>
                </a:solidFill>
                <a:effectLst/>
                <a:uFillTx/>
                <a:latin typeface="Calibri"/>
                <a:cs typeface="Calibri"/>
              </a:rPr>
              <a:t> </a:t>
            </a:r>
            <a:r>
              <a:rPr lang="cy" sz="1200" b="1" i="0" u="none" strike="noStrike" cap="none" baseline="0" dirty="0" err="1">
                <a:solidFill>
                  <a:srgbClr val="000000"/>
                </a:solidFill>
                <a:effectLst/>
                <a:uFillTx/>
                <a:latin typeface="Calibri"/>
                <a:cs typeface="Calibri"/>
              </a:rPr>
              <a:t>manylach</a:t>
            </a:r>
            <a:r>
              <a:rPr lang="cy" sz="1200" b="1" i="0" u="none" strike="noStrike" cap="none" baseline="0" dirty="0">
                <a:solidFill>
                  <a:srgbClr val="000000"/>
                </a:solidFill>
                <a:effectLst/>
                <a:uFillTx/>
                <a:latin typeface="Calibri"/>
                <a:cs typeface="Calibri"/>
              </a:rPr>
              <a:t> </a:t>
            </a:r>
            <a:r>
              <a:rPr lang="cy" sz="1200" b="1" i="0" u="none" strike="noStrike" cap="none" baseline="0" dirty="0" err="1">
                <a:solidFill>
                  <a:srgbClr val="000000"/>
                </a:solidFill>
                <a:effectLst/>
                <a:uFillTx/>
                <a:latin typeface="Calibri"/>
                <a:cs typeface="Calibri"/>
              </a:rPr>
              <a:t>ar</a:t>
            </a:r>
            <a:r>
              <a:rPr lang="cy" sz="1200" b="1" i="0" u="none" strike="noStrike" cap="none" baseline="0" dirty="0">
                <a:solidFill>
                  <a:srgbClr val="000000"/>
                </a:solidFill>
                <a:effectLst/>
                <a:uFillTx/>
                <a:latin typeface="Calibri"/>
                <a:cs typeface="Calibri"/>
              </a:rPr>
              <a:t> </a:t>
            </a:r>
            <a:r>
              <a:rPr lang="cy" sz="1200" b="1" i="0" u="none" strike="noStrike" cap="none" baseline="0" dirty="0" err="1">
                <a:solidFill>
                  <a:srgbClr val="000000"/>
                </a:solidFill>
                <a:effectLst/>
                <a:uFillTx/>
                <a:latin typeface="Calibri"/>
                <a:cs typeface="Calibri"/>
              </a:rPr>
              <a:t>gyfer</a:t>
            </a:r>
            <a:r>
              <a:rPr lang="cy" sz="1200" b="1" i="0" u="none" strike="noStrike" cap="none" baseline="0" dirty="0">
                <a:solidFill>
                  <a:srgbClr val="000000"/>
                </a:solidFill>
                <a:effectLst/>
                <a:uFillTx/>
                <a:latin typeface="Calibri"/>
                <a:cs typeface="Calibri"/>
              </a:rPr>
              <a:t> y </a:t>
            </a:r>
            <a:r>
              <a:rPr lang="cy" sz="1200" b="1" i="0" u="none" strike="noStrike" cap="none" baseline="0" dirty="0" err="1">
                <a:solidFill>
                  <a:srgbClr val="000000"/>
                </a:solidFill>
                <a:effectLst/>
                <a:uFillTx/>
                <a:latin typeface="Calibri"/>
                <a:cs typeface="Calibri"/>
              </a:rPr>
              <a:t>rhai</a:t>
            </a:r>
            <a:r>
              <a:rPr lang="cy" sz="1200" b="1" i="0" u="none" strike="noStrike" cap="none" baseline="0" dirty="0">
                <a:solidFill>
                  <a:srgbClr val="000000"/>
                </a:solidFill>
                <a:effectLst/>
                <a:uFillTx/>
                <a:latin typeface="Calibri"/>
                <a:cs typeface="Calibri"/>
              </a:rPr>
              <a:t> y </a:t>
            </a:r>
            <a:r>
              <a:rPr lang="cy" sz="1200" b="1" i="0" u="none" strike="noStrike" cap="none" baseline="0" dirty="0" err="1">
                <a:solidFill>
                  <a:srgbClr val="000000"/>
                </a:solidFill>
                <a:effectLst/>
                <a:uFillTx/>
                <a:latin typeface="Calibri"/>
                <a:cs typeface="Calibri"/>
              </a:rPr>
              <a:t>mae</a:t>
            </a:r>
            <a:r>
              <a:rPr lang="cy" sz="1200" b="1" i="0" u="none" strike="noStrike" cap="none" baseline="0" dirty="0">
                <a:solidFill>
                  <a:srgbClr val="000000"/>
                </a:solidFill>
                <a:effectLst/>
                <a:uFillTx/>
                <a:latin typeface="Calibri"/>
                <a:cs typeface="Calibri"/>
              </a:rPr>
              <a:t> </a:t>
            </a:r>
            <a:r>
              <a:rPr lang="cy" sz="1200" b="1" i="0" u="none" strike="noStrike" cap="none" baseline="0" dirty="0" err="1">
                <a:solidFill>
                  <a:srgbClr val="000000"/>
                </a:solidFill>
                <a:effectLst/>
                <a:uFillTx/>
                <a:latin typeface="Calibri"/>
                <a:cs typeface="Calibri"/>
              </a:rPr>
              <a:t>hyn</a:t>
            </a:r>
            <a:r>
              <a:rPr lang="cy" sz="1200" b="1" i="0" u="none" strike="noStrike" cap="none" baseline="0" dirty="0">
                <a:solidFill>
                  <a:srgbClr val="000000"/>
                </a:solidFill>
                <a:effectLst/>
                <a:uFillTx/>
                <a:latin typeface="Calibri"/>
                <a:cs typeface="Calibri"/>
              </a:rPr>
              <a:t> </a:t>
            </a:r>
            <a:r>
              <a:rPr lang="cy" sz="1200" b="1" i="0" u="none" strike="noStrike" cap="none" baseline="0" dirty="0" err="1">
                <a:solidFill>
                  <a:srgbClr val="000000"/>
                </a:solidFill>
                <a:effectLst/>
                <a:uFillTx/>
                <a:latin typeface="Calibri"/>
                <a:cs typeface="Calibri"/>
              </a:rPr>
              <a:t>yn</a:t>
            </a:r>
            <a:r>
              <a:rPr lang="cy" sz="1200" b="1" i="0" u="none" strike="noStrike" cap="none" baseline="0" dirty="0">
                <a:solidFill>
                  <a:srgbClr val="000000"/>
                </a:solidFill>
                <a:effectLst/>
                <a:uFillTx/>
                <a:latin typeface="Calibri"/>
                <a:cs typeface="Calibri"/>
              </a:rPr>
              <a:t> </a:t>
            </a:r>
            <a:r>
              <a:rPr lang="cy" sz="1200" b="1" i="0" u="none" strike="noStrike" cap="none" baseline="0" dirty="0" err="1">
                <a:solidFill>
                  <a:srgbClr val="000000"/>
                </a:solidFill>
                <a:effectLst/>
                <a:uFillTx/>
                <a:latin typeface="Calibri"/>
                <a:cs typeface="Calibri"/>
              </a:rPr>
              <a:t>cael</a:t>
            </a:r>
            <a:r>
              <a:rPr lang="cy" sz="1200" b="1" i="0" u="none" strike="noStrike" cap="none" baseline="0" dirty="0">
                <a:solidFill>
                  <a:srgbClr val="000000"/>
                </a:solidFill>
                <a:effectLst/>
                <a:uFillTx/>
                <a:latin typeface="Calibri"/>
                <a:cs typeface="Calibri"/>
              </a:rPr>
              <a:t> </a:t>
            </a:r>
            <a:r>
              <a:rPr lang="cy" sz="1200" b="1" i="0" u="none" strike="noStrike" cap="none" baseline="0" dirty="0" err="1">
                <a:solidFill>
                  <a:srgbClr val="000000"/>
                </a:solidFill>
                <a:effectLst/>
                <a:uFillTx/>
                <a:latin typeface="Calibri"/>
                <a:cs typeface="Calibri"/>
              </a:rPr>
              <a:t>effaith</a:t>
            </a:r>
            <a:r>
              <a:rPr lang="cy" sz="1200" b="1" i="0" u="none" strike="noStrike" cap="none" baseline="0" dirty="0">
                <a:solidFill>
                  <a:srgbClr val="000000"/>
                </a:solidFill>
                <a:effectLst/>
                <a:uFillTx/>
                <a:latin typeface="Calibri"/>
                <a:cs typeface="Calibri"/>
              </a:rPr>
              <a:t> </a:t>
            </a:r>
            <a:r>
              <a:rPr lang="cy" sz="1200" b="1" i="0" u="none" strike="noStrike" cap="none" baseline="0" dirty="0" err="1">
                <a:solidFill>
                  <a:srgbClr val="000000"/>
                </a:solidFill>
                <a:effectLst/>
                <a:uFillTx/>
                <a:latin typeface="Calibri"/>
                <a:cs typeface="Calibri"/>
              </a:rPr>
              <a:t>uniongyrchol</a:t>
            </a:r>
            <a:r>
              <a:rPr lang="cy" sz="1200" b="1" i="0" u="none" strike="noStrike" cap="none" baseline="0" dirty="0">
                <a:solidFill>
                  <a:srgbClr val="000000"/>
                </a:solidFill>
                <a:effectLst/>
                <a:uFillTx/>
                <a:latin typeface="Calibri"/>
                <a:cs typeface="Calibri"/>
              </a:rPr>
              <a:t> </a:t>
            </a:r>
            <a:r>
              <a:rPr lang="cy" sz="1200" b="1" i="0" u="none" strike="noStrike" cap="none" baseline="0" dirty="0" err="1">
                <a:solidFill>
                  <a:srgbClr val="000000"/>
                </a:solidFill>
                <a:effectLst/>
                <a:uFillTx/>
                <a:latin typeface="Calibri"/>
                <a:cs typeface="Calibri"/>
              </a:rPr>
              <a:t>arnynt</a:t>
            </a:r>
            <a:r>
              <a:rPr lang="cy" sz="1200" b="1" i="0" u="none" strike="noStrike" cap="none" baseline="0" dirty="0">
                <a:solidFill>
                  <a:srgbClr val="000000"/>
                </a:solidFill>
                <a:effectLst/>
                <a:uFillTx/>
                <a:latin typeface="Calibri"/>
                <a:cs typeface="Calibri"/>
              </a:rPr>
              <a:t>.</a:t>
            </a:r>
          </a:p>
          <a:p>
            <a:r>
              <a:rPr lang="cy" sz="1200" b="1" i="0" u="none" strike="noStrike" cap="none" baseline="0" dirty="0" err="1">
                <a:solidFill>
                  <a:srgbClr val="000000"/>
                </a:solidFill>
                <a:effectLst/>
                <a:uFillTx/>
                <a:latin typeface="Calibri" panose="020F0502020204030204" pitchFamily="34" charset="0"/>
              </a:rPr>
              <a:t>bydd</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canllawiau</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atodol</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pellach</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yn</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cael</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eu</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rhyddhau</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hefyd</a:t>
            </a:r>
            <a:endParaRPr lang="cy" sz="1200" b="1" i="0" u="none" strike="noStrike" cap="none" baseline="0" dirty="0" err="1">
              <a:solidFill>
                <a:srgbClr val="000000"/>
              </a:solidFill>
              <a:effectLst/>
              <a:uFillTx/>
              <a:latin typeface="Calibri" panose="020F0502020204030204" pitchFamily="34" charset="0"/>
              <a:cs typeface="Calibri" panose="020F0502020204030204" pitchFamily="34" charset="0"/>
            </a:endParaRPr>
          </a:p>
          <a:p>
            <a:endParaRPr lang="en-GB" sz="1200" baseline="0" dirty="0"/>
          </a:p>
          <a:p>
            <a:pPr defTabSz="914400" fontAlgn="auto">
              <a:spcBef>
                <a:spcPct val="0"/>
              </a:spcBef>
              <a:defRPr/>
            </a:pPr>
            <a:r>
              <a:rPr lang="cy" sz="1200" b="0" i="0" u="none" strike="noStrike" cap="none" baseline="0" dirty="0">
                <a:solidFill>
                  <a:srgbClr val="000000"/>
                </a:solidFill>
                <a:effectLst/>
                <a:uFillTx/>
                <a:latin typeface="Calibri" panose="020F0502020204030204" pitchFamily="34" charset="0"/>
              </a:rPr>
              <a:t>Mae </a:t>
            </a:r>
            <a:r>
              <a:rPr lang="cy" sz="1200" b="0" i="0" u="none" strike="noStrike" cap="none" baseline="0" dirty="0" err="1">
                <a:solidFill>
                  <a:srgbClr val="000000"/>
                </a:solidFill>
                <a:effectLst/>
                <a:uFillTx/>
                <a:latin typeface="Calibri" panose="020F0502020204030204" pitchFamily="34" charset="0"/>
              </a:rPr>
              <a:t>fframwaith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codi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tâl</a:t>
            </a:r>
            <a:r>
              <a:rPr lang="cy" sz="1200" b="0" i="0" u="none" strike="noStrike" cap="none" baseline="0" dirty="0">
                <a:solidFill>
                  <a:srgbClr val="000000"/>
                </a:solidFill>
                <a:effectLst/>
                <a:uFillTx/>
                <a:latin typeface="Calibri" panose="020F0502020204030204" pitchFamily="34" charset="0"/>
              </a:rPr>
              <a:t> ac </a:t>
            </a:r>
            <a:r>
              <a:rPr lang="cy" sz="1200" b="0" i="0" u="none" strike="noStrike" cap="none" baseline="0" dirty="0" err="1">
                <a:solidFill>
                  <a:srgbClr val="000000"/>
                </a:solidFill>
                <a:effectLst/>
                <a:uFillTx/>
                <a:latin typeface="Calibri" panose="020F0502020204030204" pitchFamily="34" charset="0"/>
              </a:rPr>
              <a:t>asesu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ariannol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hefyd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berthnasol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bobl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cael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cadw</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mewn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sefydliadau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diogel</a:t>
            </a:r>
            <a:r>
              <a:rPr lang="cy" sz="1200" b="0" i="0" u="none" strike="noStrike" cap="none" baseline="0" dirty="0">
                <a:solidFill>
                  <a:srgbClr val="000000"/>
                </a:solidFill>
                <a:effectLst/>
                <a:uFillTx/>
                <a:latin typeface="Calibri" panose="020F0502020204030204" pitchFamily="34" charset="0"/>
              </a:rPr>
              <a:t>. Er bod </a:t>
            </a:r>
            <a:r>
              <a:rPr lang="cy" sz="1200" b="0" i="0" u="none" strike="noStrike" cap="none" baseline="0" dirty="0" err="1">
                <a:solidFill>
                  <a:srgbClr val="000000"/>
                </a:solidFill>
                <a:effectLst/>
                <a:uFillTx/>
                <a:latin typeface="Calibri" panose="020F0502020204030204" pitchFamily="34" charset="0"/>
              </a:rPr>
              <a:t>gan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garcharorion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fynediad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cyfyngedig</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gyflogaeth</a:t>
            </a:r>
            <a:r>
              <a:rPr lang="cy" sz="1200" b="0" i="0" u="none" strike="noStrike" cap="none" baseline="0" dirty="0">
                <a:solidFill>
                  <a:srgbClr val="000000"/>
                </a:solidFill>
                <a:effectLst/>
                <a:uFillTx/>
                <a:latin typeface="Calibri" panose="020F0502020204030204" pitchFamily="34" charset="0"/>
              </a:rPr>
              <a:t> â </a:t>
            </a:r>
            <a:r>
              <a:rPr lang="cy" sz="1200" b="0" i="0" u="none" strike="noStrike" cap="none" baseline="0" dirty="0" err="1">
                <a:solidFill>
                  <a:srgbClr val="000000"/>
                </a:solidFill>
                <a:effectLst/>
                <a:uFillTx/>
                <a:latin typeface="Calibri" panose="020F0502020204030204" pitchFamily="34" charset="0"/>
              </a:rPr>
              <a:t>thâl</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budd-daliadau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lles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mae</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enillion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cael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diystyru</a:t>
            </a:r>
            <a:r>
              <a:rPr lang="cy" sz="1200" b="0" i="0" u="none" strike="noStrike" cap="none" baseline="0" dirty="0">
                <a:solidFill>
                  <a:srgbClr val="000000"/>
                </a:solidFill>
                <a:effectLst/>
                <a:uFillTx/>
                <a:latin typeface="Calibri" panose="020F0502020204030204" pitchFamily="34" charset="0"/>
              </a:rPr>
              <a:t> at </a:t>
            </a:r>
            <a:r>
              <a:rPr lang="cy" sz="1200" b="0" i="0" u="none" strike="noStrike" cap="none" baseline="0" dirty="0" err="1">
                <a:solidFill>
                  <a:srgbClr val="000000"/>
                </a:solidFill>
                <a:effectLst/>
                <a:uFillTx/>
                <a:latin typeface="Calibri" panose="020F0502020204030204" pitchFamily="34" charset="0"/>
              </a:rPr>
              <a:t>ddibenion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asesiadau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ariannol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bydd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angen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ystyried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unrhyw</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asedau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cyfalaf</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cynilion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incwm</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phensiynau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wrth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gynnal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asesiad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ariannol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fel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gydag</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unrhyw</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berson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arall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derbyn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gofal</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chymorth</a:t>
            </a:r>
            <a:r>
              <a:rPr lang="cy" sz="1200" b="0" i="0" u="none" strike="noStrike" cap="none" baseline="0" dirty="0">
                <a:solidFill>
                  <a:srgbClr val="000000"/>
                </a:solidFill>
                <a:effectLst/>
                <a:uFillTx/>
                <a:latin typeface="Calibri" panose="020F0502020204030204" pitchFamily="34" charset="0"/>
              </a:rPr>
              <a:t>.</a:t>
            </a:r>
            <a:r>
              <a:rPr lang="cy" dirty="0">
                <a:solidFill>
                  <a:srgbClr val="000000"/>
                </a:solidFill>
                <a:latin typeface="Calibri" panose="020F0502020204030204" pitchFamily="34" charset="0"/>
              </a:rPr>
              <a:t>  </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endParaRPr lang="en-GB" sz="1200" dirty="0"/>
          </a:p>
          <a:p>
            <a:pPr>
              <a:defRPr/>
            </a:pPr>
            <a:r>
              <a:rPr lang="cy" sz="1200" b="1" i="0" u="none" strike="noStrike" cap="none" baseline="0" dirty="0" err="1">
                <a:solidFill>
                  <a:srgbClr val="000000"/>
                </a:solidFill>
                <a:effectLst/>
                <a:uFillTx/>
                <a:latin typeface="Calibri" panose="020F0502020204030204" pitchFamily="34" charset="0"/>
              </a:rPr>
              <a:t>Pwynt</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dysgu</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allweddol</a:t>
            </a:r>
            <a:r>
              <a:rPr lang="cy" sz="1200" b="1" i="0" u="none" strike="noStrike" cap="none" baseline="0" dirty="0">
                <a:solidFill>
                  <a:srgbClr val="000000"/>
                </a:solidFill>
                <a:effectLst/>
                <a:uFillTx/>
                <a:latin typeface="Calibri" panose="020F0502020204030204" pitchFamily="34" charset="0"/>
              </a:rPr>
              <a:t>: Mae </a:t>
            </a:r>
            <a:r>
              <a:rPr lang="cy" sz="1200" b="1" i="0" u="none" strike="noStrike" cap="none" baseline="0" dirty="0" err="1">
                <a:solidFill>
                  <a:srgbClr val="000000"/>
                </a:solidFill>
                <a:effectLst/>
                <a:uFillTx/>
                <a:latin typeface="Calibri" panose="020F0502020204030204" pitchFamily="34" charset="0"/>
              </a:rPr>
              <a:t>gan</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awdurdodau</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lleol</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yr</a:t>
            </a:r>
            <a:r>
              <a:rPr lang="cy" sz="1200" b="1" i="0" u="none" strike="noStrike" cap="none" baseline="0" dirty="0">
                <a:solidFill>
                  <a:srgbClr val="000000"/>
                </a:solidFill>
                <a:effectLst/>
                <a:uFillTx/>
                <a:latin typeface="Calibri" panose="020F0502020204030204" pitchFamily="34" charset="0"/>
              </a:rPr>
              <a:t> un </a:t>
            </a:r>
            <a:r>
              <a:rPr lang="cy" sz="1200" b="1" i="0" u="none" strike="noStrike" cap="none" baseline="0" dirty="0" err="1">
                <a:solidFill>
                  <a:srgbClr val="000000"/>
                </a:solidFill>
                <a:effectLst/>
                <a:uFillTx/>
                <a:latin typeface="Calibri" panose="020F0502020204030204" pitchFamily="34" charset="0"/>
              </a:rPr>
              <a:t>dyletswyddau</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i’w</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cyflawni</a:t>
            </a:r>
            <a:r>
              <a:rPr lang="cy" sz="1200" b="1" i="0" u="none" strike="noStrike" cap="none" baseline="0" dirty="0">
                <a:solidFill>
                  <a:srgbClr val="000000"/>
                </a:solidFill>
                <a:effectLst/>
                <a:uFillTx/>
                <a:latin typeface="Calibri" panose="020F0502020204030204" pitchFamily="34" charset="0"/>
              </a:rPr>
              <a:t> o ran </a:t>
            </a:r>
            <a:r>
              <a:rPr lang="cy" sz="1200" b="1" i="0" u="none" strike="noStrike" cap="none" baseline="0" dirty="0" err="1">
                <a:solidFill>
                  <a:srgbClr val="000000"/>
                </a:solidFill>
                <a:effectLst/>
                <a:uFillTx/>
                <a:latin typeface="Calibri" panose="020F0502020204030204" pitchFamily="34" charset="0"/>
              </a:rPr>
              <a:t>asesu</a:t>
            </a:r>
            <a:r>
              <a:rPr lang="cy" sz="1200" b="1" i="0" u="none" strike="noStrike" cap="none" baseline="0" dirty="0">
                <a:solidFill>
                  <a:srgbClr val="000000"/>
                </a:solidFill>
                <a:effectLst/>
                <a:uFillTx/>
                <a:latin typeface="Calibri" panose="020F0502020204030204" pitchFamily="34" charset="0"/>
              </a:rPr>
              <a:t> a </a:t>
            </a:r>
            <a:r>
              <a:rPr lang="cy" sz="1200" b="1" i="0" u="none" strike="noStrike" cap="none" baseline="0" dirty="0" err="1">
                <a:solidFill>
                  <a:srgbClr val="000000"/>
                </a:solidFill>
                <a:effectLst/>
                <a:uFillTx/>
                <a:latin typeface="Calibri" panose="020F0502020204030204" pitchFamily="34" charset="0"/>
              </a:rPr>
              <a:t>diwallu</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anghenion</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gofal</a:t>
            </a:r>
            <a:r>
              <a:rPr lang="cy" sz="1200" b="1" i="0" u="none" strike="noStrike" cap="none" baseline="0" dirty="0">
                <a:solidFill>
                  <a:srgbClr val="000000"/>
                </a:solidFill>
                <a:effectLst/>
                <a:uFillTx/>
                <a:latin typeface="Calibri" panose="020F0502020204030204" pitchFamily="34" charset="0"/>
              </a:rPr>
              <a:t> a </a:t>
            </a:r>
            <a:r>
              <a:rPr lang="cy" sz="1200" b="1" i="0" u="none" strike="noStrike" cap="none" baseline="0" dirty="0" err="1">
                <a:solidFill>
                  <a:srgbClr val="000000"/>
                </a:solidFill>
                <a:effectLst/>
                <a:uFillTx/>
                <a:latin typeface="Calibri" panose="020F0502020204030204" pitchFamily="34" charset="0"/>
              </a:rPr>
              <a:t>chymorth</a:t>
            </a:r>
            <a:r>
              <a:rPr lang="cy" sz="1200" b="1" i="0" u="none" strike="noStrike" cap="none" baseline="0" dirty="0">
                <a:solidFill>
                  <a:srgbClr val="000000"/>
                </a:solidFill>
                <a:effectLst/>
                <a:uFillTx/>
                <a:latin typeface="Calibri" panose="020F0502020204030204" pitchFamily="34" charset="0"/>
              </a:rPr>
              <a:t> plant ac </a:t>
            </a:r>
            <a:r>
              <a:rPr lang="cy" sz="1200" b="1" i="0" u="none" strike="noStrike" cap="none" baseline="0" dirty="0" err="1">
                <a:solidFill>
                  <a:srgbClr val="000000"/>
                </a:solidFill>
                <a:effectLst/>
                <a:uFillTx/>
                <a:latin typeface="Calibri" panose="020F0502020204030204" pitchFamily="34" charset="0"/>
              </a:rPr>
              <a:t>oedolion</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mewn</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sefydliadau</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diogel</a:t>
            </a:r>
            <a:r>
              <a:rPr lang="cy" sz="1200" b="1" i="0" u="none" strike="noStrike" cap="none" baseline="0" dirty="0">
                <a:solidFill>
                  <a:srgbClr val="000000"/>
                </a:solidFill>
                <a:effectLst/>
                <a:uFillTx/>
                <a:latin typeface="Calibri" panose="020F0502020204030204" pitchFamily="34" charset="0"/>
              </a:rPr>
              <a:t>, ag </a:t>
            </a:r>
            <a:r>
              <a:rPr lang="cy" sz="1200" b="1" i="0" u="none" strike="noStrike" cap="none" baseline="0" dirty="0" err="1">
                <a:solidFill>
                  <a:srgbClr val="000000"/>
                </a:solidFill>
                <a:effectLst/>
                <a:uFillTx/>
                <a:latin typeface="Calibri" panose="020F0502020204030204" pitchFamily="34" charset="0"/>
              </a:rPr>
              <a:t>ar</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gyfer</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eu</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dinasyddion</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yn</a:t>
            </a:r>
            <a:r>
              <a:rPr lang="cy" sz="1200" b="1" i="0" u="none" strike="noStrike" cap="none" baseline="0" dirty="0">
                <a:solidFill>
                  <a:srgbClr val="000000"/>
                </a:solidFill>
                <a:effectLst/>
                <a:uFillTx/>
                <a:latin typeface="Calibri" panose="020F0502020204030204" pitchFamily="34" charset="0"/>
              </a:rPr>
              <a:t> y </a:t>
            </a:r>
            <a:r>
              <a:rPr lang="cy" sz="1200" b="1" i="0" u="none" strike="noStrike" cap="none" baseline="0" dirty="0" err="1">
                <a:solidFill>
                  <a:srgbClr val="000000"/>
                </a:solidFill>
                <a:effectLst/>
                <a:uFillTx/>
                <a:latin typeface="Calibri" panose="020F0502020204030204" pitchFamily="34" charset="0"/>
              </a:rPr>
              <a:t>gymuned</a:t>
            </a:r>
            <a:r>
              <a:rPr lang="cy" sz="1200" b="1" i="0" u="none" strike="noStrike" cap="none" baseline="0" dirty="0">
                <a:solidFill>
                  <a:srgbClr val="000000"/>
                </a:solidFill>
                <a:effectLst/>
                <a:uFillTx/>
                <a:latin typeface="Calibri" panose="020F0502020204030204" pitchFamily="34" charset="0"/>
              </a:rPr>
              <a:t>.</a:t>
            </a:r>
            <a:endParaRPr lang="cy" sz="1200" b="1" i="0" u="none" strike="noStrike" cap="none" baseline="0" dirty="0">
              <a:solidFill>
                <a:srgbClr val="000000"/>
              </a:solidFill>
              <a:effectLst/>
              <a:uFillTx/>
              <a:latin typeface="Calibri" panose="020F0502020204030204" pitchFamily="34" charset="0"/>
              <a:cs typeface="Calibri" panose="020F0502020204030204" pitchFamily="34" charset="0"/>
            </a:endParaRPr>
          </a:p>
          <a:p>
            <a:pPr marL="0" marR="0" lvl="0" indent="0" algn="l" defTabSz="914400">
              <a:lnSpc>
                <a:spcPct val="100000"/>
              </a:lnSpc>
              <a:spcAft>
                <a:spcPct val="0"/>
              </a:spcAft>
              <a:buClrTx/>
              <a:buSzTx/>
              <a:buFontTx/>
              <a:buNone/>
              <a:defRPr/>
            </a:pPr>
            <a:endParaRPr lang="en-GB" sz="1200" b="1" kern="1200" dirty="0">
              <a:solidFill>
                <a:schemeClr val="tx1"/>
              </a:solidFill>
              <a:effectLst/>
              <a:latin typeface="Calibri" panose="020F0502020204030204" pitchFamily="34" charset="0"/>
              <a:cs typeface="Calibri" panose="020F0502020204030204" pitchFamily="34" charset="0"/>
            </a:endParaRPr>
          </a:p>
          <a:p>
            <a:endParaRPr lang="en-GB" b="1" dirty="0">
              <a:latin typeface="Calibri" panose="020F0502020204030204" pitchFamily="34" charset="0"/>
              <a:cs typeface="Calibri" panose="020F0502020204030204" pitchFamily="34" charset="0"/>
            </a:endParaRPr>
          </a:p>
          <a:p>
            <a:endParaRPr lang="en-GB" b="1" dirty="0">
              <a:latin typeface="Calibri"/>
              <a:cs typeface="Calibri"/>
            </a:endParaRPr>
          </a:p>
          <a:p>
            <a:endParaRPr lang="en-GB" b="1" dirty="0">
              <a:latin typeface="Calibri"/>
              <a:cs typeface="Calibri"/>
            </a:endParaRPr>
          </a:p>
          <a:p>
            <a:r>
              <a:rPr lang="en-GB" b="1" u="sng" dirty="0">
                <a:latin typeface="Calibri"/>
                <a:cs typeface="Calibri"/>
              </a:rPr>
              <a:t>English</a:t>
            </a:r>
            <a:endParaRPr lang="en-GB" b="1" i="1" u="sng" dirty="0">
              <a:latin typeface="Calibri" panose="020F0502020204030204" pitchFamily="34" charset="0"/>
              <a:cs typeface="Calibri" panose="020F0502020204030204" pitchFamily="34" charset="0"/>
            </a:endParaRPr>
          </a:p>
          <a:p>
            <a:pPr fontAlgn="auto">
              <a:spcBef>
                <a:spcPct val="0"/>
              </a:spcBef>
            </a:pPr>
            <a:endParaRPr lang="en-GB" dirty="0">
              <a:latin typeface="Calibri" panose="020F0502020204030204" pitchFamily="34" charset="0"/>
              <a:cs typeface="Calibri" panose="020F0502020204030204" pitchFamily="34" charset="0"/>
            </a:endParaRPr>
          </a:p>
          <a:p>
            <a:pPr>
              <a:spcBef>
                <a:spcPct val="0"/>
              </a:spcBef>
            </a:pPr>
            <a:r>
              <a:rPr lang="en-GB" dirty="0">
                <a:hlinkClick r:id="rId3"/>
              </a:rPr>
              <a:t>https://socialcare.wales/resources-guidance/improving-care-and-support/children-who-are-looked-after</a:t>
            </a:r>
            <a:r>
              <a:rPr lang="en-GB" dirty="0"/>
              <a:t>  - video link </a:t>
            </a:r>
            <a:endParaRPr lang="en-GB" dirty="0">
              <a:cs typeface="Calibri"/>
            </a:endParaRPr>
          </a:p>
          <a:p>
            <a:endParaRPr lang="en-US" dirty="0"/>
          </a:p>
          <a:p>
            <a:r>
              <a:rPr lang="en-GB" sz="1200" dirty="0"/>
              <a:t>Main key change, particularly for Adult Services: from 6/4/16, will be responsible for meeting the needs of all adults and children</a:t>
            </a:r>
            <a:r>
              <a:rPr lang="en-GB" dirty="0"/>
              <a:t> </a:t>
            </a:r>
            <a:r>
              <a:rPr lang="en-GB" sz="1200" dirty="0"/>
              <a:t> requiring care and support, whilst they are detained.</a:t>
            </a:r>
            <a:r>
              <a:rPr lang="en-GB" dirty="0"/>
              <a:t> </a:t>
            </a:r>
            <a:endParaRPr lang="en-GB" sz="1200" dirty="0">
              <a:cs typeface="Calibri"/>
            </a:endParaRPr>
          </a:p>
          <a:p>
            <a:r>
              <a:rPr lang="en-GB" sz="1200" dirty="0"/>
              <a:t>During imprisonment for ADULTS , with responsibility for assessing, and providing for any eligible care and support needs falling to the LA in which the prison is located prior to release. Will be the same duty to assess for wellbeing outcomes as with any other citizen. When they are released, this responsibility transfers to the authority where the individual will live, but planning and portability of assessments is key.</a:t>
            </a:r>
            <a:r>
              <a:rPr lang="en-GB" dirty="0"/>
              <a:t> </a:t>
            </a:r>
            <a:endParaRPr lang="en-GB" sz="1200" dirty="0">
              <a:cs typeface="Calibri"/>
            </a:endParaRPr>
          </a:p>
          <a:p>
            <a:endParaRPr lang="en-GB" sz="1200" dirty="0"/>
          </a:p>
          <a:p>
            <a:r>
              <a:rPr lang="en-GB" sz="1200" dirty="0"/>
              <a:t>For a CHILD in the secure estate, this responsibility falls on the Welsh Home LA (where the child was ordinarily resident) before entering custody. If no known status, refers to the LA where the child is detained. Treated as “looked after children” with all the rights and protection this confers including the same review timescales.</a:t>
            </a:r>
            <a:r>
              <a:rPr lang="en-GB" dirty="0"/>
              <a:t>  </a:t>
            </a:r>
            <a:endParaRPr lang="en-GB" sz="1200" dirty="0">
              <a:cs typeface="Calibri"/>
            </a:endParaRPr>
          </a:p>
          <a:p>
            <a:endParaRPr lang="en-GB" sz="1200" dirty="0"/>
          </a:p>
          <a:p>
            <a:r>
              <a:rPr lang="en-GB" sz="1200" dirty="0"/>
              <a:t>Designed to be inclusive apart from above.</a:t>
            </a:r>
            <a:r>
              <a:rPr lang="en-GB" dirty="0"/>
              <a:t> </a:t>
            </a:r>
            <a:endParaRPr lang="en-GB" sz="1200" dirty="0">
              <a:cs typeface="Calibri"/>
            </a:endParaRPr>
          </a:p>
          <a:p>
            <a:endParaRPr lang="en-GB" sz="1200" dirty="0"/>
          </a:p>
          <a:p>
            <a:r>
              <a:rPr lang="en-GB" sz="1200" b="1" dirty="0"/>
              <a:t>There</a:t>
            </a:r>
            <a:r>
              <a:rPr lang="en-GB" sz="1200" b="1" baseline="0" dirty="0"/>
              <a:t> may be further specialist training: for those of you likely to have contact with the secure estate</a:t>
            </a:r>
            <a:r>
              <a:rPr lang="en-GB" sz="1200" b="1" dirty="0"/>
              <a:t>. An e-learning module is planned along with a more detailed module for those for whom </a:t>
            </a:r>
            <a:r>
              <a:rPr lang="en-GB" sz="1200" b="1" baseline="0" dirty="0"/>
              <a:t>this has a direct impact.</a:t>
            </a:r>
            <a:endParaRPr lang="en-GB" sz="1200" b="1" baseline="0" dirty="0">
              <a:cs typeface="Calibri"/>
            </a:endParaRPr>
          </a:p>
          <a:p>
            <a:r>
              <a:rPr lang="en-GB" sz="1200" b="1" baseline="0" dirty="0"/>
              <a:t>further supplementary guidance will also be released</a:t>
            </a:r>
            <a:endParaRPr lang="en-GB" sz="1200" b="1" baseline="0" dirty="0">
              <a:cs typeface="Calibri"/>
            </a:endParaRPr>
          </a:p>
          <a:p>
            <a:endParaRPr lang="en-GB" sz="1200" baseline="0" dirty="0"/>
          </a:p>
          <a:p>
            <a:pPr defTabSz="914400" fontAlgn="auto">
              <a:spcBef>
                <a:spcPts val="0"/>
              </a:spcBef>
              <a:spcAft>
                <a:spcPts val="0"/>
              </a:spcAft>
              <a:defRPr/>
            </a:pPr>
            <a:r>
              <a:rPr lang="en-GB" sz="1200" kern="1200" dirty="0">
                <a:solidFill>
                  <a:schemeClr val="tx1"/>
                </a:solidFill>
                <a:effectLst/>
              </a:rPr>
              <a:t>Charging and financial assessment framework also applies to people who are detained in the secure estate. While detainees have restricted access to paid employment and welfare benefits (earnings are disregarded for the purposes of financial assessments), any capital assets, savings, income and pensions will need to be considered when undertaking a financial assessment as with any other person in receipt of care and support.</a:t>
            </a:r>
            <a:r>
              <a:rPr lang="en-GB" dirty="0"/>
              <a:t>  </a:t>
            </a:r>
            <a:endParaRPr lang="en-GB" sz="1200" kern="1200" dirty="0">
              <a:solidFill>
                <a:schemeClr val="tx1"/>
              </a:solidFill>
              <a:effectLs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a:defRPr/>
            </a:pPr>
            <a:r>
              <a:rPr lang="en-GB" sz="1200" b="1" dirty="0"/>
              <a:t>Key learning point: Local authorities have the same duties to fulfil in respect of assessing and meeting the care and support needs of children and adults in the secure estate, as for their citizens in the community.</a:t>
            </a:r>
            <a:endParaRPr lang="en-GB" sz="1200"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Calibri" panose="020F0502020204030204" pitchFamily="34" charset="0"/>
              <a:ea typeface="+mn-ea"/>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20</a:t>
            </a:fld>
            <a:endParaRPr lang="en-US"/>
          </a:p>
        </p:txBody>
      </p:sp>
    </p:spTree>
    <p:extLst>
      <p:ext uri="{BB962C8B-B14F-4D97-AF65-F5344CB8AC3E}">
        <p14:creationId xmlns:p14="http://schemas.microsoft.com/office/powerpoint/2010/main" val="2557470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6428" y="4533444"/>
            <a:ext cx="6621642" cy="5187064"/>
          </a:xfrm>
        </p:spPr>
        <p:txBody>
          <a:bodyPr/>
          <a:lstStyle/>
          <a:p>
            <a:r>
              <a:rPr lang="cy" sz="1800" b="0" i="0" u="none" strike="noStrike" cap="none" baseline="0" dirty="0">
                <a:solidFill>
                  <a:srgbClr val="000000"/>
                </a:solidFill>
                <a:effectLst/>
                <a:uFillTx/>
                <a:latin typeface="Calibri" panose="020F0502020204030204" pitchFamily="34" charset="0"/>
              </a:rPr>
              <a:t>[</a:t>
            </a:r>
            <a:r>
              <a:rPr lang="cy" sz="1800" b="1" i="0" u="none" strike="noStrike" cap="none" baseline="0" dirty="0">
                <a:solidFill>
                  <a:srgbClr val="000000"/>
                </a:solidFill>
                <a:effectLst/>
                <a:uFillTx/>
                <a:latin typeface="Calibri" panose="020F0502020204030204" pitchFamily="34" charset="0"/>
              </a:rPr>
              <a:t>NODYN HWYLUSYDD</a:t>
            </a:r>
            <a:r>
              <a:rPr lang="cy" sz="1800" b="0" i="0" u="none" strike="noStrike" cap="none" baseline="0" dirty="0">
                <a:solidFill>
                  <a:srgbClr val="000000"/>
                </a:solidFill>
                <a:effectLst/>
                <a:uFillTx/>
                <a:latin typeface="Calibri" panose="020F0502020204030204" pitchFamily="34" charset="0"/>
              </a:rPr>
              <a:t>: mae gan y sleid hon animeiddiad]</a:t>
            </a:r>
          </a:p>
          <a:p>
            <a:pPr marL="228600" indent="-228600">
              <a:buFont typeface="+mj-lt"/>
              <a:buAutoNum type="arabicPeriod"/>
            </a:pPr>
            <a:r>
              <a:rPr lang="cy" sz="1800" b="0" i="0" u="none" strike="noStrike" cap="none" baseline="0" dirty="0">
                <a:solidFill>
                  <a:srgbClr val="000000"/>
                </a:solidFill>
                <a:effectLst/>
                <a:uFillTx/>
                <a:latin typeface="Calibri" panose="020F0502020204030204" pitchFamily="34" charset="0"/>
              </a:rPr>
              <a:t>Mae'r Ddeddf yn creu </a:t>
            </a:r>
            <a:r>
              <a:rPr lang="cy" sz="1800" b="1" i="0" u="none" strike="noStrike" cap="none" baseline="0" dirty="0">
                <a:solidFill>
                  <a:srgbClr val="000000"/>
                </a:solidFill>
                <a:effectLst/>
                <a:uFillTx/>
                <a:latin typeface="Calibri" panose="020F0502020204030204" pitchFamily="34" charset="0"/>
              </a:rPr>
              <a:t>hawl i asesiad </a:t>
            </a:r>
            <a:r>
              <a:rPr lang="cy" sz="1800" b="0" i="0" u="none" strike="noStrike" cap="none" baseline="0" dirty="0">
                <a:solidFill>
                  <a:srgbClr val="000000"/>
                </a:solidFill>
                <a:effectLst/>
                <a:uFillTx/>
                <a:latin typeface="Calibri" panose="020F0502020204030204" pitchFamily="34" charset="0"/>
              </a:rPr>
              <a:t>ar gyfer oedolion, plant a gofalwyr lle mae’n ymddangos y gallai fod gan yr unigolyn anghenion gofal a chymorth. Mae’r ddyletswydd i asesu yn gymwys i oedolion a phlant sy’n preswylio fel arfer yn yr ardal ni waeth beth fo lefel eu hangen neu adnoddau ariannol yr oedolyn neu’r plentyn neu unrhyw bersonau sydd â chyfrifoldeb rhiant dros y plentyn. Y nod yw symleiddio asesiadau trwy </a:t>
            </a:r>
            <a:r>
              <a:rPr lang="cy" sz="1800" b="1" i="0" u="none" strike="noStrike" cap="none" baseline="0" dirty="0">
                <a:solidFill>
                  <a:srgbClr val="000000"/>
                </a:solidFill>
                <a:effectLst/>
                <a:uFillTx/>
                <a:latin typeface="Calibri" panose="020F0502020204030204" pitchFamily="34" charset="0"/>
              </a:rPr>
              <a:t>broses sengl </a:t>
            </a:r>
            <a:r>
              <a:rPr lang="cy" sz="1800" b="0" i="0" u="none" strike="noStrike" cap="none" baseline="0" dirty="0">
                <a:solidFill>
                  <a:srgbClr val="000000"/>
                </a:solidFill>
                <a:effectLst/>
                <a:uFillTx/>
                <a:latin typeface="Calibri" panose="020F0502020204030204" pitchFamily="34" charset="0"/>
              </a:rPr>
              <a:t>ar gyfer plant, oedolion a gofalwyr (tra’n cydnabod gwahanol anghenion plant ac oedolion) i sicrhau mwy o gysondeb o ran arfer ledled Cymru.</a:t>
            </a:r>
          </a:p>
          <a:p>
            <a:pPr marL="228600" indent="-228600">
              <a:buFont typeface="+mj-lt"/>
              <a:buAutoNum type="arabicPeriod"/>
            </a:pPr>
            <a:r>
              <a:rPr lang="cy" sz="1800" b="0" i="0" u="none" strike="noStrike" cap="none" baseline="0" dirty="0">
                <a:solidFill>
                  <a:srgbClr val="000000"/>
                </a:solidFill>
                <a:effectLst/>
                <a:uFillTx/>
                <a:latin typeface="Calibri" panose="020F0502020204030204" pitchFamily="34" charset="0"/>
              </a:rPr>
              <a:t>Mae'r gofyniad blaenorol i ofalwyr ddarparu 'swm sylweddol' a gofal rheolaidd wedi'i ddileu. Yn ogystal, rhaid i’r awdurdod lleol asesu i ba raddau y mae’r gofalwr yn fodlon, ac yn gallu, ac yn parhau i fod yn fodlon ac yn gallu gofalu am y person.</a:t>
            </a:r>
          </a:p>
          <a:p>
            <a:pPr marL="228600" indent="-228600">
              <a:buFont typeface="+mj-lt"/>
              <a:buAutoNum type="arabicPeriod"/>
            </a:pPr>
            <a:r>
              <a:rPr lang="cy" sz="1800" b="0" i="0" u="none" strike="noStrike" cap="none" baseline="0" dirty="0">
                <a:solidFill>
                  <a:srgbClr val="000000"/>
                </a:solidFill>
                <a:effectLst/>
                <a:uFillTx/>
                <a:latin typeface="Calibri" panose="020F0502020204030204" pitchFamily="34" charset="0"/>
              </a:rPr>
              <a:t>Rhaid i asesiadau, o leiaf, gofnodi gwybodaeth yn unol â'r </a:t>
            </a:r>
            <a:r>
              <a:rPr lang="cy" sz="1800" b="1" i="0" u="none" strike="noStrike" cap="none" baseline="0" dirty="0">
                <a:solidFill>
                  <a:srgbClr val="000000"/>
                </a:solidFill>
                <a:effectLst/>
                <a:uFillTx/>
                <a:latin typeface="Calibri" panose="020F0502020204030204" pitchFamily="34" charset="0"/>
              </a:rPr>
              <a:t>offeryn asesu a chymhwysedd cenedlaethol</a:t>
            </a:r>
            <a:r>
              <a:rPr lang="cy" sz="1800" b="0" i="0" u="none" strike="noStrike" cap="none" baseline="0" dirty="0">
                <a:solidFill>
                  <a:srgbClr val="000000"/>
                </a:solidFill>
                <a:effectLst/>
                <a:uFillTx/>
                <a:latin typeface="Calibri" panose="020F0502020204030204" pitchFamily="34" charset="0"/>
              </a:rPr>
              <a:t>, sy'n cynnwys y set data craidd gofynnol cenedlaethol a dadansoddiad wedi'i strwythuro o amgylch y </a:t>
            </a:r>
            <a:r>
              <a:rPr lang="cy" sz="1800" b="1" i="0" u="none" strike="noStrike" cap="none" baseline="0" dirty="0">
                <a:solidFill>
                  <a:srgbClr val="000000"/>
                </a:solidFill>
                <a:effectLst/>
                <a:uFillTx/>
                <a:latin typeface="Calibri" panose="020F0502020204030204" pitchFamily="34" charset="0"/>
              </a:rPr>
              <a:t>5 elfen asesu </a:t>
            </a:r>
            <a:r>
              <a:rPr lang="cy" sz="1800" b="0" i="0" u="none" strike="noStrike" cap="none" baseline="0" dirty="0">
                <a:solidFill>
                  <a:srgbClr val="000000"/>
                </a:solidFill>
                <a:effectLst/>
                <a:uFillTx/>
                <a:latin typeface="Calibri" panose="020F0502020204030204" pitchFamily="34" charset="0"/>
              </a:rPr>
              <a:t>(dangosir yn y sleid):</a:t>
            </a:r>
          </a:p>
          <a:p>
            <a:pPr marL="361950" lvl="1" indent="-180975">
              <a:buFont typeface="Arial" panose="020B0604020202020204" pitchFamily="34" charset="0"/>
              <a:buChar char="•"/>
            </a:pPr>
            <a:r>
              <a:rPr lang="cy" sz="1800" b="0" i="0" u="none" strike="noStrike" cap="none" baseline="0" dirty="0">
                <a:solidFill>
                  <a:srgbClr val="000000"/>
                </a:solidFill>
                <a:effectLst/>
                <a:uFillTx/>
                <a:latin typeface="Calibri" panose="020F0502020204030204" pitchFamily="34" charset="0"/>
              </a:rPr>
              <a:t>asesu a rhoi sylw i </a:t>
            </a:r>
            <a:r>
              <a:rPr lang="cy" sz="1800" b="1" i="0" u="none" strike="noStrike" cap="none" baseline="0" dirty="0">
                <a:solidFill>
                  <a:srgbClr val="000000"/>
                </a:solidFill>
                <a:effectLst/>
                <a:uFillTx/>
                <a:latin typeface="Calibri" panose="020F0502020204030204" pitchFamily="34" charset="0"/>
              </a:rPr>
              <a:t>amgylchiadau'r person</a:t>
            </a:r>
            <a:r>
              <a:rPr lang="cy" sz="1800" b="0" i="0" u="none" strike="noStrike" cap="none" baseline="0" dirty="0">
                <a:solidFill>
                  <a:srgbClr val="000000"/>
                </a:solidFill>
                <a:effectLst/>
                <a:uFillTx/>
                <a:latin typeface="Calibri" panose="020F0502020204030204" pitchFamily="34" charset="0"/>
              </a:rPr>
              <a:t>;</a:t>
            </a:r>
          </a:p>
          <a:p>
            <a:pPr marL="361950" lvl="1" indent="-180975">
              <a:buFont typeface="Arial" panose="020B0604020202020204" pitchFamily="34" charset="0"/>
              <a:buChar char="•"/>
            </a:pPr>
            <a:r>
              <a:rPr lang="cy" sz="1800" b="0" i="0" u="none" strike="noStrike" cap="none" baseline="0" dirty="0">
                <a:solidFill>
                  <a:srgbClr val="000000"/>
                </a:solidFill>
                <a:effectLst/>
                <a:uFillTx/>
                <a:latin typeface="Calibri" panose="020F0502020204030204" pitchFamily="34" charset="0"/>
              </a:rPr>
              <a:t>ystyried eu </a:t>
            </a:r>
            <a:r>
              <a:rPr lang="cy" sz="1800" b="1" i="0" u="none" strike="noStrike" cap="none" baseline="0" dirty="0">
                <a:solidFill>
                  <a:srgbClr val="000000"/>
                </a:solidFill>
                <a:effectLst/>
                <a:uFillTx/>
                <a:latin typeface="Calibri" panose="020F0502020204030204" pitchFamily="34" charset="0"/>
              </a:rPr>
              <a:t>canlyniadau</a:t>
            </a:r>
            <a:r>
              <a:rPr lang="cy" sz="1800" b="0" i="0" u="none" strike="noStrike" cap="none" baseline="0" dirty="0">
                <a:solidFill>
                  <a:srgbClr val="000000"/>
                </a:solidFill>
                <a:effectLst/>
                <a:uFillTx/>
                <a:latin typeface="Calibri" panose="020F0502020204030204" pitchFamily="34" charset="0"/>
              </a:rPr>
              <a:t> personol;</a:t>
            </a:r>
          </a:p>
          <a:p>
            <a:pPr marL="361950" lvl="1" indent="-180975">
              <a:buFont typeface="Arial" panose="020B0604020202020204" pitchFamily="34" charset="0"/>
              <a:buChar char="•"/>
            </a:pPr>
            <a:r>
              <a:rPr lang="cy" sz="1800" b="0" i="0" u="none" strike="noStrike" cap="none" baseline="0" dirty="0">
                <a:solidFill>
                  <a:srgbClr val="000000"/>
                </a:solidFill>
                <a:effectLst/>
                <a:uFillTx/>
                <a:latin typeface="Calibri" panose="020F0502020204030204" pitchFamily="34" charset="0"/>
              </a:rPr>
              <a:t>asesu a rhoi sylw i unrhyw </a:t>
            </a:r>
            <a:r>
              <a:rPr lang="cy" sz="1800" b="1" i="0" u="none" strike="noStrike" cap="none" baseline="0" dirty="0">
                <a:solidFill>
                  <a:srgbClr val="000000"/>
                </a:solidFill>
                <a:effectLst/>
                <a:uFillTx/>
                <a:latin typeface="Calibri" panose="020F0502020204030204" pitchFamily="34" charset="0"/>
              </a:rPr>
              <a:t>rwystrau</a:t>
            </a:r>
            <a:r>
              <a:rPr lang="cy" sz="1800" b="0" i="0" u="none" strike="noStrike" cap="none" baseline="0" dirty="0">
                <a:solidFill>
                  <a:srgbClr val="000000"/>
                </a:solidFill>
                <a:effectLst/>
                <a:uFillTx/>
                <a:latin typeface="Calibri" panose="020F0502020204030204" pitchFamily="34" charset="0"/>
              </a:rPr>
              <a:t> i gyflawni'r canlyniadau hynny;</a:t>
            </a:r>
          </a:p>
          <a:p>
            <a:pPr marL="361950" lvl="1" indent="-180975">
              <a:buFont typeface="Arial" panose="020B0604020202020204" pitchFamily="34" charset="0"/>
              <a:buChar char="•"/>
            </a:pPr>
            <a:r>
              <a:rPr lang="cy" sz="1800" b="0" i="0" u="none" strike="noStrike" cap="none" baseline="0" dirty="0">
                <a:solidFill>
                  <a:srgbClr val="000000"/>
                </a:solidFill>
                <a:effectLst/>
                <a:uFillTx/>
                <a:latin typeface="Calibri" panose="020F0502020204030204" pitchFamily="34" charset="0"/>
              </a:rPr>
              <a:t>asesu a rhoi sylw i unrhyw </a:t>
            </a:r>
            <a:r>
              <a:rPr lang="cy" sz="1800" b="1" i="0" u="none" strike="noStrike" cap="none" baseline="0" dirty="0">
                <a:solidFill>
                  <a:srgbClr val="000000"/>
                </a:solidFill>
                <a:effectLst/>
                <a:uFillTx/>
                <a:latin typeface="Calibri" panose="020F0502020204030204" pitchFamily="34" charset="0"/>
              </a:rPr>
              <a:t>risgiau</a:t>
            </a:r>
            <a:r>
              <a:rPr lang="cy" sz="1800" b="0" i="0" u="none" strike="noStrike" cap="none" baseline="0" dirty="0">
                <a:solidFill>
                  <a:srgbClr val="000000"/>
                </a:solidFill>
                <a:effectLst/>
                <a:uFillTx/>
                <a:latin typeface="Calibri" panose="020F0502020204030204" pitchFamily="34" charset="0"/>
              </a:rPr>
              <a:t> i'r person os na chaiff y canlyniadau eu cyflawni; ac</a:t>
            </a:r>
          </a:p>
          <a:p>
            <a:pPr marL="361950" lvl="1" indent="-180975">
              <a:buFont typeface="Arial" panose="020B0604020202020204" pitchFamily="34" charset="0"/>
              <a:buChar char="•"/>
            </a:pPr>
            <a:r>
              <a:rPr lang="cy" sz="1800" b="0" i="0" u="none" strike="noStrike" cap="none" baseline="0" dirty="0">
                <a:solidFill>
                  <a:srgbClr val="000000"/>
                </a:solidFill>
                <a:effectLst/>
                <a:uFillTx/>
                <a:latin typeface="Calibri" panose="020F0502020204030204" pitchFamily="34" charset="0"/>
              </a:rPr>
              <a:t>asesu a rhoi sylw i </a:t>
            </a:r>
            <a:r>
              <a:rPr lang="cy" sz="1800" b="1" i="0" u="none" strike="noStrike" cap="none" baseline="0" dirty="0">
                <a:solidFill>
                  <a:srgbClr val="000000"/>
                </a:solidFill>
                <a:effectLst/>
                <a:uFillTx/>
                <a:latin typeface="Calibri" panose="020F0502020204030204" pitchFamily="34" charset="0"/>
              </a:rPr>
              <a:t>gryfderau a galluoedd</a:t>
            </a:r>
            <a:r>
              <a:rPr lang="cy" sz="1800" b="0" i="0" u="none" strike="noStrike" cap="none" baseline="0" dirty="0">
                <a:solidFill>
                  <a:srgbClr val="000000"/>
                </a:solidFill>
                <a:effectLst/>
                <a:uFillTx/>
                <a:latin typeface="Calibri" panose="020F0502020204030204" pitchFamily="34" charset="0"/>
              </a:rPr>
              <a:t> y person.</a:t>
            </a:r>
          </a:p>
          <a:p>
            <a:pPr marL="228600" indent="-228600">
              <a:buFont typeface="+mj-lt"/>
              <a:buAutoNum type="arabicPeriod"/>
            </a:pPr>
            <a:r>
              <a:rPr lang="cy" sz="1800" b="0" i="0" u="none" strike="noStrike" cap="none" baseline="0" dirty="0">
                <a:solidFill>
                  <a:srgbClr val="000000"/>
                </a:solidFill>
                <a:effectLst/>
                <a:uFillTx/>
                <a:latin typeface="Calibri" panose="020F0502020204030204" pitchFamily="34" charset="0"/>
              </a:rPr>
              <a:t>Mae’r broses asesu yn ei gwneud yn ofynnol i ymarferwyr gael trafodaethau â phobl i nodi’r hyn sy’n bwysig iddynt a’r canlyniadau personol y maent am eu cyflawni (ac yn achos plant, y canlyniadau y mae unrhyw berson(au) â chyfrifoldeb rhiant yn dymuno eu cyflawni ar gyfer y plentyn), a pha gyfraniad y gall yr unigolyn a’i deulu neu’r gymuned ehangach ei wneud i gyflawni’r canlyniadau hynny.   </a:t>
            </a:r>
          </a:p>
          <a:p>
            <a:pPr marL="228600" indent="-228600">
              <a:buFont typeface="+mj-lt"/>
              <a:buAutoNum type="arabicPeriod"/>
            </a:pPr>
            <a:r>
              <a:rPr lang="cy" sz="1800" b="0" i="0" u="none" strike="noStrike" cap="none" baseline="0" dirty="0">
                <a:solidFill>
                  <a:srgbClr val="000000"/>
                </a:solidFill>
                <a:effectLst/>
                <a:uFillTx/>
                <a:latin typeface="Calibri" panose="020F0502020204030204" pitchFamily="34" charset="0"/>
              </a:rPr>
              <a:t>Dylai asesiadau effeithiol fod yn brofiadau gwerthfawr ynddynt eu hunain. Dylent feithrin gwell dealltwriaeth o sefyllfa rhywun, nodi'r dull fwyaf priodol, a sefydlu cynllun ar gyfer sut y byddant yn cyflawni eu canlyniadau personol. </a:t>
            </a:r>
          </a:p>
          <a:p>
            <a:r>
              <a:rPr lang="en-GB" dirty="0"/>
              <a:t> </a:t>
            </a:r>
          </a:p>
          <a:p>
            <a:endParaRPr lang="en-GB" dirty="0"/>
          </a:p>
          <a:p>
            <a:r>
              <a:rPr lang="en-GB" b="1" u="sng" dirty="0"/>
              <a:t>English</a:t>
            </a:r>
            <a:endParaRPr lang="en-GB" dirty="0">
              <a:cs typeface="Calibri" panose="020F0502020204030204"/>
            </a:endParaRPr>
          </a:p>
          <a:p>
            <a:pPr marL="228600" indent="-228600">
              <a:buFont typeface="+mj-lt"/>
              <a:buAutoNum type="arabicPeriod"/>
            </a:pPr>
            <a:endParaRPr lang="en-GB" dirty="0"/>
          </a:p>
          <a:p>
            <a:r>
              <a:rPr lang="en-GB" altLang="en-US" dirty="0">
                <a:ea typeface="ＭＳ Ｐゴシック" pitchFamily="34" charset="-128"/>
              </a:rPr>
              <a:t>[</a:t>
            </a:r>
            <a:r>
              <a:rPr lang="en-GB" altLang="en-US" b="1" dirty="0">
                <a:ea typeface="ＭＳ Ｐゴシック" pitchFamily="34" charset="-128"/>
              </a:rPr>
              <a:t>FACILITATORS NOTE</a:t>
            </a:r>
            <a:r>
              <a:rPr lang="en-GB" altLang="en-US" dirty="0">
                <a:ea typeface="ＭＳ Ｐゴシック" pitchFamily="34" charset="-128"/>
              </a:rPr>
              <a:t>: this slide has animation]</a:t>
            </a:r>
            <a:endParaRPr lang="en-GB" dirty="0"/>
          </a:p>
          <a:p>
            <a:pPr marL="228600" indent="-228600">
              <a:buFont typeface="+mj-lt"/>
              <a:buAutoNum type="arabicPeriod"/>
            </a:pPr>
            <a:r>
              <a:rPr lang="en-GB" dirty="0"/>
              <a:t>The Act creates a </a:t>
            </a:r>
            <a:r>
              <a:rPr lang="en-GB" b="1" dirty="0"/>
              <a:t>right to an assessment </a:t>
            </a:r>
            <a:r>
              <a:rPr lang="en-GB" dirty="0"/>
              <a:t>for adults, children and carers where it appears that the individual may have needs for care and support. The duty to assess applies to adults and children who are ordinarily resident in the area regardless of their level of need or of the financial resources of the adult or child or any persons with parental responsibility for the child. The aim is to streamline assessments through a </a:t>
            </a:r>
            <a:r>
              <a:rPr lang="en-GB" b="1" dirty="0"/>
              <a:t>single process </a:t>
            </a:r>
            <a:r>
              <a:rPr lang="en-GB" dirty="0"/>
              <a:t>for children, adults and carers (while recognising the different needs of children and adults) to ensure greater consistency of practice across Wales.</a:t>
            </a:r>
          </a:p>
          <a:p>
            <a:pPr marL="228600" indent="-228600">
              <a:buFont typeface="+mj-lt"/>
              <a:buAutoNum type="arabicPeriod"/>
            </a:pPr>
            <a:r>
              <a:rPr lang="en-GB" dirty="0"/>
              <a:t>The previous requirement for carers to be providing a ‘substantial amount’ and regular care has been removed. In addition, the local authority must assess the extent to which the carer is willing, and able, and will continue to be willing and able, to care for the person.</a:t>
            </a:r>
          </a:p>
          <a:p>
            <a:pPr marL="228600" indent="-228600">
              <a:buFont typeface="+mj-lt"/>
              <a:buAutoNum type="arabicPeriod"/>
            </a:pPr>
            <a:r>
              <a:rPr lang="en-GB" dirty="0"/>
              <a:t>Assessments must, as a minimum, record information in line with the </a:t>
            </a:r>
            <a:r>
              <a:rPr lang="en-GB" b="1" dirty="0"/>
              <a:t>national assessment and eligibility tool</a:t>
            </a:r>
            <a:r>
              <a:rPr lang="en-GB" dirty="0"/>
              <a:t>, which comprises the national minimum core data set and an analysis structured around the </a:t>
            </a:r>
            <a:r>
              <a:rPr lang="en-GB" b="1" dirty="0"/>
              <a:t>5 elements of assessment </a:t>
            </a:r>
            <a:r>
              <a:rPr lang="en-GB" dirty="0"/>
              <a:t>(shown in the slide):</a:t>
            </a:r>
          </a:p>
          <a:p>
            <a:pPr marL="361950" lvl="1" indent="-180975">
              <a:buFont typeface="Arial" panose="020B0604020202020204" pitchFamily="34" charset="0"/>
              <a:buChar char="•"/>
            </a:pPr>
            <a:r>
              <a:rPr lang="en-GB" dirty="0"/>
              <a:t>assess and have regard to the </a:t>
            </a:r>
            <a:r>
              <a:rPr lang="en-GB" b="1" dirty="0"/>
              <a:t>person’s circumstances</a:t>
            </a:r>
            <a:r>
              <a:rPr lang="en-GB" dirty="0"/>
              <a:t>;</a:t>
            </a:r>
          </a:p>
          <a:p>
            <a:pPr marL="361950" lvl="1" indent="-180975">
              <a:buFont typeface="Arial" panose="020B0604020202020204" pitchFamily="34" charset="0"/>
              <a:buChar char="•"/>
            </a:pPr>
            <a:r>
              <a:rPr lang="en-GB" dirty="0"/>
              <a:t>have regard to their personal </a:t>
            </a:r>
            <a:r>
              <a:rPr lang="en-GB" b="1" dirty="0"/>
              <a:t>outcomes</a:t>
            </a:r>
            <a:r>
              <a:rPr lang="en-GB" dirty="0"/>
              <a:t>;</a:t>
            </a:r>
          </a:p>
          <a:p>
            <a:pPr marL="361950" lvl="1" indent="-180975">
              <a:buFont typeface="Arial" panose="020B0604020202020204" pitchFamily="34" charset="0"/>
              <a:buChar char="•"/>
            </a:pPr>
            <a:r>
              <a:rPr lang="en-GB" dirty="0"/>
              <a:t>assess and have regard to any </a:t>
            </a:r>
            <a:r>
              <a:rPr lang="en-GB" b="1" dirty="0"/>
              <a:t>barriers</a:t>
            </a:r>
            <a:r>
              <a:rPr lang="en-GB" dirty="0"/>
              <a:t> to achieving those outcomes;</a:t>
            </a:r>
          </a:p>
          <a:p>
            <a:pPr marL="361950" lvl="1" indent="-180975">
              <a:buFont typeface="Arial" panose="020B0604020202020204" pitchFamily="34" charset="0"/>
              <a:buChar char="•"/>
            </a:pPr>
            <a:r>
              <a:rPr lang="en-GB" dirty="0"/>
              <a:t>assess and have regard to any </a:t>
            </a:r>
            <a:r>
              <a:rPr lang="en-GB" b="1" dirty="0"/>
              <a:t>risks</a:t>
            </a:r>
            <a:r>
              <a:rPr lang="en-GB" dirty="0"/>
              <a:t> to the person if the outcomes are not achieved; and</a:t>
            </a:r>
          </a:p>
          <a:p>
            <a:pPr marL="361950" lvl="1" indent="-180975">
              <a:buFont typeface="Arial" panose="020B0604020202020204" pitchFamily="34" charset="0"/>
              <a:buChar char="•"/>
            </a:pPr>
            <a:r>
              <a:rPr lang="en-GB" dirty="0"/>
              <a:t>assess and have regard to the person’s </a:t>
            </a:r>
            <a:r>
              <a:rPr lang="en-GB" b="1" dirty="0"/>
              <a:t>strengths and capabilities</a:t>
            </a:r>
            <a:r>
              <a:rPr lang="en-GB" dirty="0"/>
              <a:t>.</a:t>
            </a:r>
          </a:p>
          <a:p>
            <a:pPr marL="228600" indent="-228600">
              <a:buFont typeface="+mj-lt"/>
              <a:buAutoNum type="arabicPeriod"/>
            </a:pPr>
            <a:r>
              <a:rPr lang="en-GB" dirty="0"/>
              <a:t>The process of assessment requires that practitioners must have discussions with people to identify what matters to them and the personal outcomes they wish to achieve (and in the case of children, the outcomes which any person(s) with parental responsibility wishes to achieve for the child), and what contribution the individual and their family or the wider community can make to achieving those outcomes.   </a:t>
            </a:r>
          </a:p>
          <a:p>
            <a:pPr marL="228600" indent="-228600">
              <a:buFont typeface="+mj-lt"/>
              <a:buAutoNum type="arabicPeriod"/>
            </a:pPr>
            <a:r>
              <a:rPr lang="en-GB" dirty="0"/>
              <a:t>Effective assessments should be valuable experiences in themselves. They should build a better understanding of someone’s situation, identify the most appropriate approach, and establish a plan for how they will achieve their personal outcomes. </a:t>
            </a:r>
          </a:p>
          <a:p>
            <a:r>
              <a:rPr lang="en-GB" dirty="0"/>
              <a:t> </a:t>
            </a:r>
          </a:p>
          <a:p>
            <a:endParaRPr lang="en-GB" dirty="0"/>
          </a:p>
          <a:p>
            <a:pPr marL="228600" indent="-228600">
              <a:buFont typeface="+mj-lt"/>
              <a:buAutoNum type="arabicPeriod"/>
            </a:pPr>
            <a:endParaRPr lang="en-GB" dirty="0"/>
          </a:p>
          <a:p>
            <a:pPr marL="228600" indent="-228600">
              <a:buFont typeface="+mj-lt"/>
              <a:buAutoNum type="arabicPeriod"/>
            </a:pPr>
            <a:endParaRPr lang="en-GB" dirty="0"/>
          </a:p>
        </p:txBody>
      </p:sp>
      <p:sp>
        <p:nvSpPr>
          <p:cNvPr id="4" name="Slide Number Placeholder 3"/>
          <p:cNvSpPr>
            <a:spLocks noGrp="1"/>
          </p:cNvSpPr>
          <p:nvPr>
            <p:ph type="sldNum" sz="quarter" idx="10"/>
          </p:nvPr>
        </p:nvSpPr>
        <p:spPr/>
        <p:txBody>
          <a:bodyPr/>
          <a:lstStyle/>
          <a:p>
            <a:fld id="{A771E050-A66B-4E11-9C20-135C160BC1C9}" type="slidenum">
              <a:rPr lang="en-GB" smtClean="0"/>
              <a:t>21</a:t>
            </a:fld>
            <a:endParaRPr lang="en-GB"/>
          </a:p>
        </p:txBody>
      </p:sp>
    </p:spTree>
    <p:extLst>
      <p:ext uri="{BB962C8B-B14F-4D97-AF65-F5344CB8AC3E}">
        <p14:creationId xmlns:p14="http://schemas.microsoft.com/office/powerpoint/2010/main" val="520698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Would it be useful to make note of the different people in the process, e.g. </a:t>
            </a:r>
            <a:br>
              <a:rPr lang="en-US">
                <a:cs typeface="+mn-lt"/>
              </a:rPr>
            </a:br>
            <a:r>
              <a:rPr lang="en-US"/>
              <a:t>Lead Assessment Co-</a:t>
            </a:r>
            <a:r>
              <a:rPr lang="en-US" err="1"/>
              <a:t>ordinator</a:t>
            </a:r>
            <a:r>
              <a:rPr lang="en-US"/>
              <a:t> (the person doing the </a:t>
            </a:r>
            <a:br>
              <a:rPr lang="en-US">
                <a:cs typeface="+mn-lt"/>
              </a:rPr>
            </a:br>
            <a:r>
              <a:rPr lang="en-US"/>
              <a:t>assessment, and who they work for)</a:t>
            </a:r>
            <a:br>
              <a:rPr lang="en-US">
                <a:cs typeface="+mn-lt"/>
              </a:rPr>
            </a:br>
            <a:r>
              <a:rPr lang="en-US"/>
              <a:t> </a:t>
            </a:r>
            <a:r>
              <a:rPr lang="en-US" i="1"/>
              <a:t>Lead Care Co-</a:t>
            </a:r>
            <a:r>
              <a:rPr lang="en-US" i="1" err="1"/>
              <a:t>ordinator</a:t>
            </a:r>
            <a:r>
              <a:rPr lang="en-US" i="1"/>
              <a:t> (the person arranging any </a:t>
            </a:r>
            <a:br>
              <a:rPr lang="en-US" i="1">
                <a:cs typeface="+mn-lt"/>
              </a:rPr>
            </a:br>
            <a:r>
              <a:rPr lang="en-US" i="1"/>
              <a:t>care and/or support needed, and who </a:t>
            </a:r>
            <a:br>
              <a:rPr lang="en-US" i="1">
                <a:cs typeface="+mn-lt"/>
              </a:rPr>
            </a:br>
            <a:r>
              <a:rPr lang="en-US" i="1"/>
              <a:t>they work for)</a:t>
            </a:r>
            <a:br>
              <a:rPr lang="en-US" i="1">
                <a:cs typeface="+mn-lt"/>
              </a:rPr>
            </a:br>
            <a:r>
              <a:rPr lang="en-US" i="1"/>
              <a:t> Information taken by (name) (if </a:t>
            </a:r>
            <a:br>
              <a:rPr lang="en-US" i="1">
                <a:cs typeface="+mn-lt"/>
              </a:rPr>
            </a:br>
            <a:r>
              <a:rPr lang="en-US" i="1"/>
              <a:t>different from Lead Assessment Co-</a:t>
            </a:r>
            <a:r>
              <a:rPr lang="en-US" i="1" err="1"/>
              <a:t>ordinator</a:t>
            </a:r>
            <a:r>
              <a:rPr lang="en-US" i="1"/>
              <a:t>)</a:t>
            </a:r>
            <a:r>
              <a:rPr lang="en-US"/>
              <a:t> </a:t>
            </a:r>
          </a:p>
          <a:p>
            <a:endParaRPr lang="en-US">
              <a:cs typeface="Calibri"/>
            </a:endParaRPr>
          </a:p>
          <a:p>
            <a:r>
              <a:rPr lang="en-US">
                <a:hlinkClick r:id="rId3"/>
              </a:rPr>
              <a:t>Common_Assessment_Recording_Requirements.pdf (socialcare.wales)</a:t>
            </a:r>
            <a:endParaRPr lang="en-US"/>
          </a:p>
        </p:txBody>
      </p:sp>
      <p:sp>
        <p:nvSpPr>
          <p:cNvPr id="4" name="Slide Number Placeholder 3"/>
          <p:cNvSpPr>
            <a:spLocks noGrp="1"/>
          </p:cNvSpPr>
          <p:nvPr>
            <p:ph type="sldNum" sz="quarter" idx="5"/>
          </p:nvPr>
        </p:nvSpPr>
        <p:spPr/>
        <p:txBody>
          <a:bodyPr/>
          <a:lstStyle/>
          <a:p>
            <a:pPr>
              <a:defRPr/>
            </a:pPr>
            <a:fld id="{71639E39-D34D-164C-8100-77BC79329E5D}" type="slidenum">
              <a:rPr lang="en-US"/>
              <a:pPr>
                <a:defRPr/>
              </a:pPr>
              <a:t>23</a:t>
            </a:fld>
            <a:endParaRPr lang="en-US"/>
          </a:p>
        </p:txBody>
      </p:sp>
    </p:spTree>
    <p:extLst>
      <p:ext uri="{BB962C8B-B14F-4D97-AF65-F5344CB8AC3E}">
        <p14:creationId xmlns:p14="http://schemas.microsoft.com/office/powerpoint/2010/main" val="3198004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2813" rtl="0" eaLnBrk="1" fontAlgn="base" latinLnBrk="0" hangingPunct="1">
              <a:lnSpc>
                <a:spcPct val="100000"/>
              </a:lnSpc>
              <a:spcBef>
                <a:spcPct val="0"/>
              </a:spcBef>
              <a:spcAft>
                <a:spcPct val="0"/>
              </a:spcAft>
              <a:buClrTx/>
              <a:buSzTx/>
              <a:buFontTx/>
              <a:buNone/>
              <a:tabLst/>
              <a:defRPr/>
            </a:pPr>
            <a:r>
              <a:rPr lang="cy" sz="1200" b="0" i="0" u="none" strike="noStrike" cap="none" baseline="0" dirty="0">
                <a:solidFill>
                  <a:srgbClr val="000000"/>
                </a:solidFill>
                <a:effectLst/>
                <a:uFillTx/>
                <a:latin typeface="Calibri" panose="020F0502020204030204" pitchFamily="34" charset="0"/>
              </a:rPr>
              <a:t>[</a:t>
            </a:r>
            <a:r>
              <a:rPr lang="cy" sz="1200" b="1" i="0" u="none" strike="noStrike" cap="none" baseline="0" dirty="0">
                <a:solidFill>
                  <a:srgbClr val="000000"/>
                </a:solidFill>
                <a:effectLst/>
                <a:uFillTx/>
                <a:latin typeface="Calibri" panose="020F0502020204030204" pitchFamily="34" charset="0"/>
              </a:rPr>
              <a:t>NODYN HWYLUSWYR</a:t>
            </a:r>
            <a:r>
              <a:rPr lang="cy" sz="1200" b="0" i="0" u="none" strike="noStrike" cap="none" baseline="0" dirty="0">
                <a:solidFill>
                  <a:srgbClr val="000000"/>
                </a:solidFill>
                <a:effectLst/>
                <a:uFillTx/>
                <a:latin typeface="Calibri" panose="020F0502020204030204" pitchFamily="34" charset="0"/>
              </a:rPr>
              <a:t>: mae gan y sleid hon animeiddiad. Gyda phob clic bydd un o drionglau'r diagram yn ymddangos, gan ddangos pob elfen o'r offeryn] </a:t>
            </a:r>
          </a:p>
          <a:p>
            <a:pPr marL="0" marR="0" lvl="0" indent="0" algn="l" defTabSz="912813" rtl="0" eaLnBrk="1" fontAlgn="base" latinLnBrk="0" hangingPunct="1">
              <a:lnSpc>
                <a:spcPct val="100000"/>
              </a:lnSpc>
              <a:spcBef>
                <a:spcPct val="0"/>
              </a:spcBef>
              <a:spcAft>
                <a:spcPct val="0"/>
              </a:spcAft>
              <a:buClrTx/>
              <a:buSzTx/>
              <a:buFontTx/>
              <a:buNone/>
              <a:tabLst/>
              <a:defRPr/>
            </a:pPr>
            <a:endParaRPr lang="cy" sz="1200" b="0" i="0" u="none" strike="noStrike" cap="none" baseline="0" dirty="0">
              <a:solidFill>
                <a:srgbClr val="000000"/>
              </a:solidFill>
              <a:effectLst/>
              <a:uFillTx/>
              <a:latin typeface="Calibri" panose="020F0502020204030204" pitchFamily="34" charset="0"/>
            </a:endParaRPr>
          </a:p>
          <a:p>
            <a:pPr>
              <a:spcBef>
                <a:spcPct val="0"/>
              </a:spcBef>
            </a:pPr>
            <a:r>
              <a:rPr lang="en-GB" altLang="en-US" dirty="0">
                <a:ea typeface="ＭＳ Ｐゴシック" panose="020B0600070205080204" pitchFamily="34" charset="-128"/>
              </a:rPr>
              <a:t>[</a:t>
            </a:r>
            <a:r>
              <a:rPr lang="en-GB" altLang="en-US" b="1" dirty="0">
                <a:ea typeface="ＭＳ Ｐゴシック" panose="020B0600070205080204" pitchFamily="34" charset="-128"/>
              </a:rPr>
              <a:t>FACILITATORS NOTE</a:t>
            </a:r>
            <a:r>
              <a:rPr lang="en-GB" altLang="en-US" dirty="0">
                <a:ea typeface="ＭＳ Ｐゴシック" panose="020B0600070205080204" pitchFamily="34" charset="-128"/>
              </a:rPr>
              <a:t>: this slide has animation. W</a:t>
            </a:r>
            <a:r>
              <a:rPr lang="en-GB" altLang="en-US" dirty="0"/>
              <a:t>ith each click one of the diagram’s triangles will appear, showing each element of the tool] </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2ACA2E8-8A8C-41A9-BDC0-7D7CDB965352}" type="slidenum">
              <a:rPr lang="en-GB" altLang="en-US"/>
              <a:pPr/>
              <a:t>24</a:t>
            </a:fld>
            <a:endParaRPr lang="en-GB" altLang="en-US"/>
          </a:p>
        </p:txBody>
      </p:sp>
    </p:spTree>
    <p:extLst>
      <p:ext uri="{BB962C8B-B14F-4D97-AF65-F5344CB8AC3E}">
        <p14:creationId xmlns:p14="http://schemas.microsoft.com/office/powerpoint/2010/main" val="4252551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0" i="0" u="none" strike="noStrike" cap="none" baseline="0" dirty="0">
                <a:solidFill>
                  <a:srgbClr val="000000"/>
                </a:solidFill>
                <a:effectLst/>
                <a:uFillTx/>
                <a:latin typeface="Calibri" panose="020F0502020204030204" pitchFamily="34" charset="0"/>
              </a:rPr>
              <a:t>Gofynnwch i’r myfyrwyr ystyried beth sy’n bwysig iddyn nhw – dychmygwch fod eu hanghenion wedi newid a bod angen iddyn nhw gael mynediad i ofal preswyl er enghraifft – beth fyddai ei angen arnyn nhw i wneud eu sefyllfa’n fwy derbyniol iddyn nhw.  Er enghraifft:</a:t>
            </a:r>
          </a:p>
          <a:p>
            <a:r>
              <a:rPr lang="cy" sz="1200" b="0" i="0" u="none" strike="noStrike" cap="none" baseline="0" dirty="0">
                <a:solidFill>
                  <a:srgbClr val="000000"/>
                </a:solidFill>
                <a:effectLst/>
                <a:uFillTx/>
                <a:latin typeface="Calibri" panose="020F0502020204030204" pitchFamily="34" charset="0"/>
              </a:rPr>
              <a:t>cael fy ngŵr i ymweld a gallu aros gyda mi cyhyd ag y dymunaf iddo wneud.</a:t>
            </a:r>
          </a:p>
          <a:p>
            <a:r>
              <a:rPr lang="cy" sz="1200" b="0" i="0" u="none" strike="noStrike" cap="none" baseline="0" dirty="0">
                <a:solidFill>
                  <a:srgbClr val="000000"/>
                </a:solidFill>
                <a:effectLst/>
                <a:uFillTx/>
                <a:latin typeface="Calibri" panose="020F0502020204030204" pitchFamily="34" charset="0"/>
              </a:rPr>
              <a:t>i gael cawod a chael fy ngwallt wedi'i olchi bob dydd a'i steilio fel yr wyf yn ei hoffi</a:t>
            </a:r>
          </a:p>
          <a:p>
            <a:r>
              <a:rPr lang="cy" sz="1200" b="0" i="0" u="none" strike="noStrike" cap="none" baseline="0" dirty="0">
                <a:solidFill>
                  <a:srgbClr val="000000"/>
                </a:solidFill>
                <a:effectLst/>
                <a:uFillTx/>
                <a:latin typeface="Calibri" panose="020F0502020204030204" pitchFamily="34" charset="0"/>
              </a:rPr>
              <a:t>i wisgo colur</a:t>
            </a:r>
          </a:p>
          <a:p>
            <a:r>
              <a:rPr lang="cy" sz="1200" b="0" i="0" u="none" strike="noStrike" cap="none" baseline="0" dirty="0">
                <a:solidFill>
                  <a:srgbClr val="000000"/>
                </a:solidFill>
                <a:effectLst/>
                <a:uFillTx/>
                <a:latin typeface="Calibri" panose="020F0502020204030204" pitchFamily="34" charset="0"/>
              </a:rPr>
              <a:t>i wisgo fy hoff bersawr bob dydd</a:t>
            </a:r>
          </a:p>
          <a:p>
            <a:r>
              <a:rPr lang="cy" sz="1200" b="0" i="0" u="none" strike="noStrike" cap="none" baseline="0" dirty="0">
                <a:solidFill>
                  <a:srgbClr val="000000"/>
                </a:solidFill>
                <a:effectLst/>
                <a:uFillTx/>
                <a:latin typeface="Calibri" panose="020F0502020204030204" pitchFamily="34" charset="0"/>
              </a:rPr>
              <a:t>i roi arian i'm hwyrion pan fyddant yn ymweld â mi ac ati </a:t>
            </a:r>
          </a:p>
          <a:p>
            <a:endParaRPr lang="en-US" dirty="0"/>
          </a:p>
          <a:p>
            <a:r>
              <a:rPr lang="cy" sz="1200" b="0" i="0" u="none" strike="noStrike" cap="none" baseline="0" dirty="0">
                <a:solidFill>
                  <a:srgbClr val="000000"/>
                </a:solidFill>
                <a:effectLst/>
                <a:uFillTx/>
                <a:latin typeface="Calibri" panose="020F0502020204030204" pitchFamily="34" charset="0"/>
              </a:rPr>
              <a:t>archwilio beth allai plant ei ddweud -</a:t>
            </a:r>
          </a:p>
          <a:p>
            <a:endParaRPr lang="en-US" dirty="0"/>
          </a:p>
          <a:p>
            <a:r>
              <a:rPr lang="cy" sz="1200" b="0" i="0" u="none" strike="noStrike" cap="none" baseline="0" dirty="0">
                <a:solidFill>
                  <a:srgbClr val="000000"/>
                </a:solidFill>
                <a:effectLst/>
                <a:uFillTx/>
                <a:latin typeface="Calibri" panose="020F0502020204030204" pitchFamily="34" charset="0"/>
              </a:rPr>
              <a:t>cysylltu canlyniadau'r myfyrwyr ag arfer cyfoes ar gyfer oedolion a phlant</a:t>
            </a:r>
          </a:p>
          <a:p>
            <a:endParaRPr lang="en-US" dirty="0"/>
          </a:p>
          <a:p>
            <a:endParaRPr lang="en-US" dirty="0"/>
          </a:p>
          <a:p>
            <a:r>
              <a:rPr lang="en-US" b="1" dirty="0">
                <a:cs typeface="Calibri"/>
              </a:rPr>
              <a:t>English </a:t>
            </a:r>
            <a:endParaRPr lang="en-US" b="1" dirty="0"/>
          </a:p>
          <a:p>
            <a:endParaRPr lang="en-US" dirty="0">
              <a:cs typeface="Calibri" panose="020F0502020204030204"/>
            </a:endParaRPr>
          </a:p>
          <a:p>
            <a:endParaRPr lang="en-US" dirty="0"/>
          </a:p>
          <a:p>
            <a:r>
              <a:rPr lang="en-US" dirty="0"/>
              <a:t>Ask students to consider what is important to them- imagine their needs changed and they needed to access residential care for example – what would they need to make their situation more acceptable to them.  For example – </a:t>
            </a:r>
          </a:p>
          <a:p>
            <a:r>
              <a:rPr lang="en-US" dirty="0"/>
              <a:t>to have my husband visit and be able to stay with me for as long as I want him too.</a:t>
            </a:r>
          </a:p>
          <a:p>
            <a:r>
              <a:rPr lang="en-US" dirty="0"/>
              <a:t>to shower and have my hair to be washed everyday and styled as I like it</a:t>
            </a:r>
          </a:p>
          <a:p>
            <a:r>
              <a:rPr lang="en-US" dirty="0"/>
              <a:t>to wear makeup</a:t>
            </a:r>
          </a:p>
          <a:p>
            <a:r>
              <a:rPr lang="en-US" dirty="0"/>
              <a:t>to wear my favorite perfume everyday</a:t>
            </a:r>
          </a:p>
          <a:p>
            <a:r>
              <a:rPr lang="en-US" dirty="0"/>
              <a:t>to give my grandchildren money when they visit me.  </a:t>
            </a:r>
            <a:r>
              <a:rPr lang="en-US" dirty="0" err="1"/>
              <a:t>etc</a:t>
            </a:r>
            <a:r>
              <a:rPr lang="en-US" dirty="0"/>
              <a:t> </a:t>
            </a:r>
          </a:p>
          <a:p>
            <a:endParaRPr lang="en-US" dirty="0"/>
          </a:p>
          <a:p>
            <a:r>
              <a:rPr lang="en-US" dirty="0"/>
              <a:t>explore what children might say -</a:t>
            </a:r>
          </a:p>
          <a:p>
            <a:endParaRPr lang="en-US" dirty="0"/>
          </a:p>
          <a:p>
            <a:r>
              <a:rPr lang="en-US" dirty="0"/>
              <a:t>connect the students outcomes to current day practice for both adults and children</a:t>
            </a:r>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25</a:t>
            </a:fld>
            <a:endParaRPr lang="en-US"/>
          </a:p>
        </p:txBody>
      </p:sp>
    </p:spTree>
    <p:extLst>
      <p:ext uri="{BB962C8B-B14F-4D97-AF65-F5344CB8AC3E}">
        <p14:creationId xmlns:p14="http://schemas.microsoft.com/office/powerpoint/2010/main" val="3653370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cy" sz="1200" b="0" i="0" u="none" strike="noStrike" cap="none" baseline="0" dirty="0">
                <a:solidFill>
                  <a:srgbClr val="000000"/>
                </a:solidFill>
                <a:effectLst/>
                <a:uFillTx/>
                <a:latin typeface="+mn-lt"/>
              </a:rPr>
              <a:t>Yn y </a:t>
            </a:r>
            <a:r>
              <a:rPr lang="cy" sz="1200" b="0" i="0" u="none" strike="noStrike" cap="none" baseline="0" dirty="0" err="1">
                <a:solidFill>
                  <a:srgbClr val="000000"/>
                </a:solidFill>
                <a:effectLst/>
                <a:uFillTx/>
                <a:latin typeface="+mn-lt"/>
              </a:rPr>
              <a:t>Ddeddf</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diffinnir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llesiant</a:t>
            </a:r>
            <a:r>
              <a:rPr lang="cy" sz="1200" b="0" i="0" u="none" strike="noStrike" cap="none" baseline="0" dirty="0">
                <a:solidFill>
                  <a:srgbClr val="000000"/>
                </a:solidFill>
                <a:effectLst/>
                <a:uFillTx/>
                <a:latin typeface="+mn-lt"/>
              </a:rPr>
              <a:t> ag </a:t>
            </a:r>
            <a:r>
              <a:rPr lang="cy" sz="1200" b="0" i="0" u="none" strike="noStrike" cap="none" baseline="0" dirty="0" err="1">
                <a:solidFill>
                  <a:srgbClr val="000000"/>
                </a:solidFill>
                <a:effectLst/>
                <a:uFillTx/>
                <a:latin typeface="+mn-lt"/>
              </a:rPr>
              <a:t>wyth</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agwedd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gyffredin</a:t>
            </a:r>
            <a:r>
              <a:rPr lang="cy" sz="1200" b="0" i="0" u="none" strike="noStrike" cap="none" baseline="0" dirty="0">
                <a:solidFill>
                  <a:srgbClr val="000000"/>
                </a:solidFill>
                <a:effectLst/>
                <a:uFillTx/>
                <a:latin typeface="+mn-lt"/>
              </a:rPr>
              <a:t>:</a:t>
            </a:r>
          </a:p>
          <a:p>
            <a:pPr marL="171450" indent="-171450">
              <a:buFont typeface="Arial" panose="020B0604020202020204" pitchFamily="34" charset="0"/>
              <a:buChar char="•"/>
            </a:pPr>
            <a:r>
              <a:rPr lang="cy" sz="1200" b="0" i="0" u="none" strike="noStrike" cap="none" baseline="0" dirty="0">
                <a:solidFill>
                  <a:srgbClr val="000000"/>
                </a:solidFill>
                <a:effectLst/>
                <a:uFillTx/>
                <a:latin typeface="+mn-lt"/>
              </a:rPr>
              <a:t>iechyd </a:t>
            </a:r>
            <a:r>
              <a:rPr lang="cy" sz="1200" b="0" i="0" u="none" strike="noStrike" cap="none" baseline="0" dirty="0" err="1">
                <a:solidFill>
                  <a:srgbClr val="000000"/>
                </a:solidFill>
                <a:effectLst/>
                <a:uFillTx/>
                <a:latin typeface="+mn-lt"/>
              </a:rPr>
              <a:t>corfforol</a:t>
            </a:r>
            <a:r>
              <a:rPr lang="cy" sz="1200" b="0" i="0" u="none" strike="noStrike" cap="none" baseline="0" dirty="0">
                <a:solidFill>
                  <a:srgbClr val="000000"/>
                </a:solidFill>
                <a:effectLst/>
                <a:uFillTx/>
                <a:latin typeface="+mn-lt"/>
              </a:rPr>
              <a:t> a </a:t>
            </a:r>
            <a:r>
              <a:rPr lang="cy" sz="1200" b="0" i="0" u="none" strike="noStrike" cap="none" baseline="0" dirty="0" err="1">
                <a:solidFill>
                  <a:srgbClr val="000000"/>
                </a:solidFill>
                <a:effectLst/>
                <a:uFillTx/>
                <a:latin typeface="+mn-lt"/>
              </a:rPr>
              <a:t>meddyliol</a:t>
            </a:r>
            <a:r>
              <a:rPr lang="cy" sz="1200" b="0" i="0" u="none" strike="noStrike" cap="none" baseline="0" dirty="0">
                <a:solidFill>
                  <a:srgbClr val="000000"/>
                </a:solidFill>
                <a:effectLst/>
                <a:uFillTx/>
                <a:latin typeface="+mn-lt"/>
              </a:rPr>
              <a:t>, a </a:t>
            </a:r>
            <a:r>
              <a:rPr lang="cy" sz="1200" b="0" i="0" u="none" strike="noStrike" cap="none" baseline="0" dirty="0" err="1">
                <a:solidFill>
                  <a:srgbClr val="000000"/>
                </a:solidFill>
                <a:effectLst/>
                <a:uFillTx/>
                <a:latin typeface="+mn-lt"/>
              </a:rPr>
              <a:t>llesiant</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emosiynol</a:t>
            </a:r>
            <a:r>
              <a:rPr lang="cy" sz="1200" b="0" i="0" u="none" strike="noStrike" cap="none" baseline="0" dirty="0">
                <a:solidFill>
                  <a:srgbClr val="000000"/>
                </a:solidFill>
                <a:effectLst/>
                <a:uFillTx/>
                <a:latin typeface="+mn-lt"/>
              </a:rPr>
              <a:t>;</a:t>
            </a:r>
            <a:r>
              <a:rPr lang="cy" dirty="0">
                <a:solidFill>
                  <a:srgbClr val="000000"/>
                </a:solidFill>
              </a:rPr>
              <a:t> </a:t>
            </a:r>
            <a:endParaRPr lang="cy" sz="1200" b="0" i="0" u="none" strike="noStrike" cap="none" baseline="0" dirty="0">
              <a:solidFill>
                <a:srgbClr val="000000"/>
              </a:solidFill>
              <a:effectLst/>
              <a:uFillTx/>
              <a:latin typeface="+mn-lt"/>
              <a:cs typeface="Calibri"/>
            </a:endParaRPr>
          </a:p>
          <a:p>
            <a:pPr marL="171450" indent="-171450">
              <a:buFont typeface="Arial" panose="020B0604020202020204" pitchFamily="34" charset="0"/>
              <a:buChar char="•"/>
            </a:pPr>
            <a:r>
              <a:rPr lang="cy" sz="1200" b="0" i="0" u="none" strike="noStrike" cap="none" baseline="0" dirty="0" err="1">
                <a:solidFill>
                  <a:srgbClr val="000000"/>
                </a:solidFill>
                <a:effectLst/>
                <a:uFillTx/>
                <a:latin typeface="+mn-lt"/>
              </a:rPr>
              <a:t>amddiffyn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rhag</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camdriniaeth</a:t>
            </a:r>
            <a:r>
              <a:rPr lang="cy" sz="1200" b="0" i="0" u="none" strike="noStrike" cap="none" baseline="0" dirty="0">
                <a:solidFill>
                  <a:srgbClr val="000000"/>
                </a:solidFill>
                <a:effectLst/>
                <a:uFillTx/>
                <a:latin typeface="+mn-lt"/>
              </a:rPr>
              <a:t> ac </a:t>
            </a:r>
            <a:r>
              <a:rPr lang="cy" sz="1200" b="0" i="0" u="none" strike="noStrike" cap="none" baseline="0" dirty="0" err="1">
                <a:solidFill>
                  <a:srgbClr val="000000"/>
                </a:solidFill>
                <a:effectLst/>
                <a:uFillTx/>
                <a:latin typeface="+mn-lt"/>
              </a:rPr>
              <a:t>esgeulustod</a:t>
            </a:r>
            <a:r>
              <a:rPr lang="cy" sz="1200" b="0" i="0" u="none" strike="noStrike" cap="none" baseline="0" dirty="0">
                <a:solidFill>
                  <a:srgbClr val="000000"/>
                </a:solidFill>
                <a:effectLst/>
                <a:uFillTx/>
                <a:latin typeface="+mn-lt"/>
              </a:rPr>
              <a:t>;</a:t>
            </a:r>
            <a:r>
              <a:rPr lang="cy" dirty="0">
                <a:solidFill>
                  <a:srgbClr val="000000"/>
                </a:solidFill>
              </a:rPr>
              <a:t> </a:t>
            </a:r>
            <a:endParaRPr lang="cy" sz="1200" b="0" i="0" u="none" strike="noStrike" cap="none" baseline="0" dirty="0">
              <a:solidFill>
                <a:srgbClr val="000000"/>
              </a:solidFill>
              <a:effectLst/>
              <a:uFillTx/>
              <a:latin typeface="+mn-lt"/>
              <a:cs typeface="Calibri"/>
            </a:endParaRPr>
          </a:p>
          <a:p>
            <a:pPr marL="171450" indent="-171450">
              <a:buFont typeface="Arial" panose="020B0604020202020204" pitchFamily="34" charset="0"/>
              <a:buChar char="•"/>
            </a:pPr>
            <a:r>
              <a:rPr lang="cy" sz="1200" b="0" i="0" u="none" strike="noStrike" cap="none" baseline="0" dirty="0" err="1">
                <a:solidFill>
                  <a:srgbClr val="000000"/>
                </a:solidFill>
                <a:effectLst/>
                <a:uFillTx/>
                <a:latin typeface="+mn-lt"/>
              </a:rPr>
              <a:t>addysg</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hyfforddiant</a:t>
            </a:r>
            <a:r>
              <a:rPr lang="cy" sz="1200" b="0" i="0" u="none" strike="noStrike" cap="none" baseline="0" dirty="0">
                <a:solidFill>
                  <a:srgbClr val="000000"/>
                </a:solidFill>
                <a:effectLst/>
                <a:uFillTx/>
                <a:latin typeface="+mn-lt"/>
              </a:rPr>
              <a:t> a </a:t>
            </a:r>
            <a:r>
              <a:rPr lang="cy" sz="1200" b="0" i="0" u="none" strike="noStrike" cap="none" baseline="0" dirty="0" err="1">
                <a:solidFill>
                  <a:srgbClr val="000000"/>
                </a:solidFill>
                <a:effectLst/>
                <a:uFillTx/>
                <a:latin typeface="+mn-lt"/>
              </a:rPr>
              <a:t>hamdden</a:t>
            </a:r>
            <a:r>
              <a:rPr lang="cy" sz="1200" b="0" i="0" u="none" strike="noStrike" cap="none" baseline="0" dirty="0">
                <a:solidFill>
                  <a:srgbClr val="000000"/>
                </a:solidFill>
                <a:effectLst/>
                <a:uFillTx/>
                <a:latin typeface="+mn-lt"/>
              </a:rPr>
              <a:t>;</a:t>
            </a:r>
            <a:r>
              <a:rPr lang="cy" dirty="0">
                <a:solidFill>
                  <a:srgbClr val="000000"/>
                </a:solidFill>
              </a:rPr>
              <a:t> </a:t>
            </a:r>
            <a:endParaRPr lang="cy" sz="1200" b="0" i="0" u="none" strike="noStrike" cap="none" baseline="0" dirty="0">
              <a:solidFill>
                <a:srgbClr val="000000"/>
              </a:solidFill>
              <a:effectLst/>
              <a:uFillTx/>
              <a:latin typeface="+mn-lt"/>
              <a:cs typeface="Calibri"/>
            </a:endParaRPr>
          </a:p>
          <a:p>
            <a:pPr marL="171450" indent="-171450">
              <a:buFont typeface="Arial" panose="020B0604020202020204" pitchFamily="34" charset="0"/>
              <a:buChar char="•"/>
            </a:pPr>
            <a:r>
              <a:rPr lang="cy" sz="1200" b="0" i="0" u="none" strike="noStrike" cap="none" baseline="0" dirty="0" err="1">
                <a:solidFill>
                  <a:srgbClr val="000000"/>
                </a:solidFill>
                <a:effectLst/>
                <a:uFillTx/>
                <a:latin typeface="+mn-lt"/>
              </a:rPr>
              <a:t>perthnasoedd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domestig</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teuluol</a:t>
            </a:r>
            <a:r>
              <a:rPr lang="cy" sz="1200" b="0" i="0" u="none" strike="noStrike" cap="none" baseline="0" dirty="0">
                <a:solidFill>
                  <a:srgbClr val="000000"/>
                </a:solidFill>
                <a:effectLst/>
                <a:uFillTx/>
                <a:latin typeface="+mn-lt"/>
              </a:rPr>
              <a:t> a </a:t>
            </a:r>
            <a:r>
              <a:rPr lang="cy" sz="1200" b="0" i="0" u="none" strike="noStrike" cap="none" baseline="0" dirty="0" err="1">
                <a:solidFill>
                  <a:srgbClr val="000000"/>
                </a:solidFill>
                <a:effectLst/>
                <a:uFillTx/>
                <a:latin typeface="+mn-lt"/>
              </a:rPr>
              <a:t>phersonol</a:t>
            </a:r>
            <a:r>
              <a:rPr lang="cy" sz="1200" b="0" i="0" u="none" strike="noStrike" cap="none" baseline="0" dirty="0">
                <a:solidFill>
                  <a:srgbClr val="000000"/>
                </a:solidFill>
                <a:effectLst/>
                <a:uFillTx/>
                <a:latin typeface="+mn-lt"/>
              </a:rPr>
              <a:t>;</a:t>
            </a:r>
            <a:r>
              <a:rPr lang="cy" dirty="0">
                <a:solidFill>
                  <a:srgbClr val="000000"/>
                </a:solidFill>
              </a:rPr>
              <a:t> </a:t>
            </a:r>
            <a:endParaRPr lang="cy" sz="1200" b="0" i="0" u="none" strike="noStrike" cap="none" baseline="0" dirty="0">
              <a:solidFill>
                <a:srgbClr val="000000"/>
              </a:solidFill>
              <a:effectLst/>
              <a:uFillTx/>
              <a:latin typeface="+mn-lt"/>
              <a:cs typeface="Calibri"/>
            </a:endParaRPr>
          </a:p>
          <a:p>
            <a:pPr marL="171450" indent="-171450">
              <a:buFont typeface="Arial" panose="020B0604020202020204" pitchFamily="34" charset="0"/>
              <a:buChar char="•"/>
            </a:pPr>
            <a:r>
              <a:rPr lang="cy" sz="1200" b="0" i="0" u="none" strike="noStrike" cap="none" baseline="0" dirty="0" err="1">
                <a:solidFill>
                  <a:srgbClr val="000000"/>
                </a:solidFill>
                <a:effectLst/>
                <a:uFillTx/>
                <a:latin typeface="+mn-lt"/>
              </a:rPr>
              <a:t>cyfraniad</a:t>
            </a:r>
            <a:r>
              <a:rPr lang="cy" sz="1200" b="0" i="0" u="none" strike="noStrike" cap="none" baseline="0" dirty="0">
                <a:solidFill>
                  <a:srgbClr val="000000"/>
                </a:solidFill>
                <a:effectLst/>
                <a:uFillTx/>
                <a:latin typeface="+mn-lt"/>
              </a:rPr>
              <a:t> a </a:t>
            </a:r>
            <a:r>
              <a:rPr lang="cy" sz="1200" b="0" i="0" u="none" strike="noStrike" cap="none" baseline="0" dirty="0" err="1">
                <a:solidFill>
                  <a:srgbClr val="000000"/>
                </a:solidFill>
                <a:effectLst/>
                <a:uFillTx/>
                <a:latin typeface="+mn-lt"/>
              </a:rPr>
              <a:t>wneir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gymdeithas</a:t>
            </a:r>
            <a:r>
              <a:rPr lang="cy" sz="1200" b="0" i="0" u="none" strike="noStrike" cap="none" baseline="0" dirty="0">
                <a:solidFill>
                  <a:srgbClr val="000000"/>
                </a:solidFill>
                <a:effectLst/>
                <a:uFillTx/>
                <a:latin typeface="+mn-lt"/>
              </a:rPr>
              <a:t>;</a:t>
            </a:r>
            <a:r>
              <a:rPr lang="cy" dirty="0">
                <a:solidFill>
                  <a:srgbClr val="000000"/>
                </a:solidFill>
              </a:rPr>
              <a:t> </a:t>
            </a:r>
            <a:endParaRPr lang="cy" sz="1200" b="0" i="0" u="none" strike="noStrike" cap="none" baseline="0" dirty="0">
              <a:solidFill>
                <a:srgbClr val="000000"/>
              </a:solidFill>
              <a:effectLst/>
              <a:uFillTx/>
              <a:latin typeface="+mn-lt"/>
              <a:cs typeface="Calibri"/>
            </a:endParaRPr>
          </a:p>
          <a:p>
            <a:pPr marL="171450" indent="-171450">
              <a:buFont typeface="Arial" panose="020B0604020202020204" pitchFamily="34" charset="0"/>
              <a:buChar char="•"/>
            </a:pPr>
            <a:r>
              <a:rPr lang="cy" sz="1200" b="0" i="0" u="none" strike="noStrike" cap="none" baseline="0" dirty="0" err="1">
                <a:solidFill>
                  <a:srgbClr val="000000"/>
                </a:solidFill>
                <a:effectLst/>
                <a:uFillTx/>
                <a:latin typeface="+mn-lt"/>
              </a:rPr>
              <a:t>sicrhau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hawliau</a:t>
            </a:r>
            <a:r>
              <a:rPr lang="cy" sz="1200" b="0" i="0" u="none" strike="noStrike" cap="none" baseline="0" dirty="0">
                <a:solidFill>
                  <a:srgbClr val="000000"/>
                </a:solidFill>
                <a:effectLst/>
                <a:uFillTx/>
                <a:latin typeface="+mn-lt"/>
              </a:rPr>
              <a:t> a </a:t>
            </a:r>
            <a:r>
              <a:rPr lang="cy" sz="1200" b="0" i="0" u="none" strike="noStrike" cap="none" baseline="0" dirty="0" err="1">
                <a:solidFill>
                  <a:srgbClr val="000000"/>
                </a:solidFill>
                <a:effectLst/>
                <a:uFillTx/>
                <a:latin typeface="+mn-lt"/>
              </a:rPr>
              <a:t>hawliadau</a:t>
            </a:r>
            <a:r>
              <a:rPr lang="cy" sz="1200" b="0" i="0" u="none" strike="noStrike" cap="none" baseline="0" dirty="0">
                <a:solidFill>
                  <a:srgbClr val="000000"/>
                </a:solidFill>
                <a:effectLst/>
                <a:uFillTx/>
                <a:latin typeface="+mn-lt"/>
              </a:rPr>
              <a:t>;</a:t>
            </a:r>
            <a:r>
              <a:rPr lang="cy" dirty="0">
                <a:solidFill>
                  <a:srgbClr val="000000"/>
                </a:solidFill>
              </a:rPr>
              <a:t> </a:t>
            </a:r>
            <a:endParaRPr lang="cy" sz="1200" b="0" i="0" u="none" strike="noStrike" cap="none" baseline="0" dirty="0">
              <a:solidFill>
                <a:srgbClr val="000000"/>
              </a:solidFill>
              <a:effectLst/>
              <a:uFillTx/>
              <a:latin typeface="+mn-lt"/>
              <a:cs typeface="Calibri"/>
            </a:endParaRPr>
          </a:p>
          <a:p>
            <a:pPr marL="171450" lvl="0" indent="-171450">
              <a:buFont typeface="Arial" panose="020B0604020202020204" pitchFamily="34" charset="0"/>
              <a:buChar char="•"/>
            </a:pPr>
            <a:r>
              <a:rPr lang="cy" sz="1200" b="0" i="0" u="none" strike="noStrike" cap="none" baseline="0" dirty="0" err="1">
                <a:solidFill>
                  <a:srgbClr val="000000"/>
                </a:solidFill>
                <a:effectLst/>
                <a:uFillTx/>
                <a:latin typeface="+mn-lt"/>
              </a:rPr>
              <a:t>llesiant</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cymdeithasol</a:t>
            </a:r>
            <a:r>
              <a:rPr lang="cy" sz="1200" b="0" i="0" u="none" strike="noStrike" cap="none" baseline="0" dirty="0">
                <a:solidFill>
                  <a:srgbClr val="000000"/>
                </a:solidFill>
                <a:effectLst/>
                <a:uFillTx/>
                <a:latin typeface="+mn-lt"/>
              </a:rPr>
              <a:t> ac </a:t>
            </a:r>
            <a:r>
              <a:rPr lang="cy" sz="1200" b="0" i="0" u="none" strike="noStrike" cap="none" baseline="0" dirty="0" err="1">
                <a:solidFill>
                  <a:srgbClr val="000000"/>
                </a:solidFill>
                <a:effectLst/>
                <a:uFillTx/>
                <a:latin typeface="+mn-lt"/>
              </a:rPr>
              <a:t>economaidd</a:t>
            </a:r>
            <a:r>
              <a:rPr lang="cy" sz="1200" b="0" i="0" u="none" strike="noStrike" cap="none" baseline="0" dirty="0">
                <a:solidFill>
                  <a:srgbClr val="000000"/>
                </a:solidFill>
                <a:effectLst/>
                <a:uFillTx/>
                <a:latin typeface="+mn-lt"/>
              </a:rPr>
              <a:t>;</a:t>
            </a:r>
            <a:endParaRPr lang="cy" sz="1200" b="0" i="0" u="none" strike="noStrike" cap="none" baseline="0" dirty="0">
              <a:solidFill>
                <a:srgbClr val="000000"/>
              </a:solidFill>
              <a:effectLst/>
              <a:uFillTx/>
              <a:latin typeface="+mn-lt"/>
              <a:cs typeface="Calibri"/>
            </a:endParaRPr>
          </a:p>
          <a:p>
            <a:pPr marL="171450" lvl="0" indent="-171450">
              <a:buFont typeface="Arial" panose="020B0604020202020204" pitchFamily="34" charset="0"/>
              <a:buChar char="•"/>
            </a:pPr>
            <a:r>
              <a:rPr lang="cy" sz="1200" b="0" i="0" u="none" strike="noStrike" cap="none" baseline="0" dirty="0" err="1">
                <a:solidFill>
                  <a:srgbClr val="000000"/>
                </a:solidFill>
                <a:effectLst/>
                <a:uFillTx/>
                <a:latin typeface="+mn-lt"/>
              </a:rPr>
              <a:t>addasrwydd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llety</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byw</a:t>
            </a:r>
            <a:r>
              <a:rPr lang="cy" sz="1200" b="0" i="0" u="none" strike="noStrike" cap="none" baseline="0" dirty="0">
                <a:solidFill>
                  <a:srgbClr val="000000"/>
                </a:solidFill>
                <a:effectLst/>
                <a:uFillTx/>
                <a:latin typeface="+mn-lt"/>
              </a:rPr>
              <a:t>.</a:t>
            </a:r>
            <a:endParaRPr lang="cy" sz="1200" b="0" i="0" u="none" strike="noStrike" cap="none" baseline="0" dirty="0">
              <a:solidFill>
                <a:srgbClr val="000000"/>
              </a:solidFill>
              <a:effectLst/>
              <a:uFillTx/>
              <a:latin typeface="+mn-lt"/>
              <a:cs typeface="Calibri"/>
            </a:endParaRPr>
          </a:p>
          <a:p>
            <a:pPr lvl="0"/>
            <a:r>
              <a:rPr lang="cy" sz="1200" b="0" i="0" u="none" strike="noStrike" cap="none" baseline="0" dirty="0" err="1">
                <a:solidFill>
                  <a:srgbClr val="000000"/>
                </a:solidFill>
                <a:effectLst/>
                <a:uFillTx/>
                <a:latin typeface="+mn-lt"/>
              </a:rPr>
              <a:t>Mewn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perthynas</a:t>
            </a:r>
            <a:r>
              <a:rPr lang="cy" sz="1200" b="0" i="0" u="none" strike="noStrike" cap="none" baseline="0" dirty="0">
                <a:solidFill>
                  <a:srgbClr val="000000"/>
                </a:solidFill>
                <a:effectLst/>
                <a:uFillTx/>
                <a:latin typeface="+mn-lt"/>
              </a:rPr>
              <a:t> â </a:t>
            </a:r>
            <a:r>
              <a:rPr lang="cy" sz="1200" b="0" i="0" u="none" strike="noStrike" cap="none" baseline="0" dirty="0" err="1">
                <a:solidFill>
                  <a:srgbClr val="000000"/>
                </a:solidFill>
                <a:effectLst/>
                <a:uFillTx/>
                <a:latin typeface="+mn-lt"/>
              </a:rPr>
              <a:t>phlentyn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mae</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llesiant</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hefyd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cynnwys</a:t>
            </a:r>
            <a:r>
              <a:rPr lang="cy" sz="1200" b="0" i="0" u="none" strike="noStrike" cap="none" baseline="0" dirty="0">
                <a:solidFill>
                  <a:srgbClr val="000000"/>
                </a:solidFill>
                <a:effectLst/>
                <a:uFillTx/>
                <a:latin typeface="+mn-lt"/>
              </a:rPr>
              <a:t>:</a:t>
            </a:r>
            <a:endParaRPr lang="cy" sz="1200" b="0" i="0" u="none" strike="noStrike" cap="none" baseline="0" dirty="0">
              <a:solidFill>
                <a:srgbClr val="000000"/>
              </a:solidFill>
              <a:effectLst/>
              <a:uFillTx/>
              <a:latin typeface="+mn-lt"/>
              <a:cs typeface="Calibri"/>
            </a:endParaRPr>
          </a:p>
          <a:p>
            <a:pPr marL="171450" lvl="0" indent="-171450">
              <a:buFont typeface="Arial" panose="020B0604020202020204" pitchFamily="34" charset="0"/>
              <a:buChar char="•"/>
            </a:pPr>
            <a:r>
              <a:rPr lang="cy" sz="1200" b="0" i="0" u="none" strike="noStrike" cap="none" baseline="0" dirty="0" err="1">
                <a:solidFill>
                  <a:srgbClr val="000000"/>
                </a:solidFill>
                <a:effectLst/>
                <a:uFillTx/>
                <a:latin typeface="+mn-lt"/>
              </a:rPr>
              <a:t>datblygiad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corfforol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deallusol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emosiynol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cymdeithasol</a:t>
            </a:r>
            <a:r>
              <a:rPr lang="cy" sz="1200" b="0" i="0" u="none" strike="noStrike" cap="none" baseline="0" dirty="0">
                <a:solidFill>
                  <a:srgbClr val="000000"/>
                </a:solidFill>
                <a:effectLst/>
                <a:uFillTx/>
                <a:latin typeface="+mn-lt"/>
              </a:rPr>
              <a:t> ac </a:t>
            </a:r>
            <a:r>
              <a:rPr lang="cy" sz="1200" b="0" i="0" u="none" strike="noStrike" cap="none" baseline="0" dirty="0" err="1">
                <a:solidFill>
                  <a:srgbClr val="000000"/>
                </a:solidFill>
                <a:effectLst/>
                <a:uFillTx/>
                <a:latin typeface="+mn-lt"/>
              </a:rPr>
              <a:t>ymddygiadol</a:t>
            </a:r>
            <a:r>
              <a:rPr lang="cy" sz="1200" b="0" i="0" u="none" strike="noStrike" cap="none" baseline="0" dirty="0">
                <a:solidFill>
                  <a:srgbClr val="000000"/>
                </a:solidFill>
                <a:effectLst/>
                <a:uFillTx/>
                <a:latin typeface="+mn-lt"/>
              </a:rPr>
              <a:t>;</a:t>
            </a:r>
            <a:endParaRPr lang="cy" sz="1200" b="0" i="0" u="none" strike="noStrike" cap="none" baseline="0" dirty="0">
              <a:solidFill>
                <a:srgbClr val="000000"/>
              </a:solidFill>
              <a:effectLst/>
              <a:uFillTx/>
              <a:latin typeface="+mn-lt"/>
              <a:cs typeface="Calibri"/>
            </a:endParaRPr>
          </a:p>
          <a:p>
            <a:pPr marL="171450" lvl="0" indent="-171450">
              <a:buFont typeface="Arial" panose="020B0604020202020204" pitchFamily="34" charset="0"/>
              <a:buChar char="•"/>
            </a:pPr>
            <a:r>
              <a:rPr lang="cy" sz="1200" b="0" i="0" u="none" strike="noStrike" cap="none" baseline="0" dirty="0">
                <a:solidFill>
                  <a:srgbClr val="000000"/>
                </a:solidFill>
                <a:effectLst/>
                <a:uFillTx/>
                <a:latin typeface="+mn-lt"/>
              </a:rPr>
              <a:t>“</a:t>
            </a:r>
            <a:r>
              <a:rPr lang="cy" sz="1200" b="0" i="0" u="none" strike="noStrike" cap="none" baseline="0" dirty="0" err="1">
                <a:solidFill>
                  <a:srgbClr val="000000"/>
                </a:solidFill>
                <a:effectLst/>
                <a:uFillTx/>
                <a:latin typeface="+mn-lt"/>
              </a:rPr>
              <a:t>lles</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fel</a:t>
            </a:r>
            <a:r>
              <a:rPr lang="cy" sz="1200" b="0" i="0" u="none" strike="noStrike" cap="none" baseline="0" dirty="0">
                <a:solidFill>
                  <a:srgbClr val="000000"/>
                </a:solidFill>
                <a:effectLst/>
                <a:uFillTx/>
                <a:latin typeface="+mn-lt"/>
              </a:rPr>
              <a:t> y </a:t>
            </a:r>
            <a:r>
              <a:rPr lang="cy" sz="1200" b="0" i="0" u="none" strike="noStrike" cap="none" baseline="0" dirty="0" err="1">
                <a:solidFill>
                  <a:srgbClr val="000000"/>
                </a:solidFill>
                <a:effectLst/>
                <a:uFillTx/>
                <a:latin typeface="+mn-lt"/>
              </a:rPr>
              <a:t>dehonglir</a:t>
            </a:r>
            <a:r>
              <a:rPr lang="cy" sz="1200" b="0" i="0" u="none" strike="noStrike" cap="none" baseline="0" dirty="0">
                <a:solidFill>
                  <a:srgbClr val="000000"/>
                </a:solidFill>
                <a:effectLst/>
                <a:uFillTx/>
                <a:latin typeface="+mn-lt"/>
              </a:rPr>
              <a:t> y </a:t>
            </a:r>
            <a:r>
              <a:rPr lang="cy" sz="1200" b="0" i="0" u="none" strike="noStrike" cap="none" baseline="0" dirty="0" err="1">
                <a:solidFill>
                  <a:srgbClr val="000000"/>
                </a:solidFill>
                <a:effectLst/>
                <a:uFillTx/>
                <a:latin typeface="+mn-lt"/>
              </a:rPr>
              <a:t>gair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hwnnw</a:t>
            </a:r>
            <a:r>
              <a:rPr lang="cy" sz="1200" b="0" i="0" u="none" strike="noStrike" cap="none" baseline="0" dirty="0">
                <a:solidFill>
                  <a:srgbClr val="000000"/>
                </a:solidFill>
                <a:effectLst/>
                <a:uFillTx/>
                <a:latin typeface="+mn-lt"/>
              </a:rPr>
              <a:t> at </a:t>
            </a:r>
            <a:r>
              <a:rPr lang="cy" sz="1200" b="0" i="0" u="none" strike="noStrike" cap="none" baseline="0" dirty="0" err="1">
                <a:solidFill>
                  <a:srgbClr val="000000"/>
                </a:solidFill>
                <a:effectLst/>
                <a:uFillTx/>
                <a:latin typeface="+mn-lt"/>
              </a:rPr>
              <a:t>ddibenion</a:t>
            </a:r>
            <a:r>
              <a:rPr lang="cy" sz="1200" b="0" i="0" u="none" strike="noStrike" cap="none" baseline="0" dirty="0">
                <a:solidFill>
                  <a:srgbClr val="000000"/>
                </a:solidFill>
                <a:effectLst/>
                <a:uFillTx/>
                <a:latin typeface="+mn-lt"/>
              </a:rPr>
              <a:t> y </a:t>
            </a:r>
            <a:r>
              <a:rPr lang="cy" sz="1200" b="0" i="0" u="none" strike="noStrike" cap="none" baseline="0" dirty="0" err="1">
                <a:solidFill>
                  <a:srgbClr val="000000"/>
                </a:solidFill>
                <a:effectLst/>
                <a:uFillTx/>
                <a:latin typeface="+mn-lt"/>
              </a:rPr>
              <a:t>Ddeddf</a:t>
            </a:r>
            <a:r>
              <a:rPr lang="cy" sz="1200" b="0" i="0" u="none" strike="noStrike" cap="none" baseline="0" dirty="0">
                <a:solidFill>
                  <a:srgbClr val="000000"/>
                </a:solidFill>
                <a:effectLst/>
                <a:uFillTx/>
                <a:latin typeface="+mn-lt"/>
              </a:rPr>
              <a:t> Plant.</a:t>
            </a:r>
            <a:endParaRPr lang="cy" sz="1200" b="0" i="0" u="none" strike="noStrike" cap="none" baseline="0" dirty="0">
              <a:solidFill>
                <a:srgbClr val="000000"/>
              </a:solidFill>
              <a:effectLst/>
              <a:uFillTx/>
              <a:latin typeface="+mn-lt"/>
              <a:cs typeface="Calibri"/>
            </a:endParaRPr>
          </a:p>
          <a:p>
            <a:pPr lvl="0"/>
            <a:r>
              <a:rPr lang="cy" b="0" i="0" u="none" strike="noStrike" cap="none" baseline="0" dirty="0" err="1">
                <a:effectLst/>
                <a:uFillTx/>
              </a:rPr>
              <a:t>Taflen</a:t>
            </a:r>
            <a:r>
              <a:rPr lang="cy" b="0" i="0" u="none" strike="noStrike" cap="none" baseline="0" dirty="0">
                <a:effectLst/>
                <a:uFillTx/>
              </a:rPr>
              <a:t>: </a:t>
            </a:r>
            <a:r>
              <a:rPr lang="cy" b="0" i="0" u="none" strike="noStrike" cap="none" baseline="0" dirty="0" err="1">
                <a:effectLst/>
                <a:uFillTx/>
              </a:rPr>
              <a:t>Llesiant</a:t>
            </a:r>
            <a:r>
              <a:rPr lang="cy" b="0" i="0" u="none" strike="noStrike" cap="none" baseline="0" dirty="0">
                <a:effectLst/>
                <a:uFillTx/>
              </a:rPr>
              <a:t> a </a:t>
            </a:r>
            <a:r>
              <a:rPr lang="cy" b="0" i="0" u="none" strike="noStrike" cap="none" baseline="0" dirty="0" err="1">
                <a:effectLst/>
                <a:uFillTx/>
              </a:rPr>
              <a:t>lles</a:t>
            </a:r>
            <a:r>
              <a:rPr lang="cy" b="0" i="0" u="none" strike="noStrike" cap="none" baseline="0" dirty="0">
                <a:effectLst/>
                <a:uFillTx/>
              </a:rPr>
              <a:t>.</a:t>
            </a:r>
            <a:endParaRPr lang="cy" b="0" i="0" u="none" strike="noStrike" cap="none" baseline="0" dirty="0">
              <a:effectLst/>
              <a:uFillTx/>
              <a:cs typeface="Calibri"/>
            </a:endParaRPr>
          </a:p>
          <a:p>
            <a:pPr lvl="0"/>
            <a:r>
              <a:rPr lang="cy" sz="1200" b="0" i="0" u="none" strike="noStrike" cap="none" baseline="0" dirty="0">
                <a:solidFill>
                  <a:srgbClr val="000000"/>
                </a:solidFill>
                <a:effectLst/>
                <a:uFillTx/>
                <a:latin typeface="+mn-lt"/>
              </a:rPr>
              <a:t>Mae Deddf Plant 1989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sôn</a:t>
            </a:r>
            <a:r>
              <a:rPr lang="cy" sz="1200" b="0" i="0" u="none" strike="noStrike" cap="none" baseline="0" dirty="0">
                <a:solidFill>
                  <a:srgbClr val="000000"/>
                </a:solidFill>
                <a:effectLst/>
                <a:uFillTx/>
                <a:latin typeface="+mn-lt"/>
              </a:rPr>
              <a:t> am les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hytrach</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na</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llesiant</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mae</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gan</a:t>
            </a:r>
            <a:r>
              <a:rPr lang="cy" sz="1200" b="0" i="0" u="none" strike="noStrike" cap="none" baseline="0" dirty="0">
                <a:solidFill>
                  <a:srgbClr val="000000"/>
                </a:solidFill>
                <a:effectLst/>
                <a:uFillTx/>
                <a:latin typeface="+mn-lt"/>
              </a:rPr>
              <a:t> les </a:t>
            </a:r>
            <a:r>
              <a:rPr lang="cy" sz="1200" b="0" i="0" u="none" strike="noStrike" cap="none" baseline="0" dirty="0" err="1">
                <a:solidFill>
                  <a:srgbClr val="000000"/>
                </a:solidFill>
                <a:effectLst/>
                <a:uFillTx/>
                <a:latin typeface="+mn-lt"/>
              </a:rPr>
              <a:t>ystyr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arbennig</a:t>
            </a:r>
            <a:r>
              <a:rPr lang="cy" sz="1200" b="0" i="0" u="none" strike="noStrike" cap="none" baseline="0" dirty="0">
                <a:solidFill>
                  <a:srgbClr val="000000"/>
                </a:solidFill>
                <a:effectLst/>
                <a:uFillTx/>
                <a:latin typeface="+mn-lt"/>
              </a:rPr>
              <a:t> o dan </a:t>
            </a:r>
            <a:r>
              <a:rPr lang="cy" sz="1200" b="0" i="0" u="none" strike="noStrike" cap="none" baseline="0" dirty="0" err="1">
                <a:solidFill>
                  <a:srgbClr val="000000"/>
                </a:solidFill>
                <a:effectLst/>
                <a:uFillTx/>
                <a:latin typeface="+mn-lt"/>
              </a:rPr>
              <a:t>Ddeddf</a:t>
            </a:r>
            <a:r>
              <a:rPr lang="cy" sz="1200" b="0" i="0" u="none" strike="noStrike" cap="none" baseline="0" dirty="0">
                <a:solidFill>
                  <a:srgbClr val="000000"/>
                </a:solidFill>
                <a:effectLst/>
                <a:uFillTx/>
                <a:latin typeface="+mn-lt"/>
              </a:rPr>
              <a:t> Plant 1989 a </a:t>
            </a:r>
            <a:r>
              <a:rPr lang="cy" sz="1200" b="0" i="0" u="none" strike="noStrike" cap="none" baseline="0" dirty="0" err="1">
                <a:solidFill>
                  <a:srgbClr val="000000"/>
                </a:solidFill>
                <a:effectLst/>
                <a:uFillTx/>
                <a:latin typeface="+mn-lt"/>
              </a:rPr>
              <a:t>bydd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parhau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wneud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hynny</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Cyflwynwyd</a:t>
            </a:r>
            <a:r>
              <a:rPr lang="cy" sz="1200" b="0" i="0" u="none" strike="noStrike" cap="none" baseline="0" dirty="0">
                <a:solidFill>
                  <a:srgbClr val="000000"/>
                </a:solidFill>
                <a:effectLst/>
                <a:uFillTx/>
                <a:latin typeface="+mn-lt"/>
              </a:rPr>
              <a:t> y </a:t>
            </a:r>
            <a:r>
              <a:rPr lang="cy" sz="1200" b="0" i="0" u="none" strike="noStrike" cap="none" baseline="0" dirty="0" err="1">
                <a:solidFill>
                  <a:srgbClr val="000000"/>
                </a:solidFill>
                <a:effectLst/>
                <a:uFillTx/>
                <a:latin typeface="+mn-lt"/>
              </a:rPr>
              <a:t>cysyniad</a:t>
            </a:r>
            <a:r>
              <a:rPr lang="cy" sz="1200" b="0" i="0" u="none" strike="noStrike" cap="none" baseline="0" dirty="0">
                <a:solidFill>
                  <a:srgbClr val="000000"/>
                </a:solidFill>
                <a:effectLst/>
                <a:uFillTx/>
                <a:latin typeface="+mn-lt"/>
              </a:rPr>
              <a:t> o </a:t>
            </a:r>
            <a:r>
              <a:rPr lang="cy" sz="1200" b="0" i="0" u="none" strike="noStrike" cap="none" baseline="0" dirty="0" err="1">
                <a:solidFill>
                  <a:srgbClr val="000000"/>
                </a:solidFill>
                <a:effectLst/>
                <a:uFillTx/>
                <a:latin typeface="+mn-lt"/>
              </a:rPr>
              <a:t>lesiant</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hytrach</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na</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lles</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blant</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y </a:t>
            </a:r>
            <a:r>
              <a:rPr lang="cy" sz="1200" b="0" i="0" u="none" strike="noStrike" cap="none" baseline="0" dirty="0" err="1">
                <a:solidFill>
                  <a:srgbClr val="000000"/>
                </a:solidFill>
                <a:effectLst/>
                <a:uFillTx/>
                <a:latin typeface="+mn-lt"/>
              </a:rPr>
              <a:t>gyfraith</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gyntaf</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Neddf Plant 2004. Mae </a:t>
            </a:r>
            <a:r>
              <a:rPr lang="cy" sz="1200" b="0" i="0" u="none" strike="noStrike" cap="none" baseline="0" dirty="0" err="1">
                <a:solidFill>
                  <a:srgbClr val="000000"/>
                </a:solidFill>
                <a:effectLst/>
                <a:uFillTx/>
                <a:latin typeface="+mn-lt"/>
              </a:rPr>
              <a:t>cysyniadau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lles</a:t>
            </a:r>
            <a:r>
              <a:rPr lang="cy" sz="1200" b="0" i="0" u="none" strike="noStrike" cap="none" baseline="0" dirty="0">
                <a:solidFill>
                  <a:srgbClr val="000000"/>
                </a:solidFill>
                <a:effectLst/>
                <a:uFillTx/>
                <a:latin typeface="+mn-lt"/>
              </a:rPr>
              <a:t> a </a:t>
            </a:r>
            <a:r>
              <a:rPr lang="cy" sz="1200" b="0" i="0" u="none" strike="noStrike" cap="none" baseline="0" dirty="0" err="1">
                <a:solidFill>
                  <a:srgbClr val="000000"/>
                </a:solidFill>
                <a:effectLst/>
                <a:uFillTx/>
                <a:latin typeface="+mn-lt"/>
              </a:rPr>
              <a:t>llesiant</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gorgyffwrdd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llawer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iawn</a:t>
            </a:r>
            <a:r>
              <a:rPr lang="cy" sz="1200" b="0" i="0" u="none" strike="noStrike" cap="none" baseline="0" dirty="0">
                <a:solidFill>
                  <a:srgbClr val="000000"/>
                </a:solidFill>
                <a:effectLst/>
                <a:uFillTx/>
                <a:latin typeface="+mn-lt"/>
              </a:rPr>
              <a:t>. Mae </a:t>
            </a:r>
            <a:r>
              <a:rPr lang="cy" sz="1200" b="0" i="0" u="none" strike="noStrike" cap="none" baseline="0" dirty="0" err="1">
                <a:solidFill>
                  <a:srgbClr val="000000"/>
                </a:solidFill>
                <a:effectLst/>
                <a:uFillTx/>
                <a:latin typeface="+mn-lt"/>
              </a:rPr>
              <a:t>iaith</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y </a:t>
            </a:r>
            <a:r>
              <a:rPr lang="cy" sz="1200" b="0" i="0" u="none" strike="noStrike" cap="none" baseline="0" dirty="0" err="1">
                <a:solidFill>
                  <a:srgbClr val="000000"/>
                </a:solidFill>
                <a:effectLst/>
                <a:uFillTx/>
                <a:latin typeface="+mn-lt"/>
              </a:rPr>
              <a:t>Ddeddf</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adlewyrchu’r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cysyniad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mwy</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newydd</a:t>
            </a:r>
            <a:r>
              <a:rPr lang="cy" sz="1200" b="0" i="0" u="none" strike="noStrike" cap="none" baseline="0" dirty="0">
                <a:solidFill>
                  <a:srgbClr val="000000"/>
                </a:solidFill>
                <a:effectLst/>
                <a:uFillTx/>
                <a:latin typeface="+mn-lt"/>
              </a:rPr>
              <a:t> o </a:t>
            </a:r>
            <a:r>
              <a:rPr lang="cy" sz="1200" b="0" i="0" u="none" strike="noStrike" cap="none" baseline="0" dirty="0" err="1">
                <a:solidFill>
                  <a:srgbClr val="000000"/>
                </a:solidFill>
                <a:effectLst/>
                <a:uFillTx/>
                <a:latin typeface="+mn-lt"/>
              </a:rPr>
              <a:t>lesiant</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sy’n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cynnwys</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ystyriaethau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lles</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presennol</a:t>
            </a:r>
            <a:r>
              <a:rPr lang="cy" sz="1200" b="0" i="0" u="none" strike="noStrike" cap="none" baseline="0" dirty="0">
                <a:solidFill>
                  <a:srgbClr val="000000"/>
                </a:solidFill>
                <a:effectLst/>
                <a:uFillTx/>
                <a:latin typeface="+mn-lt"/>
              </a:rPr>
              <a:t> a </a:t>
            </a:r>
            <a:r>
              <a:rPr lang="cy" sz="1200" b="0" i="0" u="none" strike="noStrike" cap="none" baseline="0" dirty="0" err="1">
                <a:solidFill>
                  <a:srgbClr val="000000"/>
                </a:solidFill>
                <a:effectLst/>
                <a:uFillTx/>
                <a:latin typeface="+mn-lt"/>
              </a:rPr>
              <a:t>nodir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Neddf Plant 1989.</a:t>
            </a:r>
            <a:endParaRPr lang="cy" sz="1200" b="0" i="0" u="none" strike="noStrike" cap="none" baseline="0" dirty="0">
              <a:solidFill>
                <a:srgbClr val="000000"/>
              </a:solidFill>
              <a:effectLst/>
              <a:uFillTx/>
              <a:latin typeface="+mn-lt"/>
              <a:cs typeface="Calibri"/>
            </a:endParaRPr>
          </a:p>
          <a:p>
            <a:pPr lvl="0"/>
            <a:r>
              <a:rPr lang="cy" sz="1200" b="0" i="0" u="none" strike="noStrike" cap="none" baseline="0" dirty="0" err="1">
                <a:solidFill>
                  <a:srgbClr val="000000"/>
                </a:solidFill>
                <a:effectLst/>
                <a:uFillTx/>
                <a:latin typeface="+mn-lt"/>
              </a:rPr>
              <a:t>Dylid</a:t>
            </a:r>
            <a:r>
              <a:rPr lang="cy" sz="1200" b="0" i="0" u="none" strike="noStrike" cap="none" baseline="0" dirty="0">
                <a:solidFill>
                  <a:srgbClr val="000000"/>
                </a:solidFill>
                <a:effectLst/>
                <a:uFillTx/>
                <a:latin typeface="+mn-lt"/>
              </a:rPr>
              <a:t> nodi y gall </a:t>
            </a:r>
            <a:r>
              <a:rPr lang="cy" sz="1200" b="0" i="0" u="none" strike="noStrike" cap="none" baseline="0" dirty="0" err="1">
                <a:solidFill>
                  <a:srgbClr val="000000"/>
                </a:solidFill>
                <a:effectLst/>
                <a:uFillTx/>
                <a:latin typeface="+mn-lt"/>
              </a:rPr>
              <a:t>fod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adegau</a:t>
            </a:r>
            <a:r>
              <a:rPr lang="cy" sz="1200" b="0" i="0" u="none" strike="noStrike" cap="none" baseline="0" dirty="0">
                <a:solidFill>
                  <a:srgbClr val="000000"/>
                </a:solidFill>
                <a:effectLst/>
                <a:uFillTx/>
                <a:latin typeface="+mn-lt"/>
              </a:rPr>
              <a:t> pan </a:t>
            </a:r>
            <a:r>
              <a:rPr lang="cy" sz="1200" b="0" i="0" u="none" strike="noStrike" cap="none" baseline="0" dirty="0" err="1">
                <a:solidFill>
                  <a:srgbClr val="000000"/>
                </a:solidFill>
                <a:effectLst/>
                <a:uFillTx/>
                <a:latin typeface="+mn-lt"/>
              </a:rPr>
              <a:t>fydd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angen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ymchwiliad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amddiffyn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llesiant</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plentyn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naill</a:t>
            </a:r>
            <a:r>
              <a:rPr lang="cy" sz="1200" b="0" i="0" u="none" strike="noStrike" cap="none" baseline="0" dirty="0">
                <a:solidFill>
                  <a:srgbClr val="000000"/>
                </a:solidFill>
                <a:effectLst/>
                <a:uFillTx/>
                <a:latin typeface="+mn-lt"/>
              </a:rPr>
              <a:t> ai o dan Adran 47 o </a:t>
            </a:r>
            <a:r>
              <a:rPr lang="cy" sz="1200" b="0" i="0" u="none" strike="noStrike" cap="none" baseline="0" dirty="0" err="1">
                <a:solidFill>
                  <a:srgbClr val="000000"/>
                </a:solidFill>
                <a:effectLst/>
                <a:uFillTx/>
                <a:latin typeface="+mn-lt"/>
              </a:rPr>
              <a:t>Ddeddf</a:t>
            </a:r>
            <a:r>
              <a:rPr lang="cy" sz="1200" b="0" i="0" u="none" strike="noStrike" cap="none" baseline="0" dirty="0">
                <a:solidFill>
                  <a:srgbClr val="000000"/>
                </a:solidFill>
                <a:effectLst/>
                <a:uFillTx/>
                <a:latin typeface="+mn-lt"/>
              </a:rPr>
              <a:t> Plant 1989 neu Adran 130 o </a:t>
            </a:r>
            <a:r>
              <a:rPr lang="cy" sz="1200" b="0" i="0" u="none" strike="noStrike" cap="none" baseline="0" dirty="0" err="1">
                <a:solidFill>
                  <a:srgbClr val="000000"/>
                </a:solidFill>
                <a:effectLst/>
                <a:uFillTx/>
                <a:latin typeface="+mn-lt"/>
              </a:rPr>
              <a:t>Ddeddf</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Gwasanaethau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Cymdeithasol</a:t>
            </a:r>
            <a:r>
              <a:rPr lang="cy" sz="1200" b="0" i="0" u="none" strike="noStrike" cap="none" baseline="0" dirty="0">
                <a:solidFill>
                  <a:srgbClr val="000000"/>
                </a:solidFill>
                <a:effectLst/>
                <a:uFillTx/>
                <a:latin typeface="+mn-lt"/>
              </a:rPr>
              <a:t> a </a:t>
            </a:r>
            <a:r>
              <a:rPr lang="cy" sz="1200" b="0" i="0" u="none" strike="noStrike" cap="none" baseline="0" dirty="0" err="1">
                <a:solidFill>
                  <a:srgbClr val="000000"/>
                </a:solidFill>
                <a:effectLst/>
                <a:uFillTx/>
                <a:latin typeface="+mn-lt"/>
              </a:rPr>
              <a:t>Llesiant</a:t>
            </a:r>
            <a:r>
              <a:rPr lang="cy" sz="1200" b="0" i="0" u="none" strike="noStrike" cap="none" baseline="0" dirty="0">
                <a:solidFill>
                  <a:srgbClr val="000000"/>
                </a:solidFill>
                <a:effectLst/>
                <a:uFillTx/>
                <a:latin typeface="+mn-lt"/>
              </a:rPr>
              <a:t> (Cymru) 2014. </a:t>
            </a:r>
            <a:r>
              <a:rPr lang="cy" sz="1200" b="0" i="0" u="none" strike="noStrike" cap="none" baseline="0" dirty="0" err="1">
                <a:solidFill>
                  <a:srgbClr val="000000"/>
                </a:solidFill>
                <a:effectLst/>
                <a:uFillTx/>
                <a:latin typeface="+mn-lt"/>
              </a:rPr>
              <a:t>Byddwn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siarad</a:t>
            </a:r>
            <a:r>
              <a:rPr lang="cy" sz="1200" b="0" i="0" u="none" strike="noStrike" cap="none" baseline="0" dirty="0">
                <a:solidFill>
                  <a:srgbClr val="000000"/>
                </a:solidFill>
                <a:effectLst/>
                <a:uFillTx/>
                <a:latin typeface="+mn-lt"/>
              </a:rPr>
              <a:t> am </a:t>
            </a:r>
            <a:r>
              <a:rPr lang="cy" sz="1200" b="0" i="0" u="none" strike="noStrike" cap="none" baseline="0" dirty="0" err="1">
                <a:solidFill>
                  <a:srgbClr val="000000"/>
                </a:solidFill>
                <a:effectLst/>
                <a:uFillTx/>
                <a:latin typeface="+mn-lt"/>
              </a:rPr>
              <a:t>hyn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fanylach</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y </a:t>
            </a:r>
            <a:r>
              <a:rPr lang="cy" sz="1200" b="0" i="0" u="none" strike="noStrike" cap="none" baseline="0" dirty="0" err="1">
                <a:solidFill>
                  <a:srgbClr val="000000"/>
                </a:solidFill>
                <a:effectLst/>
                <a:uFillTx/>
                <a:latin typeface="+mn-lt"/>
              </a:rPr>
              <a:t>modiwl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diogelu</a:t>
            </a:r>
            <a:endParaRPr lang="cy" sz="1200" b="0" i="0" u="none" strike="noStrike" cap="none" baseline="0" dirty="0" err="1">
              <a:solidFill>
                <a:srgbClr val="000000"/>
              </a:solidFill>
              <a:effectLst/>
              <a:uFillTx/>
              <a:latin typeface="+mn-lt"/>
              <a:cs typeface="Calibri"/>
            </a:endParaRPr>
          </a:p>
          <a:p>
            <a:endParaRPr lang="en-GB" baseline="0"/>
          </a:p>
          <a:p>
            <a:endParaRPr lang="en-GB" dirty="0">
              <a:cs typeface="Calibri"/>
            </a:endParaRPr>
          </a:p>
          <a:p>
            <a:r>
              <a:rPr lang="en-GB" dirty="0">
                <a:cs typeface="Calibri"/>
              </a:rPr>
              <a:t>English</a:t>
            </a:r>
          </a:p>
          <a:p>
            <a:endParaRPr lang="en-GB"/>
          </a:p>
          <a:p>
            <a:pPr lvl="0"/>
            <a:r>
              <a:rPr lang="en-GB" sz="1200" kern="1200" dirty="0">
                <a:solidFill>
                  <a:schemeClr val="tx1"/>
                </a:solidFill>
                <a:effectLst/>
                <a:latin typeface="+mn-lt"/>
                <a:ea typeface="+mn-ea"/>
                <a:cs typeface="+mn-cs"/>
              </a:rPr>
              <a:t>In the Act, well-being is defined with eight common aspects:</a:t>
            </a:r>
            <a:endParaRPr lang="en-GB" sz="1200" kern="1200" dirty="0">
              <a:solidFill>
                <a:schemeClr val="tx1"/>
              </a:solidFill>
              <a:effectLst/>
              <a:latin typeface="+mn-lt"/>
              <a:cs typeface="Calibri"/>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physical and mental health, and emotional well-being;</a:t>
            </a:r>
            <a:r>
              <a:rPr lang="en-GB" dirty="0"/>
              <a:t> </a:t>
            </a:r>
            <a:endParaRPr lang="en-GB" sz="1200" kern="1200" dirty="0">
              <a:solidFill>
                <a:schemeClr val="tx1"/>
              </a:solidFill>
              <a:effectLst/>
              <a:latin typeface="+mn-lt"/>
              <a:cs typeface="Calibri"/>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protection from abuse and neglect;</a:t>
            </a:r>
            <a:r>
              <a:rPr lang="en-GB" dirty="0"/>
              <a:t> </a:t>
            </a:r>
            <a:endParaRPr lang="en-GB" sz="1200" kern="1200" dirty="0">
              <a:solidFill>
                <a:schemeClr val="tx1"/>
              </a:solidFill>
              <a:effectLst/>
              <a:latin typeface="+mn-lt"/>
              <a:cs typeface="Calibri"/>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education, training and recreation;</a:t>
            </a:r>
            <a:r>
              <a:rPr lang="en-GB" dirty="0"/>
              <a:t> </a:t>
            </a:r>
            <a:endParaRPr lang="en-GB" sz="1200" kern="1200" dirty="0">
              <a:solidFill>
                <a:schemeClr val="tx1"/>
              </a:solidFill>
              <a:effectLst/>
              <a:latin typeface="+mn-lt"/>
              <a:cs typeface="Calibri"/>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domestic, family and personal relationships;</a:t>
            </a:r>
            <a:r>
              <a:rPr lang="en-GB" dirty="0"/>
              <a:t> </a:t>
            </a:r>
            <a:endParaRPr lang="en-GB" sz="1200" kern="1200" dirty="0">
              <a:solidFill>
                <a:schemeClr val="tx1"/>
              </a:solidFill>
              <a:effectLst/>
              <a:latin typeface="+mn-lt"/>
              <a:cs typeface="Calibri"/>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contribution made to society;</a:t>
            </a:r>
            <a:r>
              <a:rPr lang="en-GB" dirty="0"/>
              <a:t> </a:t>
            </a:r>
            <a:endParaRPr lang="en-GB" sz="1200" kern="1200" dirty="0">
              <a:solidFill>
                <a:schemeClr val="tx1"/>
              </a:solidFill>
              <a:effectLst/>
              <a:latin typeface="+mn-lt"/>
              <a:cs typeface="Calibri"/>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securing rights and entitlements;</a:t>
            </a:r>
            <a:r>
              <a:rPr lang="en-GB" dirty="0"/>
              <a:t> </a:t>
            </a:r>
            <a:endParaRPr lang="en-GB" sz="1200" kern="1200" dirty="0">
              <a:solidFill>
                <a:schemeClr val="tx1"/>
              </a:solidFill>
              <a:effectLst/>
              <a:latin typeface="+mn-lt"/>
              <a:cs typeface="Calibri"/>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social and economic well-being; and</a:t>
            </a:r>
            <a:endParaRPr lang="en-GB" sz="1200" kern="1200" dirty="0">
              <a:solidFill>
                <a:schemeClr val="tx1"/>
              </a:solidFill>
              <a:effectLst/>
              <a:latin typeface="+mn-lt"/>
              <a:cs typeface="Calibri"/>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suitability of living accommodation.</a:t>
            </a:r>
            <a:endParaRPr lang="en-GB" sz="1200" kern="1200" dirty="0">
              <a:solidFill>
                <a:schemeClr val="tx1"/>
              </a:solidFill>
              <a:effectLst/>
              <a:latin typeface="+mn-lt"/>
              <a:cs typeface="Calibri"/>
            </a:endParaRPr>
          </a:p>
          <a:p>
            <a:pPr lvl="0"/>
            <a:r>
              <a:rPr lang="en-GB" sz="1200" kern="1200" dirty="0">
                <a:solidFill>
                  <a:schemeClr val="tx1"/>
                </a:solidFill>
                <a:effectLst/>
                <a:latin typeface="+mn-lt"/>
                <a:ea typeface="+mn-ea"/>
                <a:cs typeface="+mn-cs"/>
              </a:rPr>
              <a:t>In relation to a child, well-being also includes:</a:t>
            </a:r>
            <a:endParaRPr lang="en-GB" sz="1200" kern="1200" dirty="0">
              <a:solidFill>
                <a:schemeClr val="tx1"/>
              </a:solidFill>
              <a:effectLst/>
              <a:latin typeface="+mn-lt"/>
              <a:cs typeface="Calibri"/>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physical, intellectual, emotional, social and behavioural development; and</a:t>
            </a:r>
            <a:endParaRPr lang="en-GB" sz="1200" kern="1200" dirty="0">
              <a:solidFill>
                <a:schemeClr val="tx1"/>
              </a:solidFill>
              <a:effectLst/>
              <a:latin typeface="+mn-lt"/>
              <a:cs typeface="Calibri"/>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“welfare” as that word is interpreted for the purposes of the Children Act.</a:t>
            </a:r>
            <a:endParaRPr lang="en-GB" sz="1200" kern="1200" dirty="0">
              <a:solidFill>
                <a:schemeClr val="tx1"/>
              </a:solidFill>
              <a:effectLst/>
              <a:latin typeface="+mn-lt"/>
              <a:cs typeface="Calibri"/>
            </a:endParaRPr>
          </a:p>
          <a:p>
            <a:pPr lvl="0"/>
            <a:r>
              <a:rPr lang="en-GB" sz="1200" b="1" u="sng" kern="1200" dirty="0">
                <a:solidFill>
                  <a:schemeClr val="tx1"/>
                </a:solidFill>
                <a:effectLst/>
                <a:latin typeface="+mn-lt"/>
                <a:ea typeface="+mn-ea"/>
                <a:cs typeface="+mn-cs"/>
                <a:hlinkClick r:id="rId3"/>
              </a:rPr>
              <a:t>Handout: Well-being and welfare</a:t>
            </a:r>
            <a:r>
              <a:rPr lang="en-GB" sz="1200" b="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Children Act 1989 talks about welfare rather than well-being: welfare has a particular meaning under the Children Act 1989 and will continue to do so. The concept of well-being rather than welfare for children was first introduced in law in the Children Act 2004. The concepts of welfare and well-being overlap a great deal. Language in the Act reflects the newer concept of well-being, which includes the existing considerations of welfare that are set out in the Children Act 1989.</a:t>
            </a:r>
            <a:endParaRPr lang="en-GB" sz="1200" kern="1200" dirty="0">
              <a:solidFill>
                <a:schemeClr val="tx1"/>
              </a:solidFill>
              <a:effectLst/>
              <a:latin typeface="+mn-lt"/>
              <a:cs typeface="Calibri"/>
            </a:endParaRPr>
          </a:p>
          <a:p>
            <a:pPr lvl="0"/>
            <a:r>
              <a:rPr lang="en-GB" sz="1200" kern="1200" dirty="0">
                <a:solidFill>
                  <a:schemeClr val="tx1"/>
                </a:solidFill>
                <a:effectLst/>
                <a:latin typeface="+mn-lt"/>
                <a:ea typeface="+mn-ea"/>
                <a:cs typeface="+mn-cs"/>
              </a:rPr>
              <a:t>It should be noted that there may be times when an investigation is necessary to protect a child’s well-being, either under Section 47 of the Children’s Act 1989 or Section 130 of the Social Services and Well-being (Wales) Act 2014. We</a:t>
            </a:r>
            <a:r>
              <a:rPr lang="en-GB" sz="1200" kern="1200" baseline="0" dirty="0">
                <a:solidFill>
                  <a:schemeClr val="tx1"/>
                </a:solidFill>
                <a:effectLst/>
                <a:latin typeface="+mn-lt"/>
                <a:ea typeface="+mn-ea"/>
                <a:cs typeface="+mn-cs"/>
              </a:rPr>
              <a:t> will talk about this in more detail in the safeguarding module</a:t>
            </a:r>
            <a:endParaRPr lang="en-GB" sz="1200" kern="1200" dirty="0">
              <a:solidFill>
                <a:schemeClr val="tx1"/>
              </a:solidFill>
              <a:effectLst/>
              <a:latin typeface="+mn-lt"/>
              <a:ea typeface="+mn-ea"/>
              <a:cs typeface="+mn-cs"/>
            </a:endParaRPr>
          </a:p>
          <a:p>
            <a:endParaRPr lang="en-GB" baseline="0"/>
          </a:p>
          <a:p>
            <a:endParaRPr lang="en-GB"/>
          </a:p>
        </p:txBody>
      </p:sp>
      <p:sp>
        <p:nvSpPr>
          <p:cNvPr id="4" name="Slide Number Placeholder 3"/>
          <p:cNvSpPr>
            <a:spLocks noGrp="1"/>
          </p:cNvSpPr>
          <p:nvPr>
            <p:ph type="sldNum" sz="quarter" idx="10"/>
          </p:nvPr>
        </p:nvSpPr>
        <p:spPr/>
        <p:txBody>
          <a:bodyPr/>
          <a:lstStyle/>
          <a:p>
            <a:fld id="{A771E050-A66B-4E11-9C20-135C160BC1C9}"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2272064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None/>
            </a:pPr>
            <a:r>
              <a:rPr lang="cy" sz="1200" b="0" i="0" u="none" strike="noStrike" cap="none" baseline="0" dirty="0">
                <a:solidFill>
                  <a:srgbClr val="002060"/>
                </a:solidFill>
                <a:effectLst/>
                <a:uFillTx/>
                <a:latin typeface="Calibri" panose="020F0502020204030204" pitchFamily="34" charset="0"/>
              </a:rPr>
              <a:t>Ymarfer wedi'i lywio</a:t>
            </a:r>
          </a:p>
          <a:p>
            <a:pPr marL="0" indent="0" eaLnBrk="1" hangingPunct="1">
              <a:buNone/>
            </a:pPr>
            <a:r>
              <a:rPr lang="cy" sz="1200" b="0" i="0" u="none" strike="noStrike" cap="none" baseline="0" dirty="0">
                <a:solidFill>
                  <a:srgbClr val="002060"/>
                </a:solidFill>
                <a:effectLst/>
                <a:uFillTx/>
                <a:latin typeface="Calibri" panose="020F0502020204030204" pitchFamily="34" charset="0"/>
              </a:rPr>
              <a:t>Beth yw prif ffocws asesiad </a:t>
            </a:r>
          </a:p>
          <a:p>
            <a:pPr marL="0" indent="0" eaLnBrk="1" hangingPunct="1">
              <a:buNone/>
            </a:pPr>
            <a:r>
              <a:rPr lang="cy" sz="1200" b="0" i="0" u="none" strike="noStrike" cap="none" baseline="0" dirty="0">
                <a:solidFill>
                  <a:srgbClr val="002060"/>
                </a:solidFill>
                <a:effectLst/>
                <a:uFillTx/>
                <a:latin typeface="Calibri" panose="020F0502020204030204" pitchFamily="34" charset="0"/>
              </a:rPr>
              <a:t>Mae hyn wedi'i wreiddio mewn </a:t>
            </a:r>
            <a:r>
              <a:rPr lang="cy" sz="1200" b="1" i="0" u="none" strike="noStrike" cap="none" baseline="0" dirty="0">
                <a:solidFill>
                  <a:srgbClr val="002060"/>
                </a:solidFill>
                <a:effectLst/>
                <a:uFillTx/>
                <a:latin typeface="Calibri" panose="020F0502020204030204" pitchFamily="34" charset="0"/>
              </a:rPr>
              <a:t>gwybodaeth</a:t>
            </a:r>
            <a:r>
              <a:rPr lang="cy" sz="1200" b="0" i="0" u="none" strike="noStrike" cap="none" baseline="0" dirty="0">
                <a:solidFill>
                  <a:srgbClr val="002060"/>
                </a:solidFill>
                <a:effectLst/>
                <a:uFillTx/>
                <a:latin typeface="Calibri" panose="020F0502020204030204" pitchFamily="34" charset="0"/>
              </a:rPr>
              <a:t> – deddfwriaeth, polisi, theori, dulliau, modelau a dulliau, ymchwil ac ati.</a:t>
            </a:r>
          </a:p>
          <a:p>
            <a:pPr marL="0" indent="0" eaLnBrk="1" hangingPunct="1">
              <a:buNone/>
            </a:pPr>
            <a:r>
              <a:rPr lang="cy" sz="1200" b="1" i="0" u="none" strike="noStrike" cap="none" baseline="0" dirty="0">
                <a:solidFill>
                  <a:srgbClr val="002060"/>
                </a:solidFill>
                <a:effectLst/>
                <a:uFillTx/>
                <a:latin typeface="Calibri" panose="020F0502020204030204" pitchFamily="34" charset="0"/>
              </a:rPr>
              <a:t>Ac</a:t>
            </a:r>
          </a:p>
          <a:p>
            <a:pPr marL="0" indent="0" eaLnBrk="1" hangingPunct="1">
              <a:buNone/>
            </a:pPr>
            <a:endParaRPr lang="en-GB" altLang="en-US" b="1" dirty="0">
              <a:solidFill>
                <a:srgbClr val="002060"/>
              </a:solidFill>
            </a:endParaRPr>
          </a:p>
          <a:p>
            <a:pPr marL="0" indent="0" eaLnBrk="1" hangingPunct="1">
              <a:buNone/>
            </a:pPr>
            <a:r>
              <a:rPr lang="cy" sz="1200" b="0" i="0" u="none" strike="noStrike" cap="none" baseline="0" dirty="0">
                <a:solidFill>
                  <a:srgbClr val="002060"/>
                </a:solidFill>
                <a:effectLst/>
                <a:uFillTx/>
                <a:latin typeface="Calibri" panose="020F0502020204030204" pitchFamily="34" charset="0"/>
              </a:rPr>
              <a:t>Ymarfer beirniadol, myfyriol – mae hyn yn osgoi arfer arferol </a:t>
            </a:r>
          </a:p>
          <a:p>
            <a:pPr marL="0" indent="0" eaLnBrk="1" hangingPunct="1">
              <a:buNone/>
            </a:pPr>
            <a:endParaRPr lang="en-GB" altLang="en-US" dirty="0">
              <a:solidFill>
                <a:srgbClr val="002060"/>
              </a:solidFill>
            </a:endParaRPr>
          </a:p>
          <a:p>
            <a:pPr marL="0" indent="0" eaLnBrk="1" hangingPunct="1">
              <a:buNone/>
            </a:pPr>
            <a:r>
              <a:rPr lang="cy" sz="1200" b="0" i="0" u="none" strike="noStrike" cap="none" baseline="0" dirty="0">
                <a:solidFill>
                  <a:srgbClr val="002060"/>
                </a:solidFill>
                <a:effectLst/>
                <a:uFillTx/>
                <a:latin typeface="Calibri" panose="020F0502020204030204" pitchFamily="34" charset="0"/>
              </a:rPr>
              <a:t>Ymarfer Myfyriol – blaenorol, yn ystod, dilynol.</a:t>
            </a:r>
          </a:p>
          <a:p>
            <a:pPr marL="0" indent="0" eaLnBrk="1" hangingPunct="1">
              <a:buNone/>
            </a:pPr>
            <a:endParaRPr lang="en-GB" altLang="en-US" dirty="0">
              <a:solidFill>
                <a:srgbClr val="002060"/>
              </a:solidFill>
            </a:endParaRPr>
          </a:p>
          <a:p>
            <a:pPr marL="0" indent="0" eaLnBrk="1" hangingPunct="1">
              <a:buNone/>
            </a:pPr>
            <a:r>
              <a:rPr lang="cy" sz="1200" b="0" i="0" u="none" strike="noStrike" cap="none" baseline="0" dirty="0">
                <a:solidFill>
                  <a:srgbClr val="002060"/>
                </a:solidFill>
                <a:effectLst/>
                <a:uFillTx/>
                <a:latin typeface="Calibri" panose="020F0502020204030204" pitchFamily="34" charset="0"/>
              </a:rPr>
              <a:t>yn cysylltu â'r Sgwrs Yr Hyn sy'n Bwysig , pwysigrwydd meithrin perthnasoedd, cysylltu â mabwysiadu dull sy'n canolbwyntio ar gryfderau </a:t>
            </a:r>
          </a:p>
          <a:p>
            <a:endParaRPr lang="en-US" dirty="0"/>
          </a:p>
          <a:p>
            <a:r>
              <a:rPr lang="en-US" b="1" dirty="0">
                <a:solidFill>
                  <a:srgbClr val="000000"/>
                </a:solidFill>
                <a:cs typeface="Calibri"/>
              </a:rPr>
              <a:t>ENGLISH </a:t>
            </a:r>
            <a:endParaRPr lang="en-US" b="1" dirty="0">
              <a:solidFill>
                <a:srgbClr val="000000"/>
              </a:solidFill>
            </a:endParaRPr>
          </a:p>
          <a:p>
            <a:pPr marL="0" indent="0" eaLnBrk="1" hangingPunct="1">
              <a:buNone/>
            </a:pPr>
            <a:r>
              <a:rPr lang="en-GB" altLang="en-US" dirty="0">
                <a:solidFill>
                  <a:srgbClr val="002060"/>
                </a:solidFill>
              </a:rPr>
              <a:t>Is informed practice</a:t>
            </a:r>
          </a:p>
          <a:p>
            <a:pPr marL="0" indent="0" eaLnBrk="1" hangingPunct="1">
              <a:buNone/>
            </a:pPr>
            <a:r>
              <a:rPr lang="en-GB" altLang="en-US" dirty="0">
                <a:solidFill>
                  <a:srgbClr val="002060"/>
                </a:solidFill>
              </a:rPr>
              <a:t>What is the primary focus of an assessment </a:t>
            </a:r>
          </a:p>
          <a:p>
            <a:pPr marL="0" indent="0" eaLnBrk="1" hangingPunct="1">
              <a:buNone/>
            </a:pPr>
            <a:r>
              <a:rPr lang="en-GB" altLang="en-US" dirty="0">
                <a:solidFill>
                  <a:srgbClr val="002060"/>
                </a:solidFill>
              </a:rPr>
              <a:t>This is rooted in </a:t>
            </a:r>
            <a:r>
              <a:rPr lang="en-GB" altLang="en-US" b="1" dirty="0">
                <a:solidFill>
                  <a:srgbClr val="002060"/>
                </a:solidFill>
              </a:rPr>
              <a:t>knowledge</a:t>
            </a:r>
            <a:r>
              <a:rPr lang="en-GB" altLang="en-US" dirty="0">
                <a:solidFill>
                  <a:srgbClr val="002060"/>
                </a:solidFill>
              </a:rPr>
              <a:t> – legislation, policy, theory, methods, models and approaches, research etc.</a:t>
            </a:r>
          </a:p>
          <a:p>
            <a:pPr marL="0" indent="0" eaLnBrk="1" hangingPunct="1">
              <a:buNone/>
            </a:pPr>
            <a:r>
              <a:rPr lang="en-GB" altLang="en-US" b="1" dirty="0">
                <a:solidFill>
                  <a:srgbClr val="002060"/>
                </a:solidFill>
              </a:rPr>
              <a:t>And</a:t>
            </a:r>
          </a:p>
          <a:p>
            <a:pPr marL="0" indent="0" eaLnBrk="1" hangingPunct="1">
              <a:buNone/>
            </a:pPr>
            <a:endParaRPr lang="en-GB" altLang="en-US" b="1" dirty="0">
              <a:solidFill>
                <a:srgbClr val="002060"/>
              </a:solidFill>
            </a:endParaRPr>
          </a:p>
          <a:p>
            <a:pPr marL="0" indent="0" eaLnBrk="1" hangingPunct="1">
              <a:buNone/>
            </a:pPr>
            <a:r>
              <a:rPr lang="en-GB" altLang="en-US" dirty="0">
                <a:solidFill>
                  <a:srgbClr val="002060"/>
                </a:solidFill>
              </a:rPr>
              <a:t>Critical, reflective practice – this avoids routine practice </a:t>
            </a:r>
          </a:p>
          <a:p>
            <a:pPr marL="0" indent="0" eaLnBrk="1" hangingPunct="1">
              <a:buNone/>
            </a:pPr>
            <a:endParaRPr lang="en-GB" altLang="en-US" dirty="0">
              <a:solidFill>
                <a:srgbClr val="002060"/>
              </a:solidFill>
            </a:endParaRPr>
          </a:p>
          <a:p>
            <a:pPr marL="0" indent="0" eaLnBrk="1" hangingPunct="1">
              <a:buNone/>
            </a:pPr>
            <a:r>
              <a:rPr lang="en-GB" altLang="en-US" dirty="0">
                <a:solidFill>
                  <a:srgbClr val="002060"/>
                </a:solidFill>
              </a:rPr>
              <a:t>Reflective Practice – prior, in, subsequent.</a:t>
            </a:r>
          </a:p>
          <a:p>
            <a:pPr marL="0" indent="0" eaLnBrk="1" hangingPunct="1">
              <a:buNone/>
            </a:pPr>
            <a:endParaRPr lang="en-GB" altLang="en-US" dirty="0">
              <a:solidFill>
                <a:srgbClr val="002060"/>
              </a:solidFill>
            </a:endParaRPr>
          </a:p>
          <a:p>
            <a:pPr marL="0" indent="0" eaLnBrk="1" hangingPunct="1">
              <a:buNone/>
            </a:pPr>
            <a:r>
              <a:rPr lang="en-GB" altLang="en-US" dirty="0">
                <a:solidFill>
                  <a:srgbClr val="002060"/>
                </a:solidFill>
              </a:rPr>
              <a:t>linking to the What Matters Conversation , the importance of building relationships, connecting to adopting a strength based approach </a:t>
            </a:r>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8</a:t>
            </a:fld>
            <a:endParaRPr lang="en-US"/>
          </a:p>
        </p:txBody>
      </p:sp>
    </p:spTree>
    <p:extLst>
      <p:ext uri="{BB962C8B-B14F-4D97-AF65-F5344CB8AC3E}">
        <p14:creationId xmlns:p14="http://schemas.microsoft.com/office/powerpoint/2010/main" val="2876676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800" b="1" i="0" u="none" strike="noStrike" cap="none" baseline="0" dirty="0">
                <a:solidFill>
                  <a:srgbClr val="000000"/>
                </a:solidFill>
                <a:effectLst/>
                <a:uFillTx/>
                <a:latin typeface="Calibri" panose="020F0502020204030204" pitchFamily="34" charset="0"/>
              </a:rPr>
              <a:t>Taflen : llesiant </a:t>
            </a:r>
          </a:p>
          <a:p>
            <a:endParaRPr lang="en-GB" b="1" dirty="0"/>
          </a:p>
          <a:p>
            <a:endParaRPr lang="en-GB" b="1" dirty="0"/>
          </a:p>
          <a:p>
            <a:pPr lvl="0"/>
            <a:r>
              <a:rPr lang="cy" sz="1200" b="0" i="0" u="none" strike="noStrike" cap="none" baseline="0" dirty="0">
                <a:solidFill>
                  <a:srgbClr val="000000"/>
                </a:solidFill>
                <a:effectLst/>
                <a:uFillTx/>
                <a:latin typeface="+mn-lt"/>
              </a:rPr>
              <a:t>Yn y Ddeddf, diffinnir llesiant ag wyth agwedd gyffredin:</a:t>
            </a:r>
          </a:p>
          <a:p>
            <a:pPr marL="171450" lvl="0" indent="-171450">
              <a:buFont typeface="Arial" panose="020B0604020202020204" pitchFamily="34" charset="0"/>
              <a:buChar char="•"/>
            </a:pPr>
            <a:r>
              <a:rPr lang="cy" sz="1200" b="0" i="0" u="none" strike="noStrike" cap="none" baseline="0" dirty="0">
                <a:solidFill>
                  <a:srgbClr val="000000"/>
                </a:solidFill>
                <a:effectLst/>
                <a:uFillTx/>
                <a:latin typeface="+mn-lt"/>
              </a:rPr>
              <a:t>iechyd corfforol a meddyliol, a llesiant emosiynol; </a:t>
            </a:r>
          </a:p>
          <a:p>
            <a:pPr marL="171450" lvl="0" indent="-171450">
              <a:buFont typeface="Arial" panose="020B0604020202020204" pitchFamily="34" charset="0"/>
              <a:buChar char="•"/>
            </a:pPr>
            <a:r>
              <a:rPr lang="cy" sz="1200" b="0" i="0" u="none" strike="noStrike" cap="none" baseline="0" dirty="0">
                <a:solidFill>
                  <a:srgbClr val="000000"/>
                </a:solidFill>
                <a:effectLst/>
                <a:uFillTx/>
                <a:latin typeface="+mn-lt"/>
              </a:rPr>
              <a:t>amddiffyn rhag camdriniaeth ac esgeulustod; </a:t>
            </a:r>
          </a:p>
          <a:p>
            <a:pPr marL="171450" lvl="0" indent="-171450">
              <a:buFont typeface="Arial" panose="020B0604020202020204" pitchFamily="34" charset="0"/>
              <a:buChar char="•"/>
            </a:pPr>
            <a:r>
              <a:rPr lang="cy" sz="1200" b="0" i="0" u="none" strike="noStrike" cap="none" baseline="0" dirty="0">
                <a:solidFill>
                  <a:srgbClr val="000000"/>
                </a:solidFill>
                <a:effectLst/>
                <a:uFillTx/>
                <a:latin typeface="+mn-lt"/>
              </a:rPr>
              <a:t>addysg, hyfforddiant a hamdden; </a:t>
            </a:r>
          </a:p>
          <a:p>
            <a:pPr marL="171450" lvl="0" indent="-171450">
              <a:buFont typeface="Arial" panose="020B0604020202020204" pitchFamily="34" charset="0"/>
              <a:buChar char="•"/>
            </a:pPr>
            <a:r>
              <a:rPr lang="cy" sz="1200" b="0" i="0" u="none" strike="noStrike" cap="none" baseline="0" dirty="0">
                <a:solidFill>
                  <a:srgbClr val="000000"/>
                </a:solidFill>
                <a:effectLst/>
                <a:uFillTx/>
                <a:latin typeface="+mn-lt"/>
              </a:rPr>
              <a:t>perthnasoedd domestig, teuluol a phersonol; </a:t>
            </a:r>
          </a:p>
          <a:p>
            <a:pPr marL="171450" lvl="0" indent="-171450">
              <a:buFont typeface="Arial" panose="020B0604020202020204" pitchFamily="34" charset="0"/>
              <a:buChar char="•"/>
            </a:pPr>
            <a:r>
              <a:rPr lang="cy" sz="1200" b="0" i="0" u="none" strike="noStrike" cap="none" baseline="0" dirty="0">
                <a:solidFill>
                  <a:srgbClr val="000000"/>
                </a:solidFill>
                <a:effectLst/>
                <a:uFillTx/>
                <a:latin typeface="+mn-lt"/>
              </a:rPr>
              <a:t>cyfraniad a wneir i gymdeithas; </a:t>
            </a:r>
          </a:p>
          <a:p>
            <a:pPr marL="171450" lvl="0" indent="-171450">
              <a:buFont typeface="Arial" panose="020B0604020202020204" pitchFamily="34" charset="0"/>
              <a:buChar char="•"/>
            </a:pPr>
            <a:r>
              <a:rPr lang="cy" sz="1200" b="0" i="0" u="none" strike="noStrike" cap="none" baseline="0" dirty="0">
                <a:solidFill>
                  <a:srgbClr val="000000"/>
                </a:solidFill>
                <a:effectLst/>
                <a:uFillTx/>
                <a:latin typeface="+mn-lt"/>
              </a:rPr>
              <a:t>sicrhau hawliau a hawliadau; </a:t>
            </a:r>
          </a:p>
          <a:p>
            <a:pPr marL="171450" lvl="0" indent="-171450">
              <a:buFont typeface="Arial" panose="020B0604020202020204" pitchFamily="34" charset="0"/>
              <a:buChar char="•"/>
            </a:pPr>
            <a:r>
              <a:rPr lang="cy" sz="1200" b="0" i="0" u="none" strike="noStrike" cap="none" baseline="0" dirty="0">
                <a:solidFill>
                  <a:srgbClr val="000000"/>
                </a:solidFill>
                <a:effectLst/>
                <a:uFillTx/>
                <a:latin typeface="+mn-lt"/>
              </a:rPr>
              <a:t>llesiant cymdeithasol ac economaidd;</a:t>
            </a:r>
          </a:p>
          <a:p>
            <a:pPr marL="171450" lvl="0" indent="-171450">
              <a:buFont typeface="Arial" panose="020B0604020202020204" pitchFamily="34" charset="0"/>
              <a:buChar char="•"/>
            </a:pPr>
            <a:r>
              <a:rPr lang="cy" sz="1200" b="0" i="0" u="none" strike="noStrike" cap="none" baseline="0" dirty="0">
                <a:solidFill>
                  <a:srgbClr val="000000"/>
                </a:solidFill>
                <a:effectLst/>
                <a:uFillTx/>
                <a:latin typeface="+mn-lt"/>
              </a:rPr>
              <a:t>addasrwydd llety byw.</a:t>
            </a:r>
          </a:p>
          <a:p>
            <a:pPr lvl="0"/>
            <a:r>
              <a:rPr lang="cy" sz="1200" b="0" i="0" u="none" strike="noStrike" cap="none" baseline="0" dirty="0">
                <a:solidFill>
                  <a:srgbClr val="000000"/>
                </a:solidFill>
                <a:effectLst/>
                <a:uFillTx/>
                <a:latin typeface="+mn-lt"/>
              </a:rPr>
              <a:t>Mewn perthynas ag oedolyn, mae llesiant hefyd yn cynnwys: </a:t>
            </a:r>
          </a:p>
          <a:p>
            <a:pPr marL="171450" lvl="0" indent="-171450">
              <a:buFont typeface="Arial" panose="020B0604020202020204" pitchFamily="34" charset="0"/>
              <a:buChar char="•"/>
            </a:pPr>
            <a:r>
              <a:rPr lang="cy" sz="1200" b="0" i="0" u="none" strike="noStrike" cap="none" baseline="0" dirty="0">
                <a:solidFill>
                  <a:srgbClr val="000000"/>
                </a:solidFill>
                <a:effectLst/>
                <a:uFillTx/>
                <a:latin typeface="+mn-lt"/>
              </a:rPr>
              <a:t>rheolaeth dros fywyd o ddydd i ddydd; a </a:t>
            </a:r>
          </a:p>
          <a:p>
            <a:pPr marL="171450" lvl="0" indent="-171450">
              <a:buFont typeface="Arial" panose="020B0604020202020204" pitchFamily="34" charset="0"/>
              <a:buChar char="•"/>
            </a:pPr>
            <a:r>
              <a:rPr lang="cy" sz="1200" b="0" i="0" u="none" strike="noStrike" cap="none" baseline="0" dirty="0">
                <a:solidFill>
                  <a:srgbClr val="000000"/>
                </a:solidFill>
                <a:effectLst/>
                <a:uFillTx/>
                <a:latin typeface="+mn-lt"/>
              </a:rPr>
              <a:t>chymryd rhan mewn gwaith.</a:t>
            </a:r>
          </a:p>
          <a:p>
            <a:pPr lvl="0"/>
            <a:r>
              <a:rPr lang="cy" sz="1200" b="0" i="0" u="none" strike="noStrike" cap="none" baseline="0" dirty="0">
                <a:solidFill>
                  <a:srgbClr val="000000"/>
                </a:solidFill>
                <a:effectLst/>
                <a:uFillTx/>
                <a:latin typeface="+mn-lt"/>
              </a:rPr>
              <a:t>Er bod pob agwedd ar lesiant yn y diffiniad yr un mor bwysig, mae’n debygol y bydd rhai agweddau ar lesiant yn fwy perthnasol i un person nag i un arall. Dylai ymarferwyr felly fabwysiadu agwedd hyblyg sy’n caniatáu ar gyfer ffocws ar ba agweddau ar lesiant sydd bwysicaf i’r oedolyn dan sylw a chydgynhyrchu datrysiadau gyda phobl.</a:t>
            </a:r>
          </a:p>
          <a:p>
            <a:r>
              <a:rPr lang="en-GB" sz="1200" kern="1200" dirty="0">
                <a:solidFill>
                  <a:schemeClr val="tx1"/>
                </a:solidFill>
                <a:effectLst/>
                <a:latin typeface="+mn-lt"/>
                <a:ea typeface="+mn-ea"/>
                <a:cs typeface="+mn-cs"/>
              </a:rPr>
              <a:t> </a:t>
            </a:r>
          </a:p>
          <a:p>
            <a:r>
              <a:rPr lang="cy" sz="1200" b="1" i="0" u="none" strike="noStrike" cap="none" baseline="0" dirty="0">
                <a:solidFill>
                  <a:srgbClr val="000000"/>
                </a:solidFill>
                <a:effectLst/>
                <a:uFillTx/>
                <a:latin typeface="+mn-lt"/>
              </a:rPr>
              <a:t>Pwynt dysgu allweddol</a:t>
            </a:r>
          </a:p>
          <a:p>
            <a:r>
              <a:rPr lang="cy" sz="1200" b="0" i="0" u="none" strike="noStrike" cap="none" baseline="0" dirty="0">
                <a:solidFill>
                  <a:srgbClr val="000000"/>
                </a:solidFill>
                <a:effectLst/>
                <a:uFillTx/>
                <a:latin typeface="+mn-lt"/>
              </a:rPr>
              <a:t>Rhaid i ymarferwyr ddechrau gyda’r dybiaeth mai’r oedolyn sydd yn y sefyllfa orau i farnu ei lesiant ei hun.</a:t>
            </a:r>
          </a:p>
          <a:p>
            <a:r>
              <a:rPr lang="en-GB" sz="1200" kern="1200" dirty="0">
                <a:solidFill>
                  <a:schemeClr val="tx1"/>
                </a:solidFill>
                <a:effectLst/>
                <a:latin typeface="+mn-lt"/>
                <a:ea typeface="+mn-ea"/>
                <a:cs typeface="+mn-cs"/>
              </a:rPr>
              <a:t> </a:t>
            </a:r>
          </a:p>
          <a:p>
            <a:endParaRPr lang="en-GB" dirty="0"/>
          </a:p>
          <a:p>
            <a:r>
              <a:rPr lang="en-GB" b="1" dirty="0"/>
              <a:t>Handout : well-being </a:t>
            </a:r>
          </a:p>
          <a:p>
            <a:endParaRPr lang="en-GB" b="1" dirty="0"/>
          </a:p>
          <a:p>
            <a:endParaRPr lang="en-GB" b="1" dirty="0"/>
          </a:p>
          <a:p>
            <a:pPr lvl="0"/>
            <a:r>
              <a:rPr lang="en-GB" sz="1200" kern="1200" dirty="0">
                <a:solidFill>
                  <a:schemeClr val="tx1"/>
                </a:solidFill>
                <a:effectLst/>
                <a:latin typeface="+mn-lt"/>
                <a:ea typeface="+mn-ea"/>
                <a:cs typeface="+mn-cs"/>
              </a:rPr>
              <a:t>In the Act well-being is defined with eight common aspects: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physical and mental health, and emotional well-being;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protection from abuse and neglect;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education, training and recreation;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domestic, family and personal relationships;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contribution made to society;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securing rights and entitlements;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social and economic well-being; and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suitability of living accommodation.</a:t>
            </a:r>
          </a:p>
          <a:p>
            <a:pPr lvl="0"/>
            <a:r>
              <a:rPr lang="en-GB" sz="1200" kern="1200" dirty="0">
                <a:solidFill>
                  <a:schemeClr val="tx1"/>
                </a:solidFill>
                <a:effectLst/>
                <a:latin typeface="+mn-lt"/>
                <a:ea typeface="+mn-ea"/>
                <a:cs typeface="+mn-cs"/>
              </a:rPr>
              <a:t>In relation to an adult, well-being also includes: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control over day-to-day life; and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participation in work.</a:t>
            </a:r>
          </a:p>
          <a:p>
            <a:pPr lvl="0"/>
            <a:r>
              <a:rPr lang="en-GB" sz="1200" kern="1200" dirty="0">
                <a:solidFill>
                  <a:schemeClr val="tx1"/>
                </a:solidFill>
                <a:effectLst/>
                <a:latin typeface="+mn-lt"/>
                <a:ea typeface="+mn-ea"/>
                <a:cs typeface="+mn-cs"/>
              </a:rPr>
              <a:t>While all aspects of well-being in the definition have equal importance, it is likely that some aspects of well-being will be more relevant to one person than another. Practitioners should therefore adopt a flexible approach that allows for a focus on which aspects of well-being matter most to the adult concerned and co-produce solutions with people.</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Key learning point</a:t>
            </a:r>
          </a:p>
          <a:p>
            <a:r>
              <a:rPr lang="en-GB" sz="1200" kern="1200" dirty="0">
                <a:solidFill>
                  <a:schemeClr val="tx1"/>
                </a:solidFill>
                <a:effectLst/>
                <a:latin typeface="+mn-lt"/>
                <a:ea typeface="+mn-ea"/>
                <a:cs typeface="+mn-cs"/>
              </a:rPr>
              <a:t>Practitioners must start with the assumption that the adult is best placed to judge their own well-being.</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A771E050-A66B-4E11-9C20-135C160BC1C9}" type="slidenum">
              <a:rPr lang="en-GB" smtClean="0"/>
              <a:t>27</a:t>
            </a:fld>
            <a:endParaRPr lang="en-GB"/>
          </a:p>
        </p:txBody>
      </p:sp>
    </p:spTree>
    <p:extLst>
      <p:ext uri="{BB962C8B-B14F-4D97-AF65-F5344CB8AC3E}">
        <p14:creationId xmlns:p14="http://schemas.microsoft.com/office/powerpoint/2010/main" val="2151431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8477" y="4528980"/>
            <a:ext cx="6480720" cy="5139693"/>
          </a:xfrm>
        </p:spPr>
        <p:txBody>
          <a:bodyPr/>
          <a:lstStyle/>
          <a:p>
            <a:pPr lvl="0"/>
            <a:r>
              <a:rPr lang="cy" sz="1200" b="0" i="0" u="none" strike="noStrike" cap="none" baseline="0" dirty="0">
                <a:solidFill>
                  <a:srgbClr val="000000"/>
                </a:solidFill>
                <a:effectLst/>
                <a:uFillTx/>
                <a:latin typeface="+mn-lt"/>
              </a:rPr>
              <a:t>Yn </a:t>
            </a:r>
            <a:r>
              <a:rPr lang="cy" sz="1200" b="0" i="0" u="none" strike="noStrike" cap="none" baseline="0" dirty="0" err="1">
                <a:solidFill>
                  <a:srgbClr val="000000"/>
                </a:solidFill>
                <a:effectLst/>
                <a:uFillTx/>
                <a:latin typeface="+mn-lt"/>
              </a:rPr>
              <a:t>ogystal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â’r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ddyletswydd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llesiant</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mae</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dyletswyddau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trosfwaol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eraill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sy’n</a:t>
            </a:r>
            <a:r>
              <a:rPr lang="cy" sz="1200" b="0" i="0" u="none" strike="noStrike" cap="none" baseline="0" dirty="0">
                <a:solidFill>
                  <a:srgbClr val="000000"/>
                </a:solidFill>
                <a:effectLst/>
                <a:uFillTx/>
                <a:latin typeface="+mn-lt"/>
              </a:rPr>
              <a:t> sail </a:t>
            </a:r>
            <a:r>
              <a:rPr lang="cy" sz="1200" b="0" i="0" u="none" strike="noStrike" cap="none" baseline="0" dirty="0" err="1">
                <a:solidFill>
                  <a:srgbClr val="000000"/>
                </a:solidFill>
                <a:effectLst/>
                <a:uFillTx/>
                <a:latin typeface="+mn-lt"/>
              </a:rPr>
              <a:t>i’r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Ddeddf</a:t>
            </a:r>
            <a:r>
              <a:rPr lang="cy" sz="1200" b="0" i="0" u="none" strike="noStrike" cap="none" baseline="0" dirty="0">
                <a:solidFill>
                  <a:srgbClr val="000000"/>
                </a:solidFill>
                <a:effectLst/>
                <a:uFillTx/>
                <a:latin typeface="+mn-lt"/>
              </a:rPr>
              <a:t>, a </a:t>
            </a:r>
            <a:r>
              <a:rPr lang="cy" sz="1200" b="0" i="0" u="none" strike="noStrike" cap="none" baseline="0" dirty="0" err="1">
                <a:solidFill>
                  <a:srgbClr val="000000"/>
                </a:solidFill>
                <a:effectLst/>
                <a:uFillTx/>
                <a:latin typeface="+mn-lt"/>
              </a:rPr>
              <a:t>rhaid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awdurdod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lleol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gymryd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camau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sicrhau</a:t>
            </a:r>
            <a:r>
              <a:rPr lang="cy" sz="1200" b="0" i="0" u="none" strike="noStrike" cap="none" baseline="0" dirty="0">
                <a:solidFill>
                  <a:srgbClr val="000000"/>
                </a:solidFill>
                <a:effectLst/>
                <a:uFillTx/>
                <a:latin typeface="+mn-lt"/>
              </a:rPr>
              <a:t> bod </a:t>
            </a:r>
            <a:r>
              <a:rPr lang="cy" sz="1200" b="0" i="0" u="none" strike="noStrike" cap="none" baseline="0" dirty="0" err="1">
                <a:solidFill>
                  <a:srgbClr val="000000"/>
                </a:solidFill>
                <a:effectLst/>
                <a:uFillTx/>
                <a:latin typeface="+mn-lt"/>
              </a:rPr>
              <a:t>yr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holl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weithgareddau’n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cael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eu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darparu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mewn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ffordd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sy’n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cydymffurfio</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â’r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dyletswyddau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Mae’r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dyletswyddau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berthnasol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awdurdodau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lleol</a:t>
            </a:r>
            <a:r>
              <a:rPr lang="cy" sz="1200" b="0" i="0" u="none" strike="noStrike" cap="none" baseline="0" dirty="0">
                <a:solidFill>
                  <a:srgbClr val="000000"/>
                </a:solidFill>
                <a:effectLst/>
                <a:uFillTx/>
                <a:latin typeface="+mn-lt"/>
              </a:rPr>
              <a:t> (neu </a:t>
            </a:r>
            <a:r>
              <a:rPr lang="cy" sz="1200" b="0" i="0" u="none" strike="noStrike" cap="none" baseline="0" dirty="0" err="1">
                <a:solidFill>
                  <a:srgbClr val="000000"/>
                </a:solidFill>
                <a:effectLst/>
                <a:uFillTx/>
                <a:latin typeface="+mn-lt"/>
              </a:rPr>
              <a:t>sefydliadau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eraill</a:t>
            </a:r>
            <a:r>
              <a:rPr lang="cy" sz="1200" b="0" i="0" u="none" strike="noStrike" cap="none" baseline="0" dirty="0">
                <a:solidFill>
                  <a:srgbClr val="000000"/>
                </a:solidFill>
                <a:effectLst/>
                <a:uFillTx/>
                <a:latin typeface="+mn-lt"/>
              </a:rPr>
              <a:t> y </a:t>
            </a:r>
            <a:r>
              <a:rPr lang="cy" sz="1200" b="0" i="0" u="none" strike="noStrike" cap="none" baseline="0" dirty="0" err="1">
                <a:solidFill>
                  <a:srgbClr val="000000"/>
                </a:solidFill>
                <a:effectLst/>
                <a:uFillTx/>
                <a:latin typeface="+mn-lt"/>
              </a:rPr>
              <a:t>mae</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ganddynt</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swyddogaethau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wedi’u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dirprwyo</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iddynt</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hymarferwyr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wrth</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weithio</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gyda</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pherson</a:t>
            </a:r>
            <a:r>
              <a:rPr lang="cy" sz="1200" b="0" i="0" u="none" strike="noStrike" cap="none" baseline="0" dirty="0">
                <a:solidFill>
                  <a:srgbClr val="000000"/>
                </a:solidFill>
                <a:effectLst/>
                <a:uFillTx/>
                <a:latin typeface="+mn-lt"/>
              </a:rPr>
              <a:t> a </a:t>
            </a:r>
            <a:r>
              <a:rPr lang="cy" sz="1200" b="0" i="0" u="none" strike="noStrike" cap="none" baseline="0" dirty="0" err="1">
                <a:solidFill>
                  <a:srgbClr val="000000"/>
                </a:solidFill>
                <a:effectLst/>
                <a:uFillTx/>
                <a:latin typeface="+mn-lt"/>
              </a:rPr>
              <a:t>allai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fod</a:t>
            </a:r>
            <a:r>
              <a:rPr lang="cy" sz="1200" b="0" i="0" u="none" strike="noStrike" cap="none" baseline="0" dirty="0">
                <a:solidFill>
                  <a:srgbClr val="000000"/>
                </a:solidFill>
                <a:effectLst/>
                <a:uFillTx/>
                <a:latin typeface="+mn-lt"/>
              </a:rPr>
              <a:t> ag </a:t>
            </a:r>
            <a:r>
              <a:rPr lang="cy" sz="1200" b="0" i="0" u="none" strike="noStrike" cap="none" baseline="0" dirty="0" err="1">
                <a:solidFill>
                  <a:srgbClr val="000000"/>
                </a:solidFill>
                <a:effectLst/>
                <a:uFillTx/>
                <a:latin typeface="+mn-lt"/>
              </a:rPr>
              <a:t>anghenion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gofal</a:t>
            </a:r>
            <a:r>
              <a:rPr lang="cy" sz="1200" b="0" i="0" u="none" strike="noStrike" cap="none" baseline="0" dirty="0">
                <a:solidFill>
                  <a:srgbClr val="000000"/>
                </a:solidFill>
                <a:effectLst/>
                <a:uFillTx/>
                <a:latin typeface="+mn-lt"/>
              </a:rPr>
              <a:t> a </a:t>
            </a:r>
            <a:r>
              <a:rPr lang="cy" sz="1200" b="0" i="0" u="none" strike="noStrike" cap="none" baseline="0" dirty="0" err="1">
                <a:solidFill>
                  <a:srgbClr val="000000"/>
                </a:solidFill>
                <a:effectLst/>
                <a:uFillTx/>
                <a:latin typeface="+mn-lt"/>
              </a:rPr>
              <a:t>chymorth</a:t>
            </a:r>
            <a:r>
              <a:rPr lang="cy" sz="1200" b="0" i="0" u="none" strike="noStrike" cap="none" baseline="0" dirty="0">
                <a:solidFill>
                  <a:srgbClr val="000000"/>
                </a:solidFill>
                <a:effectLst/>
                <a:uFillTx/>
                <a:latin typeface="+mn-lt"/>
              </a:rPr>
              <a:t> neu </a:t>
            </a:r>
            <a:r>
              <a:rPr lang="cy" sz="1200" b="0" i="0" u="none" strike="noStrike" cap="none" baseline="0" dirty="0" err="1">
                <a:solidFill>
                  <a:srgbClr val="000000"/>
                </a:solidFill>
                <a:effectLst/>
                <a:uFillTx/>
                <a:latin typeface="+mn-lt"/>
              </a:rPr>
              <a:t>ofalwr</a:t>
            </a:r>
            <a:r>
              <a:rPr lang="cy" sz="1200" b="0" i="0" u="none" strike="noStrike" cap="none" baseline="0" dirty="0">
                <a:solidFill>
                  <a:srgbClr val="000000"/>
                </a:solidFill>
                <a:effectLst/>
                <a:uFillTx/>
                <a:latin typeface="+mn-lt"/>
              </a:rPr>
              <a:t> ag </a:t>
            </a:r>
            <a:r>
              <a:rPr lang="cy" sz="1200" b="0" i="0" u="none" strike="noStrike" cap="none" baseline="0" dirty="0" err="1">
                <a:solidFill>
                  <a:srgbClr val="000000"/>
                </a:solidFill>
                <a:effectLst/>
                <a:uFillTx/>
                <a:latin typeface="+mn-lt"/>
              </a:rPr>
              <a:t>anghenion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cymorth</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hyd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oed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os</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nad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yw</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wedi’i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sefydlu</a:t>
            </a:r>
            <a:r>
              <a:rPr lang="cy" sz="1200" b="0" i="0" u="none" strike="noStrike" cap="none" baseline="0" dirty="0">
                <a:solidFill>
                  <a:srgbClr val="000000"/>
                </a:solidFill>
                <a:effectLst/>
                <a:uFillTx/>
                <a:latin typeface="+mn-lt"/>
              </a:rPr>
              <a:t> bod </a:t>
            </a:r>
            <a:r>
              <a:rPr lang="cy" sz="1200" b="0" i="0" u="none" strike="noStrike" cap="none" baseline="0" dirty="0" err="1">
                <a:solidFill>
                  <a:srgbClr val="000000"/>
                </a:solidFill>
                <a:effectLst/>
                <a:uFillTx/>
                <a:latin typeface="+mn-lt"/>
              </a:rPr>
              <a:t>yr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unigolyn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wedi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anghenion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o'r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fath</a:t>
            </a:r>
            <a:r>
              <a:rPr lang="cy" sz="1200" b="0" i="0" u="none" strike="noStrike" cap="none" baseline="0" dirty="0">
                <a:solidFill>
                  <a:srgbClr val="000000"/>
                </a:solidFill>
                <a:effectLst/>
                <a:uFillTx/>
                <a:latin typeface="+mn-lt"/>
              </a:rPr>
              <a:t> neu a </a:t>
            </a:r>
            <a:r>
              <a:rPr lang="cy" sz="1200" b="0" i="0" u="none" strike="noStrike" cap="none" baseline="0" dirty="0" err="1">
                <a:solidFill>
                  <a:srgbClr val="000000"/>
                </a:solidFill>
                <a:effectLst/>
                <a:uFillTx/>
                <a:latin typeface="+mn-lt"/>
              </a:rPr>
              <a:t>fyddai'r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anghenion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hynny'n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gymwys</a:t>
            </a:r>
            <a:r>
              <a:rPr lang="cy" sz="1200" b="0" i="0" u="none" strike="noStrike" cap="none" baseline="0" dirty="0">
                <a:solidFill>
                  <a:srgbClr val="000000"/>
                </a:solidFill>
                <a:effectLst/>
                <a:uFillTx/>
                <a:latin typeface="+mn-lt"/>
              </a:rPr>
              <a:t>.</a:t>
            </a:r>
          </a:p>
          <a:p>
            <a:pPr lvl="0"/>
            <a:r>
              <a:rPr lang="cy" sz="1200" b="0" i="0" u="none" strike="noStrike" cap="none" baseline="0" dirty="0">
                <a:solidFill>
                  <a:srgbClr val="000000"/>
                </a:solidFill>
                <a:effectLst/>
                <a:uFillTx/>
                <a:latin typeface="+mn-lt"/>
              </a:rPr>
              <a:t>Mae </a:t>
            </a:r>
            <a:r>
              <a:rPr lang="cy" sz="1200" b="0" i="0" u="none" strike="noStrike" cap="none" baseline="0" dirty="0" err="1">
                <a:solidFill>
                  <a:srgbClr val="000000"/>
                </a:solidFill>
                <a:effectLst/>
                <a:uFillTx/>
                <a:latin typeface="+mn-lt"/>
              </a:rPr>
              <a:t>pedair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o'r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dyletswyddau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cyffredinol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berthnasol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ym</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mhob</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achos</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boed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oedolyn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neu'n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blentyn</a:t>
            </a:r>
            <a:r>
              <a:rPr lang="cy" sz="1200" b="0" i="0" u="none" strike="noStrike" cap="none" baseline="0" dirty="0">
                <a:solidFill>
                  <a:srgbClr val="000000"/>
                </a:solidFill>
                <a:effectLst/>
                <a:uFillTx/>
                <a:latin typeface="+mn-lt"/>
              </a:rPr>
              <a:t>. Y </a:t>
            </a:r>
            <a:r>
              <a:rPr lang="cy" sz="1200" b="0" i="0" u="none" strike="noStrike" cap="none" baseline="0" dirty="0" err="1">
                <a:solidFill>
                  <a:srgbClr val="000000"/>
                </a:solidFill>
                <a:effectLst/>
                <a:uFillTx/>
                <a:latin typeface="+mn-lt"/>
              </a:rPr>
              <a:t>ddyletswydd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a:t>
            </a:r>
            <a:endParaRPr lang="cy" sz="1200" b="0" i="0" u="none" strike="noStrike" cap="none" baseline="0" dirty="0">
              <a:solidFill>
                <a:srgbClr val="000000"/>
              </a:solidFill>
              <a:effectLst/>
              <a:uFillTx/>
              <a:latin typeface="+mn-lt"/>
              <a:cs typeface="Calibri"/>
            </a:endParaRPr>
          </a:p>
          <a:p>
            <a:pPr marL="171450" indent="-171450">
              <a:buFont typeface="Arial" panose="020B0604020202020204" pitchFamily="34" charset="0"/>
              <a:buChar char="•"/>
            </a:pPr>
            <a:r>
              <a:rPr lang="cy" sz="1200" b="0" i="0" u="none" strike="noStrike" cap="none" baseline="0" dirty="0">
                <a:solidFill>
                  <a:srgbClr val="000000"/>
                </a:solidFill>
                <a:effectLst/>
                <a:uFillTx/>
                <a:latin typeface="+mn-lt"/>
              </a:rPr>
              <a:t>Cyn belled ag y </a:t>
            </a:r>
            <a:r>
              <a:rPr lang="cy" sz="1200" b="0" i="0" u="none" strike="noStrike" cap="none" baseline="0" dirty="0" err="1">
                <a:solidFill>
                  <a:srgbClr val="000000"/>
                </a:solidFill>
                <a:effectLst/>
                <a:uFillTx/>
                <a:latin typeface="+mn-lt"/>
              </a:rPr>
              <a:t>bo’n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rhesymol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ymarferol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dylech</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ganfod</a:t>
            </a:r>
            <a:r>
              <a:rPr lang="cy" sz="1200" b="0" i="0" u="none" strike="noStrike" cap="none" baseline="0" dirty="0">
                <a:solidFill>
                  <a:srgbClr val="000000"/>
                </a:solidFill>
                <a:effectLst/>
                <a:uFillTx/>
                <a:latin typeface="+mn-lt"/>
              </a:rPr>
              <a:t> ac </a:t>
            </a:r>
            <a:r>
              <a:rPr lang="cy" sz="1200" b="0" i="0" u="none" strike="noStrike" cap="none" baseline="0" dirty="0" err="1">
                <a:solidFill>
                  <a:srgbClr val="000000"/>
                </a:solidFill>
                <a:effectLst/>
                <a:uFillTx/>
                <a:latin typeface="+mn-lt"/>
              </a:rPr>
              <a:t>ystyried</a:t>
            </a:r>
            <a:r>
              <a:rPr lang="cy" sz="1200" b="0" i="0" u="none" strike="noStrike" cap="none" baseline="0" dirty="0">
                <a:solidFill>
                  <a:srgbClr val="000000"/>
                </a:solidFill>
                <a:effectLst/>
                <a:uFillTx/>
                <a:latin typeface="+mn-lt"/>
              </a:rPr>
              <a:t> barn, </a:t>
            </a:r>
            <a:r>
              <a:rPr lang="cy" sz="1200" b="0" i="0" u="none" strike="noStrike" cap="none" baseline="0" dirty="0" err="1">
                <a:solidFill>
                  <a:srgbClr val="000000"/>
                </a:solidFill>
                <a:effectLst/>
                <a:uFillTx/>
                <a:latin typeface="+mn-lt"/>
              </a:rPr>
              <a:t>dymuniadau</a:t>
            </a:r>
            <a:r>
              <a:rPr lang="cy" sz="1200" b="0" i="0" u="none" strike="noStrike" cap="none" baseline="0" dirty="0">
                <a:solidFill>
                  <a:srgbClr val="000000"/>
                </a:solidFill>
                <a:effectLst/>
                <a:uFillTx/>
                <a:latin typeface="+mn-lt"/>
              </a:rPr>
              <a:t> a </a:t>
            </a:r>
            <a:r>
              <a:rPr lang="cy" sz="1200" b="0" i="0" u="none" strike="noStrike" cap="none" baseline="0" dirty="0" err="1">
                <a:solidFill>
                  <a:srgbClr val="000000"/>
                </a:solidFill>
                <a:effectLst/>
                <a:uFillTx/>
                <a:latin typeface="+mn-lt"/>
              </a:rPr>
              <a:t>theimladau’r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unigolyn</a:t>
            </a:r>
            <a:r>
              <a:rPr lang="cy" sz="1200" b="0" i="0" u="none" strike="noStrike" cap="none" baseline="0" dirty="0">
                <a:solidFill>
                  <a:srgbClr val="000000"/>
                </a:solidFill>
                <a:effectLst/>
                <a:uFillTx/>
                <a:latin typeface="+mn-lt"/>
              </a:rPr>
              <a:t>.</a:t>
            </a:r>
            <a:r>
              <a:rPr lang="cy" dirty="0">
                <a:solidFill>
                  <a:srgbClr val="000000"/>
                </a:solidFill>
              </a:rPr>
              <a:t> </a:t>
            </a:r>
          </a:p>
          <a:p>
            <a:pPr marL="171450" lvl="0" indent="-171450">
              <a:buFont typeface="Arial" panose="020B0604020202020204" pitchFamily="34" charset="0"/>
              <a:buChar char="•"/>
            </a:pPr>
            <a:r>
              <a:rPr lang="cy" sz="1200" b="0" i="0" u="none" strike="noStrike" cap="none" baseline="0" dirty="0" err="1">
                <a:solidFill>
                  <a:srgbClr val="000000"/>
                </a:solidFill>
                <a:effectLst/>
                <a:uFillTx/>
                <a:latin typeface="+mn-lt"/>
              </a:rPr>
              <a:t>Dylech</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ystyried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pwysigrwydd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hybu</a:t>
            </a:r>
            <a:r>
              <a:rPr lang="cy" sz="1200" b="0" i="0" u="none" strike="noStrike" cap="none" baseline="0" dirty="0">
                <a:solidFill>
                  <a:srgbClr val="000000"/>
                </a:solidFill>
                <a:effectLst/>
                <a:uFillTx/>
                <a:latin typeface="+mn-lt"/>
              </a:rPr>
              <a:t> a </a:t>
            </a:r>
            <a:r>
              <a:rPr lang="cy" sz="1200" b="0" i="0" u="none" strike="noStrike" cap="none" baseline="0" dirty="0" err="1">
                <a:solidFill>
                  <a:srgbClr val="000000"/>
                </a:solidFill>
                <a:effectLst/>
                <a:uFillTx/>
                <a:latin typeface="+mn-lt"/>
              </a:rPr>
              <a:t>pharchu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urddas</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unigolyn</a:t>
            </a:r>
            <a:r>
              <a:rPr lang="cy" sz="1200" b="0" i="0" u="none" strike="noStrike" cap="none" baseline="0" dirty="0">
                <a:solidFill>
                  <a:srgbClr val="000000"/>
                </a:solidFill>
                <a:effectLst/>
                <a:uFillTx/>
                <a:latin typeface="+mn-lt"/>
              </a:rPr>
              <a:t>.</a:t>
            </a:r>
            <a:endParaRPr lang="cy" sz="1200" b="0" i="0" u="none" strike="noStrike" cap="none" baseline="0" dirty="0">
              <a:solidFill>
                <a:srgbClr val="000000"/>
              </a:solidFill>
              <a:effectLst/>
              <a:uFillTx/>
              <a:latin typeface="+mn-lt"/>
              <a:cs typeface="Calibri"/>
            </a:endParaRPr>
          </a:p>
          <a:p>
            <a:pPr marL="171450" lvl="0" indent="-171450">
              <a:buFont typeface="Arial" panose="020B0604020202020204" pitchFamily="34" charset="0"/>
              <a:buChar char="•"/>
            </a:pPr>
            <a:r>
              <a:rPr lang="cy" sz="1200" b="0" i="0" u="none" strike="noStrike" cap="none" baseline="0" dirty="0" err="1">
                <a:solidFill>
                  <a:srgbClr val="000000"/>
                </a:solidFill>
                <a:effectLst/>
                <a:uFillTx/>
                <a:latin typeface="+mn-lt"/>
              </a:rPr>
              <a:t>Dylech</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ystyried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pwysigrwydd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darparu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cymorth</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priodol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alluogi’r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unigolyn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gymryd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rhan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mewn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penderfyniadau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sy’n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effeithio</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arno</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graddau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sy’n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briodol</a:t>
            </a:r>
            <a:r>
              <a:rPr lang="cy" sz="1200" b="0" i="0" u="none" strike="noStrike" cap="none" baseline="0" dirty="0">
                <a:solidFill>
                  <a:srgbClr val="000000"/>
                </a:solidFill>
                <a:effectLst/>
                <a:uFillTx/>
                <a:latin typeface="+mn-lt"/>
              </a:rPr>
              <a:t> o dan </a:t>
            </a:r>
            <a:r>
              <a:rPr lang="cy" sz="1200" b="0" i="0" u="none" strike="noStrike" cap="none" baseline="0" dirty="0" err="1">
                <a:solidFill>
                  <a:srgbClr val="000000"/>
                </a:solidFill>
                <a:effectLst/>
                <a:uFillTx/>
                <a:latin typeface="+mn-lt"/>
              </a:rPr>
              <a:t>yr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amgylchiadau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enwedig</a:t>
            </a:r>
            <a:r>
              <a:rPr lang="cy" sz="1200" b="0" i="0" u="none" strike="noStrike" cap="none" baseline="0" dirty="0">
                <a:solidFill>
                  <a:srgbClr val="000000"/>
                </a:solidFill>
                <a:effectLst/>
                <a:uFillTx/>
                <a:latin typeface="+mn-lt"/>
              </a:rPr>
              <a:t> pan </a:t>
            </a:r>
            <a:r>
              <a:rPr lang="cy" sz="1200" b="0" i="0" u="none" strike="noStrike" cap="none" baseline="0" dirty="0" err="1">
                <a:solidFill>
                  <a:srgbClr val="000000"/>
                </a:solidFill>
                <a:effectLst/>
                <a:uFillTx/>
                <a:latin typeface="+mn-lt"/>
              </a:rPr>
              <a:t>fo</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gallu’r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unigolyn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gyfathrebu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gyfyngedig</a:t>
            </a:r>
            <a:r>
              <a:rPr lang="cy" sz="1200" b="0" i="0" u="none" strike="noStrike" cap="none" baseline="0" dirty="0">
                <a:solidFill>
                  <a:srgbClr val="000000"/>
                </a:solidFill>
                <a:effectLst/>
                <a:uFillTx/>
                <a:latin typeface="+mn-lt"/>
              </a:rPr>
              <a:t> am </a:t>
            </a:r>
            <a:r>
              <a:rPr lang="cy" sz="1200" b="0" i="0" u="none" strike="noStrike" cap="none" baseline="0" dirty="0" err="1">
                <a:solidFill>
                  <a:srgbClr val="000000"/>
                </a:solidFill>
                <a:effectLst/>
                <a:uFillTx/>
                <a:latin typeface="+mn-lt"/>
              </a:rPr>
              <a:t>unrhyw</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reswm</a:t>
            </a:r>
            <a:r>
              <a:rPr lang="cy" sz="1200" b="0" i="0" u="none" strike="noStrike" cap="none" baseline="0" dirty="0">
                <a:solidFill>
                  <a:srgbClr val="000000"/>
                </a:solidFill>
                <a:effectLst/>
                <a:uFillTx/>
                <a:latin typeface="+mn-lt"/>
              </a:rPr>
              <a:t>.</a:t>
            </a:r>
            <a:endParaRPr lang="cy" sz="1200" b="0" i="0" u="none" strike="noStrike" cap="none" baseline="0" dirty="0">
              <a:solidFill>
                <a:srgbClr val="000000"/>
              </a:solidFill>
              <a:effectLst/>
              <a:uFillTx/>
              <a:latin typeface="+mn-lt"/>
              <a:cs typeface="Calibri"/>
            </a:endParaRPr>
          </a:p>
          <a:p>
            <a:pPr marL="171450" lvl="0" indent="-171450">
              <a:buFont typeface="Arial" panose="020B0604020202020204" pitchFamily="34" charset="0"/>
              <a:buChar char="•"/>
            </a:pPr>
            <a:r>
              <a:rPr lang="cy" sz="1200" b="0" i="0" u="none" strike="noStrike" cap="none" baseline="0" dirty="0" err="1">
                <a:solidFill>
                  <a:srgbClr val="000000"/>
                </a:solidFill>
                <a:effectLst/>
                <a:uFillTx/>
                <a:latin typeface="+mn-lt"/>
              </a:rPr>
              <a:t>Ystyried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nodweddion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diwylliant</a:t>
            </a:r>
            <a:r>
              <a:rPr lang="cy" sz="1200" b="0" i="0" u="none" strike="noStrike" cap="none" baseline="0" dirty="0">
                <a:solidFill>
                  <a:srgbClr val="000000"/>
                </a:solidFill>
                <a:effectLst/>
                <a:uFillTx/>
                <a:latin typeface="+mn-lt"/>
              </a:rPr>
              <a:t> a </a:t>
            </a:r>
            <a:r>
              <a:rPr lang="cy" sz="1200" b="0" i="0" u="none" strike="noStrike" cap="none" baseline="0" dirty="0" err="1">
                <a:solidFill>
                  <a:srgbClr val="000000"/>
                </a:solidFill>
                <a:effectLst/>
                <a:uFillTx/>
                <a:latin typeface="+mn-lt"/>
              </a:rPr>
              <a:t>chredoau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unigolyn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gan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gynnwys</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iaith</a:t>
            </a:r>
            <a:endParaRPr lang="cy" sz="1200" b="0" i="0" u="none" strike="noStrike" cap="none" baseline="0" dirty="0" err="1">
              <a:solidFill>
                <a:srgbClr val="000000"/>
              </a:solidFill>
              <a:effectLst/>
              <a:uFillTx/>
              <a:latin typeface="+mn-lt"/>
              <a:cs typeface="Calibri"/>
            </a:endParaRPr>
          </a:p>
          <a:p>
            <a:pPr marL="171450" indent="-171450">
              <a:buFont typeface="Arial" panose="020B0604020202020204" pitchFamily="34" charset="0"/>
              <a:buChar char="•"/>
            </a:pPr>
            <a:r>
              <a:rPr lang="cy" sz="1200" b="0" i="0" u="none" strike="noStrike" cap="none" baseline="0" dirty="0">
                <a:solidFill>
                  <a:srgbClr val="000000"/>
                </a:solidFill>
                <a:effectLst/>
                <a:uFillTx/>
                <a:latin typeface="+mn-lt"/>
              </a:rPr>
              <a:t>Yng </a:t>
            </a:r>
            <a:r>
              <a:rPr lang="cy" sz="1200" b="0" i="0" u="none" strike="noStrike" cap="none" baseline="0" dirty="0" err="1">
                <a:solidFill>
                  <a:srgbClr val="000000"/>
                </a:solidFill>
                <a:effectLst/>
                <a:uFillTx/>
                <a:latin typeface="+mn-lt"/>
              </a:rPr>
              <a:t>nghyd-destun</a:t>
            </a:r>
            <a:r>
              <a:rPr lang="cy" sz="1200" b="0" i="0" u="none" strike="noStrike" cap="none" baseline="0" dirty="0">
                <a:solidFill>
                  <a:srgbClr val="000000"/>
                </a:solidFill>
                <a:effectLst/>
                <a:uFillTx/>
                <a:latin typeface="+mn-lt"/>
              </a:rPr>
              <a:t> y </a:t>
            </a:r>
            <a:r>
              <a:rPr lang="cy" sz="1200" b="0" i="0" u="none" strike="noStrike" cap="none" baseline="0" dirty="0" err="1">
                <a:solidFill>
                  <a:srgbClr val="000000"/>
                </a:solidFill>
                <a:effectLst/>
                <a:uFillTx/>
                <a:latin typeface="+mn-lt"/>
              </a:rPr>
              <a:t>dyletswyddau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trosfwaol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mae</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gofyniad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roi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sylw</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fater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penodol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debyg</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ofyniad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ystyried</a:t>
            </a:r>
            <a:r>
              <a:rPr lang="cy" sz="1200" b="0" i="0" u="none" strike="noStrike" cap="none" baseline="0" dirty="0">
                <a:solidFill>
                  <a:srgbClr val="000000"/>
                </a:solidFill>
                <a:effectLst/>
                <a:uFillTx/>
                <a:latin typeface="+mn-lt"/>
              </a:rPr>
              <a:t>' neu '</a:t>
            </a:r>
            <a:r>
              <a:rPr lang="cy" sz="1200" b="0" i="0" u="none" strike="noStrike" cap="none" baseline="0" dirty="0" err="1">
                <a:solidFill>
                  <a:srgbClr val="000000"/>
                </a:solidFill>
                <a:effectLst/>
                <a:uFillTx/>
                <a:latin typeface="+mn-lt"/>
              </a:rPr>
              <a:t>gymryd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ystyriaeth</a:t>
            </a:r>
            <a:r>
              <a:rPr lang="cy" sz="1200" b="0" i="0" u="none" strike="noStrike" cap="none" baseline="0" dirty="0">
                <a:solidFill>
                  <a:srgbClr val="000000"/>
                </a:solidFill>
                <a:effectLst/>
                <a:uFillTx/>
                <a:latin typeface="+mn-lt"/>
              </a:rPr>
              <a:t>' y mater </a:t>
            </a:r>
            <a:r>
              <a:rPr lang="cy" sz="1200" b="0" i="0" u="none" strike="noStrike" cap="none" baseline="0" dirty="0" err="1">
                <a:solidFill>
                  <a:srgbClr val="000000"/>
                </a:solidFill>
                <a:effectLst/>
                <a:uFillTx/>
                <a:latin typeface="+mn-lt"/>
              </a:rPr>
              <a:t>hwnnw</a:t>
            </a:r>
            <a:r>
              <a:rPr lang="cy" sz="1200" b="0" i="0" u="none" strike="noStrike" cap="none" baseline="0" dirty="0">
                <a:solidFill>
                  <a:srgbClr val="000000"/>
                </a:solidFill>
                <a:effectLst/>
                <a:uFillTx/>
                <a:latin typeface="+mn-lt"/>
              </a:rPr>
              <a:t>.</a:t>
            </a:r>
            <a:endParaRPr lang="cy" sz="1200" b="0" i="0" u="none" strike="noStrike" cap="none" baseline="0" dirty="0">
              <a:solidFill>
                <a:srgbClr val="000000"/>
              </a:solidFill>
              <a:effectLst/>
              <a:uFillTx/>
              <a:latin typeface="+mn-lt"/>
              <a:cs typeface="Calibri"/>
            </a:endParaRPr>
          </a:p>
          <a:p>
            <a:pPr lvl="0"/>
            <a:r>
              <a:rPr lang="cy" sz="1200" b="0" i="0" u="none" strike="noStrike" cap="none" baseline="0" dirty="0">
                <a:solidFill>
                  <a:srgbClr val="000000"/>
                </a:solidFill>
                <a:effectLst/>
                <a:uFillTx/>
                <a:latin typeface="+mn-lt"/>
              </a:rPr>
              <a:t>Mae </a:t>
            </a:r>
            <a:r>
              <a:rPr lang="cy" sz="1200" b="0" i="0" u="none" strike="noStrike" cap="none" baseline="0" dirty="0" err="1">
                <a:solidFill>
                  <a:srgbClr val="000000"/>
                </a:solidFill>
                <a:effectLst/>
                <a:uFillTx/>
                <a:latin typeface="+mn-lt"/>
              </a:rPr>
              <a:t>dwy</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ddyletswydd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drosfwaol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berthnasol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oedolion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benodol</a:t>
            </a:r>
            <a:r>
              <a:rPr lang="cy" sz="1200" b="0" i="0" u="none" strike="noStrike" cap="none" baseline="0" dirty="0">
                <a:solidFill>
                  <a:srgbClr val="000000"/>
                </a:solidFill>
                <a:effectLst/>
                <a:uFillTx/>
                <a:latin typeface="+mn-lt"/>
              </a:rPr>
              <a:t>:</a:t>
            </a:r>
            <a:endParaRPr lang="cy" sz="1200" b="0" i="0" u="none" strike="noStrike" cap="none" baseline="0" dirty="0">
              <a:solidFill>
                <a:srgbClr val="000000"/>
              </a:solidFill>
              <a:effectLst/>
              <a:uFillTx/>
              <a:latin typeface="+mn-lt"/>
              <a:cs typeface="Calibri"/>
            </a:endParaRPr>
          </a:p>
          <a:p>
            <a:pPr marL="171450" lvl="0" indent="-171450">
              <a:buFont typeface="Arial" panose="020B0604020202020204" pitchFamily="34" charset="0"/>
              <a:buChar char="•"/>
            </a:pP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ddechrau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gyda’r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dybiaeth</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mai’r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oedolyn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sydd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y </a:t>
            </a:r>
            <a:r>
              <a:rPr lang="cy" sz="1200" b="0" i="0" u="none" strike="noStrike" cap="none" baseline="0" dirty="0" err="1">
                <a:solidFill>
                  <a:srgbClr val="000000"/>
                </a:solidFill>
                <a:effectLst/>
                <a:uFillTx/>
                <a:latin typeface="+mn-lt"/>
              </a:rPr>
              <a:t>sefyllfa</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orau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farnu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ei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lesiant</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ei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hun</a:t>
            </a:r>
            <a:endParaRPr lang="cy" sz="1200" b="0" i="0" u="none" strike="noStrike" cap="none" baseline="0" dirty="0" err="1">
              <a:solidFill>
                <a:srgbClr val="000000"/>
              </a:solidFill>
              <a:effectLst/>
              <a:uFillTx/>
              <a:latin typeface="+mn-lt"/>
              <a:cs typeface="Calibri"/>
            </a:endParaRPr>
          </a:p>
          <a:p>
            <a:pPr marL="171450" lvl="0" indent="-171450">
              <a:buFont typeface="Arial" panose="020B0604020202020204" pitchFamily="34" charset="0"/>
              <a:buChar char="•"/>
            </a:pP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roi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sylw</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bwysigrwydd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hybu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ei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annibyniaeth</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lle</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bo</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modd</a:t>
            </a:r>
            <a:r>
              <a:rPr lang="cy" sz="1200" b="0" i="0" u="none" strike="noStrike" cap="none" baseline="0" dirty="0">
                <a:solidFill>
                  <a:srgbClr val="000000"/>
                </a:solidFill>
                <a:effectLst/>
                <a:uFillTx/>
                <a:latin typeface="+mn-lt"/>
              </a:rPr>
              <a:t>.</a:t>
            </a:r>
            <a:endParaRPr lang="cy" sz="1200" b="0" i="0" u="none" strike="noStrike" cap="none" baseline="0" dirty="0">
              <a:solidFill>
                <a:srgbClr val="000000"/>
              </a:solidFill>
              <a:effectLst/>
              <a:uFillTx/>
              <a:latin typeface="+mn-lt"/>
              <a:cs typeface="Calibri"/>
            </a:endParaRPr>
          </a:p>
          <a:p>
            <a:r>
              <a:rPr lang="cy" sz="1200" b="0" i="0" u="none" strike="noStrike" cap="none" baseline="0" dirty="0" err="1">
                <a:solidFill>
                  <a:srgbClr val="000000"/>
                </a:solidFill>
                <a:effectLst/>
                <a:uFillTx/>
                <a:latin typeface="+mn-lt"/>
              </a:rPr>
              <a:t>Dylid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ystyried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hybu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annibyniaeth</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yng</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nghyd-destun</a:t>
            </a:r>
            <a:r>
              <a:rPr lang="cy" dirty="0">
                <a:solidFill>
                  <a:srgbClr val="000000"/>
                </a:solidFill>
              </a:rPr>
              <a:t> </a:t>
            </a:r>
            <a:r>
              <a:rPr lang="cy" sz="1200" b="0" i="0" u="none" strike="noStrike" cap="none" baseline="0" dirty="0">
                <a:solidFill>
                  <a:srgbClr val="000000"/>
                </a:solidFill>
                <a:effectLst/>
                <a:uFillTx/>
                <a:latin typeface="+mn-lt"/>
              </a:rPr>
              <a:t> </a:t>
            </a:r>
            <a:r>
              <a:rPr lang="cy" sz="1200" b="0" i="0" u="sng" strike="noStrike" cap="none" baseline="0" dirty="0">
                <a:solidFill>
                  <a:srgbClr val="000000"/>
                </a:solidFill>
                <a:effectLst/>
                <a:uFill>
                  <a:solidFill>
                    <a:srgbClr val="000000"/>
                  </a:solidFill>
                </a:uFill>
                <a:latin typeface="+mn-lt"/>
                <a:hlinkClick r:id="rId3" history="0"/>
              </a:rPr>
              <a:t>Fframwaith Gweithredu ar Fyw'n Annibynnol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Llywodraeth</a:t>
            </a:r>
            <a:r>
              <a:rPr lang="cy" sz="1200" b="0" i="0" u="none" strike="noStrike" cap="none" baseline="0" dirty="0">
                <a:solidFill>
                  <a:srgbClr val="000000"/>
                </a:solidFill>
                <a:effectLst/>
                <a:uFillTx/>
                <a:latin typeface="+mn-lt"/>
              </a:rPr>
              <a:t> Cymru </a:t>
            </a:r>
            <a:r>
              <a:rPr lang="cy" sz="1200" b="0" i="0" u="none" strike="noStrike" cap="none" baseline="0" dirty="0" err="1">
                <a:solidFill>
                  <a:srgbClr val="000000"/>
                </a:solidFill>
                <a:effectLst/>
                <a:uFillTx/>
                <a:latin typeface="+mn-lt"/>
              </a:rPr>
              <a:t>sy'n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canolbwyntio</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ar</a:t>
            </a:r>
            <a:r>
              <a:rPr lang="cy" sz="1200" b="0" i="0" u="none" strike="noStrike" cap="none" baseline="0" dirty="0">
                <a:solidFill>
                  <a:srgbClr val="000000"/>
                </a:solidFill>
                <a:effectLst/>
                <a:uFillTx/>
                <a:latin typeface="+mn-lt"/>
              </a:rPr>
              <a:t> y </a:t>
            </a:r>
            <a:r>
              <a:rPr lang="cy" sz="1200" b="0" i="0" u="sng" strike="noStrike" cap="none" baseline="0" dirty="0">
                <a:solidFill>
                  <a:srgbClr val="000000"/>
                </a:solidFill>
                <a:effectLst/>
                <a:uFill>
                  <a:solidFill>
                    <a:srgbClr val="000000"/>
                  </a:solidFill>
                </a:uFill>
                <a:latin typeface="+mn-lt"/>
                <a:hlinkClick r:id="rId4" history="0"/>
              </a:rPr>
              <a:t>Model Cymdeithasol o Anabledd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Mae'r</a:t>
            </a:r>
            <a:r>
              <a:rPr lang="cy" sz="1200" b="0" i="0" u="none" strike="noStrike" cap="none" baseline="0" dirty="0">
                <a:solidFill>
                  <a:srgbClr val="000000"/>
                </a:solidFill>
                <a:effectLst/>
                <a:uFillTx/>
                <a:latin typeface="+mn-lt"/>
              </a:rPr>
              <a:t> Model </a:t>
            </a:r>
            <a:r>
              <a:rPr lang="cy" sz="1200" b="0" i="0" u="none" strike="noStrike" cap="none" baseline="0" dirty="0" err="1">
                <a:solidFill>
                  <a:srgbClr val="000000"/>
                </a:solidFill>
                <a:effectLst/>
                <a:uFillTx/>
                <a:latin typeface="+mn-lt"/>
              </a:rPr>
              <a:t>Cymdeithasol</a:t>
            </a:r>
            <a:r>
              <a:rPr lang="cy" sz="1200" b="0" i="0" u="none" strike="noStrike" cap="none" baseline="0" dirty="0">
                <a:solidFill>
                  <a:srgbClr val="000000"/>
                </a:solidFill>
                <a:effectLst/>
                <a:uFillTx/>
                <a:latin typeface="+mn-lt"/>
              </a:rPr>
              <a:t> o </a:t>
            </a:r>
            <a:r>
              <a:rPr lang="cy" sz="1200" b="0" i="0" u="none" strike="noStrike" cap="none" baseline="0" dirty="0" err="1">
                <a:solidFill>
                  <a:srgbClr val="000000"/>
                </a:solidFill>
                <a:effectLst/>
                <a:uFillTx/>
                <a:latin typeface="+mn-lt"/>
              </a:rPr>
              <a:t>Anabledd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gwneud</a:t>
            </a:r>
            <a:r>
              <a:rPr lang="cy" sz="1200" b="0" i="0" u="none" strike="noStrike" cap="none" baseline="0" dirty="0">
                <a:solidFill>
                  <a:srgbClr val="000000"/>
                </a:solidFill>
                <a:effectLst/>
                <a:uFillTx/>
                <a:latin typeface="+mn-lt"/>
              </a:rPr>
              <a:t> y </a:t>
            </a:r>
            <a:r>
              <a:rPr lang="cy" sz="1200" b="0" i="0" u="none" strike="noStrike" cap="none" baseline="0" dirty="0" err="1">
                <a:solidFill>
                  <a:srgbClr val="000000"/>
                </a:solidFill>
                <a:effectLst/>
                <a:uFillTx/>
                <a:latin typeface="+mn-lt"/>
              </a:rPr>
              <a:t>gwahaniaeth</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pwysig</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rhwng</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nam</a:t>
            </a:r>
            <a:r>
              <a:rPr lang="cy" sz="1200" b="0" i="0" u="none" strike="noStrike" cap="none" baseline="0" dirty="0">
                <a:solidFill>
                  <a:srgbClr val="000000"/>
                </a:solidFill>
                <a:effectLst/>
                <a:uFillTx/>
                <a:latin typeface="+mn-lt"/>
              </a:rPr>
              <a:t>' ac '</a:t>
            </a:r>
            <a:r>
              <a:rPr lang="cy" sz="1200" b="0" i="0" u="none" strike="noStrike" cap="none" baseline="0" dirty="0" err="1">
                <a:solidFill>
                  <a:srgbClr val="000000"/>
                </a:solidFill>
                <a:effectLst/>
                <a:uFillTx/>
                <a:latin typeface="+mn-lt"/>
              </a:rPr>
              <a:t>anabledd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Mae'n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cydnabod</a:t>
            </a:r>
            <a:r>
              <a:rPr lang="cy" sz="1200" b="0" i="0" u="none" strike="noStrike" cap="none" baseline="0" dirty="0">
                <a:solidFill>
                  <a:srgbClr val="000000"/>
                </a:solidFill>
                <a:effectLst/>
                <a:uFillTx/>
                <a:latin typeface="+mn-lt"/>
              </a:rPr>
              <a:t> bod </a:t>
            </a:r>
            <a:r>
              <a:rPr lang="cy" sz="1200" b="0" i="0" u="none" strike="noStrike" cap="none" baseline="0" dirty="0" err="1">
                <a:solidFill>
                  <a:srgbClr val="000000"/>
                </a:solidFill>
                <a:effectLst/>
                <a:uFillTx/>
                <a:latin typeface="+mn-lt"/>
              </a:rPr>
              <a:t>pobl</a:t>
            </a:r>
            <a:r>
              <a:rPr lang="cy" sz="1200" b="0" i="0" u="none" strike="noStrike" cap="none" baseline="0" dirty="0">
                <a:solidFill>
                  <a:srgbClr val="000000"/>
                </a:solidFill>
                <a:effectLst/>
                <a:uFillTx/>
                <a:latin typeface="+mn-lt"/>
              </a:rPr>
              <a:t> â </a:t>
            </a:r>
            <a:r>
              <a:rPr lang="cy" sz="1200" b="0" i="0" u="none" strike="noStrike" cap="none" baseline="0" dirty="0" err="1">
                <a:solidFill>
                  <a:srgbClr val="000000"/>
                </a:solidFill>
                <a:effectLst/>
                <a:uFillTx/>
                <a:latin typeface="+mn-lt"/>
              </a:rPr>
              <a:t>namau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cael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eu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hanalluogi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gan</a:t>
            </a:r>
            <a:r>
              <a:rPr lang="cy" sz="1200" b="0" i="0" u="none" strike="noStrike" cap="none" baseline="0" dirty="0">
                <a:solidFill>
                  <a:srgbClr val="000000"/>
                </a:solidFill>
                <a:effectLst/>
                <a:uFillTx/>
                <a:latin typeface="+mn-lt"/>
              </a:rPr>
              <a:t> y </a:t>
            </a:r>
            <a:r>
              <a:rPr lang="cy" sz="1200" b="0" i="0" u="none" strike="noStrike" cap="none" baseline="0" dirty="0" err="1">
                <a:solidFill>
                  <a:srgbClr val="000000"/>
                </a:solidFill>
                <a:effectLst/>
                <a:uFillTx/>
                <a:latin typeface="+mn-lt"/>
              </a:rPr>
              <a:t>rhwystrau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sy'n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bodoli'n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gyffredin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mewn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cymdeithas</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O'i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wireddu'n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llawn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byddai'r</a:t>
            </a:r>
            <a:r>
              <a:rPr lang="cy" sz="1200" b="0" i="0" u="none" strike="noStrike" cap="none" baseline="0" dirty="0">
                <a:solidFill>
                  <a:srgbClr val="000000"/>
                </a:solidFill>
                <a:effectLst/>
                <a:uFillTx/>
                <a:latin typeface="+mn-lt"/>
              </a:rPr>
              <a:t> model </a:t>
            </a:r>
            <a:r>
              <a:rPr lang="cy" sz="1200" b="0" i="0" u="none" strike="noStrike" cap="none" baseline="0" dirty="0" err="1">
                <a:solidFill>
                  <a:srgbClr val="000000"/>
                </a:solidFill>
                <a:effectLst/>
                <a:uFillTx/>
                <a:latin typeface="+mn-lt"/>
              </a:rPr>
              <a:t>cymdeithasol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golygu</a:t>
            </a:r>
            <a:r>
              <a:rPr lang="cy" sz="1200" b="0" i="0" u="none" strike="noStrike" cap="none" baseline="0" dirty="0">
                <a:solidFill>
                  <a:srgbClr val="000000"/>
                </a:solidFill>
                <a:effectLst/>
                <a:uFillTx/>
                <a:latin typeface="+mn-lt"/>
              </a:rPr>
              <a:t> bod </a:t>
            </a:r>
            <a:r>
              <a:rPr lang="cy" sz="1200" b="0" i="0" u="none" strike="noStrike" cap="none" baseline="0" dirty="0" err="1">
                <a:solidFill>
                  <a:srgbClr val="000000"/>
                </a:solidFill>
                <a:effectLst/>
                <a:uFillTx/>
                <a:latin typeface="+mn-lt"/>
              </a:rPr>
              <a:t>pobl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anabl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gallu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cymryd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rhan</a:t>
            </a:r>
            <a:r>
              <a:rPr lang="cy" sz="1200" b="0" i="0" u="none" strike="noStrike" cap="none" baseline="0" dirty="0">
                <a:solidFill>
                  <a:srgbClr val="000000"/>
                </a:solidFill>
                <a:effectLst/>
                <a:uFillTx/>
                <a:latin typeface="+mn-lt"/>
              </a:rPr>
              <a:t> lawn </a:t>
            </a:r>
            <a:r>
              <a:rPr lang="cy" sz="1200" b="0" i="0" u="none" strike="noStrike" cap="none" baseline="0" dirty="0" err="1">
                <a:solidFill>
                  <a:srgbClr val="000000"/>
                </a:solidFill>
                <a:effectLst/>
                <a:uFillTx/>
                <a:latin typeface="+mn-lt"/>
              </a:rPr>
              <a:t>mewn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cymdeithas</a:t>
            </a:r>
            <a:r>
              <a:rPr lang="cy" sz="1200" b="0" i="0" u="none" strike="noStrike" cap="none" baseline="0" dirty="0">
                <a:solidFill>
                  <a:srgbClr val="000000"/>
                </a:solidFill>
                <a:effectLst/>
                <a:uFillTx/>
                <a:latin typeface="+mn-lt"/>
              </a:rPr>
              <a:t>, a </a:t>
            </a:r>
            <a:r>
              <a:rPr lang="cy" sz="1200" b="0" i="0" u="none" strike="noStrike" cap="none" baseline="0" dirty="0" err="1">
                <a:solidFill>
                  <a:srgbClr val="000000"/>
                </a:solidFill>
                <a:effectLst/>
                <a:uFillTx/>
                <a:latin typeface="+mn-lt"/>
              </a:rPr>
              <a:t>byddai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effaith</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eu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nam</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cael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ei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leihau'n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sylweddol</a:t>
            </a:r>
            <a:r>
              <a:rPr lang="cy" sz="1200" b="0" i="0" u="none" strike="noStrike" cap="none" baseline="0" dirty="0">
                <a:solidFill>
                  <a:srgbClr val="000000"/>
                </a:solidFill>
                <a:effectLst/>
                <a:uFillTx/>
                <a:latin typeface="+mn-lt"/>
              </a:rPr>
              <a:t>.</a:t>
            </a:r>
            <a:endParaRPr lang="cy" sz="1200" b="0" i="0" u="none" strike="noStrike" cap="none" baseline="0" dirty="0">
              <a:solidFill>
                <a:srgbClr val="000000"/>
              </a:solidFill>
              <a:effectLst/>
              <a:uFillTx/>
              <a:latin typeface="+mn-lt"/>
              <a:cs typeface="Calibri"/>
            </a:endParaRPr>
          </a:p>
          <a:p>
            <a:r>
              <a:rPr lang="cy" sz="1200" b="0" i="0" u="none" strike="noStrike" cap="none" baseline="0" dirty="0" err="1">
                <a:solidFill>
                  <a:srgbClr val="000000"/>
                </a:solidFill>
                <a:effectLst/>
                <a:uFillTx/>
                <a:latin typeface="+mn-lt"/>
              </a:rPr>
              <a:t>Mewn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perthynas</a:t>
            </a:r>
            <a:r>
              <a:rPr lang="cy" sz="1200" b="0" i="0" u="none" strike="noStrike" cap="none" baseline="0" dirty="0">
                <a:solidFill>
                  <a:srgbClr val="000000"/>
                </a:solidFill>
                <a:effectLst/>
                <a:uFillTx/>
                <a:latin typeface="+mn-lt"/>
              </a:rPr>
              <a:t> â </a:t>
            </a:r>
            <a:r>
              <a:rPr lang="cy" sz="1200" b="0" i="0" u="none" strike="noStrike" cap="none" baseline="0" dirty="0" err="1">
                <a:solidFill>
                  <a:srgbClr val="000000"/>
                </a:solidFill>
                <a:effectLst/>
                <a:uFillTx/>
                <a:latin typeface="+mn-lt"/>
              </a:rPr>
              <a:t>phlant</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mae</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dyletswydd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hefyd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a:t>
            </a:r>
            <a:r>
              <a:rPr lang="cy" dirty="0">
                <a:solidFill>
                  <a:srgbClr val="000000"/>
                </a:solidFill>
              </a:rPr>
              <a:t> </a:t>
            </a:r>
            <a:endParaRPr lang="cy" sz="1200" b="0" i="0" u="none" strike="noStrike" cap="none" baseline="0" dirty="0">
              <a:solidFill>
                <a:srgbClr val="000000"/>
              </a:solidFill>
              <a:effectLst/>
              <a:uFillTx/>
              <a:latin typeface="+mn-lt"/>
              <a:cs typeface="Calibri"/>
            </a:endParaRPr>
          </a:p>
          <a:p>
            <a:pPr marL="171450" lvl="0" indent="-171450">
              <a:buFont typeface="Arial" panose="020B0604020202020204" pitchFamily="34" charset="0"/>
              <a:buChar char="•"/>
            </a:pPr>
            <a:r>
              <a:rPr lang="cy" sz="1200" b="0" i="0" u="none" strike="noStrike" cap="none" baseline="0" dirty="0" err="1">
                <a:solidFill>
                  <a:srgbClr val="000000"/>
                </a:solidFill>
                <a:effectLst/>
                <a:uFillTx/>
                <a:latin typeface="+mn-lt"/>
              </a:rPr>
              <a:t>hybu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magwraeth</a:t>
            </a:r>
            <a:r>
              <a:rPr lang="cy" sz="1200" b="0" i="0" u="none" strike="noStrike" cap="none" baseline="0" dirty="0">
                <a:solidFill>
                  <a:srgbClr val="000000"/>
                </a:solidFill>
                <a:effectLst/>
                <a:uFillTx/>
                <a:latin typeface="+mn-lt"/>
              </a:rPr>
              <a:t> y </a:t>
            </a:r>
            <a:r>
              <a:rPr lang="cy" sz="1200" b="0" i="0" u="none" strike="noStrike" cap="none" baseline="0" dirty="0" err="1">
                <a:solidFill>
                  <a:srgbClr val="000000"/>
                </a:solidFill>
                <a:effectLst/>
                <a:uFillTx/>
                <a:latin typeface="+mn-lt"/>
              </a:rPr>
              <a:t>plentyn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gan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deulu’r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plentyn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graddau</a:t>
            </a:r>
            <a:r>
              <a:rPr lang="cy" sz="1200" b="0" i="0" u="none" strike="noStrike" cap="none" baseline="0" dirty="0">
                <a:solidFill>
                  <a:srgbClr val="000000"/>
                </a:solidFill>
                <a:effectLst/>
                <a:uFillTx/>
                <a:latin typeface="+mn-lt"/>
              </a:rPr>
              <a:t> y </a:t>
            </a:r>
            <a:r>
              <a:rPr lang="cy" sz="1200" b="0" i="0" u="none" strike="noStrike" cap="none" baseline="0" dirty="0" err="1">
                <a:solidFill>
                  <a:srgbClr val="000000"/>
                </a:solidFill>
                <a:effectLst/>
                <a:uFillTx/>
                <a:latin typeface="+mn-lt"/>
              </a:rPr>
              <a:t>mae</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gwneud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hynny’n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gyson</a:t>
            </a:r>
            <a:r>
              <a:rPr lang="cy" sz="1200" b="0" i="0" u="none" strike="noStrike" cap="none" baseline="0" dirty="0">
                <a:solidFill>
                  <a:srgbClr val="000000"/>
                </a:solidFill>
                <a:effectLst/>
                <a:uFillTx/>
                <a:latin typeface="+mn-lt"/>
              </a:rPr>
              <a:t> â </a:t>
            </a:r>
            <a:r>
              <a:rPr lang="cy" sz="1200" b="0" i="0" u="none" strike="noStrike" cap="none" baseline="0" dirty="0" err="1">
                <a:solidFill>
                  <a:srgbClr val="000000"/>
                </a:solidFill>
                <a:effectLst/>
                <a:uFillTx/>
                <a:latin typeface="+mn-lt"/>
              </a:rPr>
              <a:t>llesiant</a:t>
            </a:r>
            <a:r>
              <a:rPr lang="cy" sz="1200" b="0" i="0" u="none" strike="noStrike" cap="none" baseline="0" dirty="0">
                <a:solidFill>
                  <a:srgbClr val="000000"/>
                </a:solidFill>
                <a:effectLst/>
                <a:uFillTx/>
                <a:latin typeface="+mn-lt"/>
              </a:rPr>
              <a:t> y </a:t>
            </a:r>
            <a:r>
              <a:rPr lang="cy" sz="1200" b="0" i="0" u="none" strike="noStrike" cap="none" baseline="0" dirty="0" err="1">
                <a:solidFill>
                  <a:srgbClr val="000000"/>
                </a:solidFill>
                <a:effectLst/>
                <a:uFillTx/>
                <a:latin typeface="+mn-lt"/>
              </a:rPr>
              <a:t>plentyn</a:t>
            </a:r>
            <a:endParaRPr lang="cy" sz="1200" b="0" i="0" u="none" strike="noStrike" cap="none" baseline="0" dirty="0" err="1">
              <a:solidFill>
                <a:srgbClr val="000000"/>
              </a:solidFill>
              <a:effectLst/>
              <a:uFillTx/>
              <a:latin typeface="+mn-lt"/>
              <a:cs typeface="Calibri"/>
            </a:endParaRPr>
          </a:p>
          <a:p>
            <a:r>
              <a:rPr lang="cy" dirty="0">
                <a:solidFill>
                  <a:srgbClr val="000000"/>
                </a:solidFill>
              </a:rPr>
              <a:t>  </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rai dan 16 </a:t>
            </a:r>
            <a:r>
              <a:rPr lang="cy" sz="1200" b="0" i="0" u="none" strike="noStrike" cap="none" baseline="0" dirty="0" err="1">
                <a:solidFill>
                  <a:srgbClr val="000000"/>
                </a:solidFill>
                <a:effectLst/>
                <a:uFillTx/>
                <a:latin typeface="+mn-lt"/>
              </a:rPr>
              <a:t>oed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ganfod</a:t>
            </a:r>
            <a:r>
              <a:rPr lang="cy" sz="1200" b="0" i="0" u="none" strike="noStrike" cap="none" baseline="0" dirty="0">
                <a:solidFill>
                  <a:srgbClr val="000000"/>
                </a:solidFill>
                <a:effectLst/>
                <a:uFillTx/>
                <a:latin typeface="+mn-lt"/>
              </a:rPr>
              <a:t> a </a:t>
            </a:r>
            <a:r>
              <a:rPr lang="cy" sz="1200" b="0" i="0" u="none" strike="noStrike" cap="none" baseline="0" dirty="0" err="1">
                <a:solidFill>
                  <a:srgbClr val="000000"/>
                </a:solidFill>
                <a:effectLst/>
                <a:uFillTx/>
                <a:latin typeface="+mn-lt"/>
              </a:rPr>
              <a:t>rhoi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sylw</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farn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dymuniadau</a:t>
            </a:r>
            <a:r>
              <a:rPr lang="cy" sz="1200" b="0" i="0" u="none" strike="noStrike" cap="none" baseline="0" dirty="0">
                <a:solidFill>
                  <a:srgbClr val="000000"/>
                </a:solidFill>
                <a:effectLst/>
                <a:uFillTx/>
                <a:latin typeface="+mn-lt"/>
              </a:rPr>
              <a:t> a </a:t>
            </a:r>
            <a:r>
              <a:rPr lang="cy" sz="1200" b="0" i="0" u="none" strike="noStrike" cap="none" baseline="0" dirty="0" err="1">
                <a:solidFill>
                  <a:srgbClr val="000000"/>
                </a:solidFill>
                <a:effectLst/>
                <a:uFillTx/>
                <a:latin typeface="+mn-lt"/>
              </a:rPr>
              <a:t>theimladau’r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rhai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sydd</a:t>
            </a:r>
            <a:r>
              <a:rPr lang="cy" sz="1200" b="0" i="0" u="none" strike="noStrike" cap="none" baseline="0" dirty="0">
                <a:solidFill>
                  <a:srgbClr val="000000"/>
                </a:solidFill>
                <a:effectLst/>
                <a:uFillTx/>
                <a:latin typeface="+mn-lt"/>
              </a:rPr>
              <a:t> â </a:t>
            </a:r>
            <a:r>
              <a:rPr lang="cy" sz="1200" b="0" i="0" u="none" strike="noStrike" cap="none" baseline="0" dirty="0" err="1">
                <a:solidFill>
                  <a:srgbClr val="000000"/>
                </a:solidFill>
                <a:effectLst/>
                <a:uFillTx/>
                <a:latin typeface="+mn-lt"/>
              </a:rPr>
              <a:t>chyfrifoldeb</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rhiant</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graddau</a:t>
            </a:r>
            <a:r>
              <a:rPr lang="cy" sz="1200" b="0" i="0" u="none" strike="noStrike" cap="none" baseline="0" dirty="0">
                <a:solidFill>
                  <a:srgbClr val="000000"/>
                </a:solidFill>
                <a:effectLst/>
                <a:uFillTx/>
                <a:latin typeface="+mn-lt"/>
              </a:rPr>
              <a:t> y </a:t>
            </a:r>
            <a:r>
              <a:rPr lang="cy" sz="1200" b="0" i="0" u="none" strike="noStrike" cap="none" baseline="0" dirty="0" err="1">
                <a:solidFill>
                  <a:srgbClr val="000000"/>
                </a:solidFill>
                <a:effectLst/>
                <a:uFillTx/>
                <a:latin typeface="+mn-lt"/>
              </a:rPr>
              <a:t>mae</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hynny’n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ymarferol</a:t>
            </a:r>
            <a:r>
              <a:rPr lang="cy" sz="1200" b="0" i="0" u="none" strike="noStrike" cap="none" baseline="0" dirty="0">
                <a:solidFill>
                  <a:srgbClr val="000000"/>
                </a:solidFill>
                <a:effectLst/>
                <a:uFillTx/>
                <a:latin typeface="+mn-lt"/>
              </a:rPr>
              <a:t> ac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gyson</a:t>
            </a:r>
            <a:r>
              <a:rPr lang="cy" sz="1200" b="0" i="0" u="none" strike="noStrike" cap="none" baseline="0" dirty="0">
                <a:solidFill>
                  <a:srgbClr val="000000"/>
                </a:solidFill>
                <a:effectLst/>
                <a:uFillTx/>
                <a:latin typeface="+mn-lt"/>
              </a:rPr>
              <a:t> â </a:t>
            </a:r>
            <a:r>
              <a:rPr lang="cy" sz="1200" b="0" i="0" u="none" strike="noStrike" cap="none" baseline="0" dirty="0" err="1">
                <a:solidFill>
                  <a:srgbClr val="000000"/>
                </a:solidFill>
                <a:effectLst/>
                <a:uFillTx/>
                <a:latin typeface="+mn-lt"/>
              </a:rPr>
              <a:t>llesiant</a:t>
            </a:r>
            <a:r>
              <a:rPr lang="cy" sz="1200" b="0" i="0" u="none" strike="noStrike" cap="none" baseline="0" dirty="0">
                <a:solidFill>
                  <a:srgbClr val="000000"/>
                </a:solidFill>
                <a:effectLst/>
                <a:uFillTx/>
                <a:latin typeface="+mn-lt"/>
              </a:rPr>
              <a:t> y </a:t>
            </a:r>
            <a:r>
              <a:rPr lang="cy" sz="1200" b="0" i="0" u="none" strike="noStrike" cap="none" baseline="0" dirty="0" err="1">
                <a:solidFill>
                  <a:srgbClr val="000000"/>
                </a:solidFill>
                <a:effectLst/>
                <a:uFillTx/>
                <a:latin typeface="+mn-lt"/>
              </a:rPr>
              <a:t>plentyn</a:t>
            </a:r>
            <a:endParaRPr lang="cy" sz="1200" b="0" i="0" u="none" strike="noStrike" cap="none" baseline="0" dirty="0" err="1">
              <a:solidFill>
                <a:srgbClr val="000000"/>
              </a:solidFill>
              <a:effectLst/>
              <a:uFillTx/>
              <a:latin typeface="+mn-lt"/>
              <a:cs typeface="Calibri"/>
            </a:endParaRPr>
          </a:p>
          <a:p>
            <a:r>
              <a:rPr lang="cy" sz="1800" b="0" i="0" u="none" strike="noStrike" cap="none" baseline="0" dirty="0" err="1">
                <a:solidFill>
                  <a:srgbClr val="000000"/>
                </a:solidFill>
                <a:effectLst/>
                <a:uFillTx/>
                <a:latin typeface="Calibri" panose="020F0502020204030204" pitchFamily="34" charset="0"/>
              </a:rPr>
              <a:t>Cynhwyswch</a:t>
            </a:r>
            <a:r>
              <a:rPr lang="cy" sz="1800" b="0" i="0" u="none" strike="noStrike" cap="none" baseline="0" dirty="0">
                <a:solidFill>
                  <a:srgbClr val="000000"/>
                </a:solidFill>
                <a:effectLst/>
                <a:uFillTx/>
                <a:latin typeface="Calibri" panose="020F0502020204030204" pitchFamily="34" charset="0"/>
              </a:rPr>
              <a:t> y </a:t>
            </a:r>
            <a:r>
              <a:rPr lang="cy" sz="1800" b="0" i="0" u="none" strike="noStrike" cap="none" baseline="0" dirty="0" err="1">
                <a:solidFill>
                  <a:srgbClr val="000000"/>
                </a:solidFill>
                <a:effectLst/>
                <a:uFillTx/>
                <a:latin typeface="Calibri" panose="020F0502020204030204" pitchFamily="34" charset="0"/>
              </a:rPr>
              <a:t>cynnig</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gweithredol</a:t>
            </a:r>
            <a:r>
              <a:rPr lang="cy" sz="1800" b="0" i="0" u="none" strike="noStrike" cap="none" baseline="0" dirty="0">
                <a:solidFill>
                  <a:srgbClr val="000000"/>
                </a:solidFill>
                <a:effectLst/>
                <a:uFillTx/>
                <a:latin typeface="Calibri" panose="020F0502020204030204" pitchFamily="34" charset="0"/>
              </a:rPr>
              <a:t> a </a:t>
            </a:r>
            <a:r>
              <a:rPr lang="cy" sz="1800" b="0" i="0" u="none" strike="noStrike" cap="none" baseline="0" dirty="0" err="1">
                <a:solidFill>
                  <a:srgbClr val="000000"/>
                </a:solidFill>
                <a:effectLst/>
                <a:uFillTx/>
                <a:latin typeface="Calibri" panose="020F0502020204030204" pitchFamily="34" charset="0"/>
              </a:rPr>
              <a:t>darparwch</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daflen</a:t>
            </a:r>
            <a:r>
              <a:rPr lang="cy" sz="1800" b="0" i="0" u="none" strike="noStrike" cap="none" baseline="0" dirty="0">
                <a:solidFill>
                  <a:srgbClr val="000000"/>
                </a:solidFill>
                <a:effectLst/>
                <a:uFillTx/>
                <a:latin typeface="Calibri" panose="020F0502020204030204" pitchFamily="34" charset="0"/>
              </a:rPr>
              <a:t>.</a:t>
            </a:r>
            <a:r>
              <a:rPr lang="cy" sz="1800" dirty="0">
                <a:solidFill>
                  <a:srgbClr val="000000"/>
                </a:solidFill>
                <a:latin typeface="Calibri" panose="020F0502020204030204" pitchFamily="34" charset="0"/>
              </a:rPr>
              <a:t> </a:t>
            </a:r>
            <a:endParaRPr lang="cy" sz="1800" b="0" i="0" u="none" strike="noStrike" cap="none" baseline="0" dirty="0">
              <a:solidFill>
                <a:srgbClr val="000000"/>
              </a:solidFill>
              <a:effectLst/>
              <a:uFillTx/>
              <a:latin typeface="Calibri" panose="020F0502020204030204" pitchFamily="34" charset="0"/>
              <a:cs typeface="Calibri" panose="020F0502020204030204" pitchFamily="34" charset="0"/>
            </a:endParaRPr>
          </a:p>
          <a:p>
            <a:endParaRPr lang="en-GB" baseline="0" dirty="0"/>
          </a:p>
          <a:p>
            <a:r>
              <a:rPr lang="cy" sz="1800" b="0" i="0" u="none" strike="noStrike" cap="none" baseline="0" dirty="0">
                <a:solidFill>
                  <a:srgbClr val="000000"/>
                </a:solidFill>
                <a:effectLst/>
                <a:uFillTx/>
                <a:latin typeface="Calibri" panose="020F0502020204030204" pitchFamily="34" charset="0"/>
              </a:rPr>
              <a:t>I </a:t>
            </a:r>
            <a:r>
              <a:rPr lang="cy" sz="1800" b="0" i="0" u="none" strike="noStrike" cap="none" baseline="0" dirty="0" err="1">
                <a:solidFill>
                  <a:srgbClr val="000000"/>
                </a:solidFill>
                <a:effectLst/>
                <a:uFillTx/>
                <a:latin typeface="Calibri" panose="020F0502020204030204" pitchFamily="34" charset="0"/>
              </a:rPr>
              <a:t>Gymru</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mae’r</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Ddeddf</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yn</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atgyfnerthu’r</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ddeddfwriaeth</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a’r</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canllawiau</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presennol</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i</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unrhyw</a:t>
            </a:r>
            <a:r>
              <a:rPr lang="cy" sz="1800" b="0" i="0" u="none" strike="noStrike" cap="none" baseline="0" dirty="0">
                <a:solidFill>
                  <a:srgbClr val="000000"/>
                </a:solidFill>
                <a:effectLst/>
                <a:uFillTx/>
                <a:latin typeface="Calibri" panose="020F0502020204030204" pitchFamily="34" charset="0"/>
              </a:rPr>
              <a:t> un </a:t>
            </a:r>
            <a:r>
              <a:rPr lang="cy" sz="1800" b="0" i="0" u="none" strike="noStrike" cap="none" baseline="0" dirty="0" err="1">
                <a:solidFill>
                  <a:srgbClr val="000000"/>
                </a:solidFill>
                <a:effectLst/>
                <a:uFillTx/>
                <a:latin typeface="Calibri" panose="020F0502020204030204" pitchFamily="34" charset="0"/>
              </a:rPr>
              <a:t>yng</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Nghymru</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allu</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byw</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eu</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bywydau</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drwy</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gyfrwng</a:t>
            </a:r>
            <a:r>
              <a:rPr lang="cy" sz="1800" b="0" i="0" u="none" strike="noStrike" cap="none" baseline="0" dirty="0">
                <a:solidFill>
                  <a:srgbClr val="000000"/>
                </a:solidFill>
                <a:effectLst/>
                <a:uFillTx/>
                <a:latin typeface="Calibri" panose="020F0502020204030204" pitchFamily="34" charset="0"/>
              </a:rPr>
              <a:t> y </a:t>
            </a:r>
            <a:r>
              <a:rPr lang="cy" sz="1800" b="0" i="0" u="none" strike="noStrike" cap="none" baseline="0" dirty="0" err="1">
                <a:solidFill>
                  <a:srgbClr val="000000"/>
                </a:solidFill>
                <a:effectLst/>
                <a:uFillTx/>
                <a:latin typeface="Calibri" panose="020F0502020204030204" pitchFamily="34" charset="0"/>
              </a:rPr>
              <a:t>Gymraeg</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os</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ydynt</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yn</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dewis</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gwneud</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hynny</a:t>
            </a:r>
            <a:r>
              <a:rPr lang="cy" sz="1800" b="0" i="0" u="none" strike="noStrike" cap="none" baseline="0" dirty="0">
                <a:solidFill>
                  <a:srgbClr val="000000"/>
                </a:solidFill>
                <a:effectLst/>
                <a:uFillTx/>
                <a:latin typeface="Calibri" panose="020F0502020204030204" pitchFamily="34" charset="0"/>
              </a:rPr>
              <a:t>.</a:t>
            </a:r>
            <a:r>
              <a:rPr lang="cy" sz="1800" dirty="0">
                <a:solidFill>
                  <a:srgbClr val="000000"/>
                </a:solidFill>
                <a:latin typeface="Calibri" panose="020F0502020204030204" pitchFamily="34" charset="0"/>
              </a:rPr>
              <a:t> </a:t>
            </a:r>
            <a:r>
              <a:rPr lang="cy" sz="1800" b="0" i="0" u="none" strike="noStrike" cap="none" baseline="0" dirty="0">
                <a:solidFill>
                  <a:srgbClr val="000000"/>
                </a:solidFill>
                <a:effectLst/>
                <a:uFillTx/>
                <a:latin typeface="Calibri" panose="020F0502020204030204" pitchFamily="34" charset="0"/>
              </a:rPr>
              <a:t> Ee: </a:t>
            </a:r>
            <a:r>
              <a:rPr lang="cy" sz="1800" b="0" i="0" u="none" strike="noStrike" cap="none" baseline="0" dirty="0" err="1">
                <a:solidFill>
                  <a:srgbClr val="000000"/>
                </a:solidFill>
                <a:effectLst/>
                <a:uFillTx/>
                <a:latin typeface="Calibri" panose="020F0502020204030204" pitchFamily="34" charset="0"/>
              </a:rPr>
              <a:t>Mwy</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na</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Geiriau</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fframwaith</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strategol</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ar</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gyfer</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gwasanaethau</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Cymraeg</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mewn</a:t>
            </a:r>
            <a:r>
              <a:rPr lang="cy" sz="1800" b="0" i="0" u="none" strike="noStrike" cap="none" baseline="0" dirty="0">
                <a:solidFill>
                  <a:srgbClr val="000000"/>
                </a:solidFill>
                <a:effectLst/>
                <a:uFillTx/>
                <a:latin typeface="Calibri" panose="020F0502020204030204" pitchFamily="34" charset="0"/>
              </a:rPr>
              <a:t> iechyd a </a:t>
            </a:r>
            <a:r>
              <a:rPr lang="cy" sz="1800" b="0" i="0" u="none" strike="noStrike" cap="none" baseline="0" dirty="0" err="1">
                <a:solidFill>
                  <a:srgbClr val="000000"/>
                </a:solidFill>
                <a:effectLst/>
                <a:uFillTx/>
                <a:latin typeface="Calibri" panose="020F0502020204030204" pitchFamily="34" charset="0"/>
              </a:rPr>
              <a:t>gwasanaethau</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cymdeithasol</a:t>
            </a:r>
            <a:r>
              <a:rPr lang="cy" sz="1800" b="0" i="0" u="none" strike="noStrike" cap="none" baseline="0" dirty="0">
                <a:solidFill>
                  <a:srgbClr val="000000"/>
                </a:solidFill>
                <a:effectLst/>
                <a:uFillTx/>
                <a:latin typeface="Calibri" panose="020F0502020204030204" pitchFamily="34" charset="0"/>
              </a:rPr>
              <a:t>.</a:t>
            </a:r>
            <a:r>
              <a:rPr lang="cy" sz="1800" dirty="0">
                <a:solidFill>
                  <a:srgbClr val="000000"/>
                </a:solidFill>
                <a:latin typeface="Calibri" panose="020F0502020204030204" pitchFamily="34" charset="0"/>
              </a:rPr>
              <a:t> </a:t>
            </a:r>
            <a:endParaRPr lang="cy" sz="1800" b="0" i="0" u="none" strike="noStrike" cap="none" baseline="0" dirty="0">
              <a:solidFill>
                <a:srgbClr val="000000"/>
              </a:solidFill>
              <a:effectLst/>
              <a:uFillTx/>
              <a:latin typeface="Calibri" panose="020F0502020204030204" pitchFamily="34" charset="0"/>
              <a:cs typeface="Calibri" panose="020F0502020204030204" pitchFamily="34" charset="0"/>
            </a:endParaRPr>
          </a:p>
          <a:p>
            <a:endParaRPr lang="en-GB" baseline="0" dirty="0"/>
          </a:p>
          <a:p>
            <a:r>
              <a:rPr lang="cy" sz="1800" b="0" i="0" u="none" strike="noStrike" cap="none" baseline="0" dirty="0" err="1">
                <a:solidFill>
                  <a:srgbClr val="000000"/>
                </a:solidFill>
                <a:effectLst/>
                <a:uFillTx/>
                <a:latin typeface="Calibri" panose="020F0502020204030204" pitchFamily="34" charset="0"/>
              </a:rPr>
              <a:t>Rhaid</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i</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hunaniaeth</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ddiwylliannol</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pobl</a:t>
            </a:r>
            <a:r>
              <a:rPr lang="cy" sz="1800" b="0" i="0" u="none" strike="noStrike" cap="none" baseline="0" dirty="0">
                <a:solidFill>
                  <a:srgbClr val="000000"/>
                </a:solidFill>
                <a:effectLst/>
                <a:uFillTx/>
                <a:latin typeface="Calibri" panose="020F0502020204030204" pitchFamily="34" charset="0"/>
              </a:rPr>
              <a:t> ac </a:t>
            </a:r>
            <a:r>
              <a:rPr lang="cy" sz="1800" b="0" i="0" u="none" strike="noStrike" cap="none" baseline="0" dirty="0" err="1">
                <a:solidFill>
                  <a:srgbClr val="000000"/>
                </a:solidFill>
                <a:effectLst/>
                <a:uFillTx/>
                <a:latin typeface="Calibri" panose="020F0502020204030204" pitchFamily="34" charset="0"/>
              </a:rPr>
              <a:t>anghenion</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iaith</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fod</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wrth</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wraidd</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gofal</a:t>
            </a:r>
            <a:r>
              <a:rPr lang="cy" sz="1800" b="0" i="0" u="none" strike="noStrike" cap="none" baseline="0" dirty="0">
                <a:solidFill>
                  <a:srgbClr val="000000"/>
                </a:solidFill>
                <a:effectLst/>
                <a:uFillTx/>
                <a:latin typeface="Calibri" panose="020F0502020204030204" pitchFamily="34" charset="0"/>
              </a:rPr>
              <a:t> a </a:t>
            </a:r>
            <a:r>
              <a:rPr lang="cy" sz="1800" b="0" i="0" u="none" strike="noStrike" cap="none" baseline="0" dirty="0" err="1">
                <a:solidFill>
                  <a:srgbClr val="000000"/>
                </a:solidFill>
                <a:effectLst/>
                <a:uFillTx/>
                <a:latin typeface="Calibri" panose="020F0502020204030204" pitchFamily="34" charset="0"/>
              </a:rPr>
              <a:t>chymorth</a:t>
            </a:r>
            <a:r>
              <a:rPr lang="cy" sz="1800" dirty="0">
                <a:solidFill>
                  <a:srgbClr val="000000"/>
                </a:solidFill>
                <a:latin typeface="Calibri" panose="020F0502020204030204" pitchFamily="34" charset="0"/>
              </a:rPr>
              <a:t> </a:t>
            </a:r>
            <a:endParaRPr lang="cy" sz="1800" b="0" i="0" u="none" strike="noStrike" cap="none" baseline="0" dirty="0">
              <a:solidFill>
                <a:srgbClr val="000000"/>
              </a:solidFill>
              <a:effectLst/>
              <a:uFillTx/>
              <a:latin typeface="Calibri" panose="020F0502020204030204" pitchFamily="34" charset="0"/>
              <a:cs typeface="Calibri" panose="020F0502020204030204" pitchFamily="34" charset="0"/>
            </a:endParaRPr>
          </a:p>
          <a:p>
            <a:endParaRPr lang="en-GB" baseline="0" dirty="0"/>
          </a:p>
          <a:p>
            <a:r>
              <a:rPr lang="cy" sz="1800" b="0" i="0" u="none" strike="noStrike" cap="none" baseline="0" dirty="0">
                <a:solidFill>
                  <a:srgbClr val="000000"/>
                </a:solidFill>
                <a:effectLst/>
                <a:uFillTx/>
                <a:latin typeface="Calibri" panose="020F0502020204030204" pitchFamily="34" charset="0"/>
              </a:rPr>
              <a:t>Mae </a:t>
            </a:r>
            <a:r>
              <a:rPr lang="cy" sz="1800" b="0" i="0" u="none" strike="noStrike" cap="none" baseline="0" dirty="0" err="1">
                <a:solidFill>
                  <a:srgbClr val="000000"/>
                </a:solidFill>
                <a:effectLst/>
                <a:uFillTx/>
                <a:latin typeface="Calibri" panose="020F0502020204030204" pitchFamily="34" charset="0"/>
              </a:rPr>
              <a:t>adroddiad</a:t>
            </a:r>
            <a:r>
              <a:rPr lang="cy" sz="1800" b="0" i="0" u="none" strike="noStrike" cap="none" baseline="0" dirty="0">
                <a:solidFill>
                  <a:srgbClr val="000000"/>
                </a:solidFill>
                <a:effectLst/>
                <a:uFillTx/>
                <a:latin typeface="Calibri" panose="020F0502020204030204" pitchFamily="34" charset="0"/>
              </a:rPr>
              <a:t> Different words different worlds: y </a:t>
            </a:r>
            <a:r>
              <a:rPr lang="cy" sz="1800" b="0" i="0" u="none" strike="noStrike" cap="none" baseline="0" dirty="0" err="1">
                <a:solidFill>
                  <a:srgbClr val="000000"/>
                </a:solidFill>
                <a:effectLst/>
                <a:uFillTx/>
                <a:latin typeface="Calibri" panose="020F0502020204030204" pitchFamily="34" charset="0"/>
              </a:rPr>
              <a:t>cysyniad</a:t>
            </a:r>
            <a:r>
              <a:rPr lang="cy" sz="1800" b="0" i="0" u="none" strike="noStrike" cap="none" baseline="0" dirty="0">
                <a:solidFill>
                  <a:srgbClr val="000000"/>
                </a:solidFill>
                <a:effectLst/>
                <a:uFillTx/>
                <a:latin typeface="Calibri" panose="020F0502020204030204" pitchFamily="34" charset="0"/>
              </a:rPr>
              <a:t> o </a:t>
            </a:r>
            <a:r>
              <a:rPr lang="cy" sz="1800" b="0" i="0" u="none" strike="noStrike" cap="none" baseline="0" dirty="0" err="1">
                <a:solidFill>
                  <a:srgbClr val="000000"/>
                </a:solidFill>
                <a:effectLst/>
                <a:uFillTx/>
                <a:latin typeface="Calibri" panose="020F0502020204030204" pitchFamily="34" charset="0"/>
              </a:rPr>
              <a:t>ddewis</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iaith</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mewn</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gwaith</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cymdeithasol</a:t>
            </a:r>
            <a:r>
              <a:rPr lang="cy" sz="1800" b="0" i="0" u="none" strike="noStrike" cap="none" baseline="0" dirty="0">
                <a:solidFill>
                  <a:srgbClr val="000000"/>
                </a:solidFill>
                <a:effectLst/>
                <a:uFillTx/>
                <a:latin typeface="Calibri" panose="020F0502020204030204" pitchFamily="34" charset="0"/>
              </a:rPr>
              <a:t> a </a:t>
            </a:r>
            <a:r>
              <a:rPr lang="cy" sz="1800" b="0" i="0" u="none" strike="noStrike" cap="none" baseline="0" dirty="0" err="1">
                <a:solidFill>
                  <a:srgbClr val="000000"/>
                </a:solidFill>
                <a:effectLst/>
                <a:uFillTx/>
                <a:latin typeface="Calibri" panose="020F0502020204030204" pitchFamily="34" charset="0"/>
              </a:rPr>
              <a:t>gofal</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cymdeithasol</a:t>
            </a:r>
            <a:r>
              <a:rPr lang="cy" sz="1800" b="0" i="0" u="none" strike="noStrike" cap="none" baseline="0" dirty="0">
                <a:solidFill>
                  <a:srgbClr val="000000"/>
                </a:solidFill>
                <a:effectLst/>
                <a:uFillTx/>
                <a:latin typeface="Calibri" panose="020F0502020204030204" pitchFamily="34" charset="0"/>
              </a:rPr>
              <a:t> (E Davies </a:t>
            </a:r>
            <a:r>
              <a:rPr lang="cy" sz="1800" b="0" i="0" u="none" strike="noStrike" cap="none" baseline="0" dirty="0" err="1">
                <a:solidFill>
                  <a:srgbClr val="000000"/>
                </a:solidFill>
                <a:effectLst/>
                <a:uFillTx/>
                <a:latin typeface="Calibri" panose="020F0502020204030204" pitchFamily="34" charset="0"/>
              </a:rPr>
              <a:t>heb</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ddyddiad</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yn</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amlygu</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hyn</a:t>
            </a:r>
            <a:r>
              <a:rPr lang="cy" sz="1800" b="0" i="0" u="none" strike="noStrike" cap="none" baseline="0" dirty="0">
                <a:solidFill>
                  <a:srgbClr val="000000"/>
                </a:solidFill>
                <a:effectLst/>
                <a:uFillTx/>
                <a:latin typeface="Calibri" panose="020F0502020204030204" pitchFamily="34" charset="0"/>
              </a:rPr>
              <a:t>:</a:t>
            </a:r>
            <a:r>
              <a:rPr lang="cy" sz="1800" dirty="0">
                <a:solidFill>
                  <a:srgbClr val="000000"/>
                </a:solidFill>
                <a:latin typeface="Calibri" panose="020F0502020204030204" pitchFamily="34" charset="0"/>
              </a:rPr>
              <a:t> </a:t>
            </a:r>
            <a:r>
              <a:rPr lang="cy" sz="1800" b="0" i="0" u="none" strike="noStrike" cap="none" baseline="0" dirty="0">
                <a:solidFill>
                  <a:srgbClr val="000000"/>
                </a:solidFill>
                <a:effectLst/>
                <a:uFillTx/>
                <a:latin typeface="Calibri" panose="020F0502020204030204" pitchFamily="34" charset="0"/>
              </a:rPr>
              <a:t> “ </a:t>
            </a:r>
            <a:r>
              <a:rPr lang="cy" sz="1800" b="0" i="0" u="none" strike="noStrike" cap="none" baseline="0" dirty="0" err="1">
                <a:solidFill>
                  <a:srgbClr val="000000"/>
                </a:solidFill>
                <a:effectLst/>
                <a:uFillTx/>
                <a:latin typeface="Calibri" panose="020F0502020204030204" pitchFamily="34" charset="0"/>
              </a:rPr>
              <a:t>mae</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gan</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gleientiaid</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ddewis</a:t>
            </a:r>
            <a:r>
              <a:rPr lang="cy" sz="1800" b="0" i="0" u="none" strike="noStrike" cap="none" baseline="0" dirty="0">
                <a:solidFill>
                  <a:srgbClr val="000000"/>
                </a:solidFill>
                <a:effectLst/>
                <a:uFillTx/>
                <a:latin typeface="Calibri" panose="020F0502020204030204" pitchFamily="34" charset="0"/>
              </a:rPr>
              <a:t> pa </a:t>
            </a:r>
            <a:r>
              <a:rPr lang="cy" sz="1800" b="0" i="0" u="none" strike="noStrike" cap="none" baseline="0" dirty="0" err="1">
                <a:solidFill>
                  <a:srgbClr val="000000"/>
                </a:solidFill>
                <a:effectLst/>
                <a:uFillTx/>
                <a:latin typeface="Calibri" panose="020F0502020204030204" pitchFamily="34" charset="0"/>
              </a:rPr>
              <a:t>iaith</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i'w</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defnyddio</a:t>
            </a:r>
            <a:r>
              <a:rPr lang="cy" sz="1800" b="0" i="0" u="none" strike="noStrike" cap="none" baseline="0" dirty="0">
                <a:solidFill>
                  <a:srgbClr val="000000"/>
                </a:solidFill>
                <a:effectLst/>
                <a:uFillTx/>
                <a:latin typeface="Calibri" panose="020F0502020204030204" pitchFamily="34" charset="0"/>
              </a:rPr>
              <a:t> a </a:t>
            </a:r>
            <a:r>
              <a:rPr lang="cy" sz="1800" b="0" i="0" u="none" strike="noStrike" cap="none" baseline="0" dirty="0" err="1">
                <a:solidFill>
                  <a:srgbClr val="000000"/>
                </a:solidFill>
                <a:effectLst/>
                <a:uFillTx/>
                <a:latin typeface="Calibri" panose="020F0502020204030204" pitchFamily="34" charset="0"/>
              </a:rPr>
              <a:t>thrwy</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hynny</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mae</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ganddynt</a:t>
            </a:r>
            <a:r>
              <a:rPr lang="cy" sz="1800" b="0" i="0" u="none" strike="noStrike" cap="none" baseline="0" dirty="0">
                <a:solidFill>
                  <a:srgbClr val="000000"/>
                </a:solidFill>
                <a:effectLst/>
                <a:uFillTx/>
                <a:latin typeface="Calibri" panose="020F0502020204030204" pitchFamily="34" charset="0"/>
              </a:rPr>
              <a:t> y </a:t>
            </a:r>
            <a:r>
              <a:rPr lang="cy" sz="1800" b="0" i="0" u="none" strike="noStrike" cap="none" baseline="0" dirty="0" err="1">
                <a:solidFill>
                  <a:srgbClr val="000000"/>
                </a:solidFill>
                <a:effectLst/>
                <a:uFillTx/>
                <a:latin typeface="Calibri" panose="020F0502020204030204" pitchFamily="34" charset="0"/>
              </a:rPr>
              <a:t>gallu</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i</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ddewis</a:t>
            </a:r>
            <a:r>
              <a:rPr lang="cy" sz="1800" b="0" i="0" u="none" strike="noStrike" cap="none" baseline="0" dirty="0">
                <a:solidFill>
                  <a:srgbClr val="000000"/>
                </a:solidFill>
                <a:effectLst/>
                <a:uFillTx/>
                <a:latin typeface="Calibri" panose="020F0502020204030204" pitchFamily="34" charset="0"/>
              </a:rPr>
              <a:t> y </a:t>
            </a:r>
            <a:r>
              <a:rPr lang="cy" sz="1800" b="0" i="0" u="none" strike="noStrike" cap="none" baseline="0" dirty="0" err="1">
                <a:solidFill>
                  <a:srgbClr val="000000"/>
                </a:solidFill>
                <a:effectLst/>
                <a:uFillTx/>
                <a:latin typeface="Calibri" panose="020F0502020204030204" pitchFamily="34" charset="0"/>
              </a:rPr>
              <a:t>gair</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sy'n</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cyfleu'n</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fwyaf</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clir</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hanfod</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yr</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hyn</a:t>
            </a:r>
            <a:r>
              <a:rPr lang="cy" sz="1800" b="0" i="0" u="none" strike="noStrike" cap="none" baseline="0" dirty="0">
                <a:solidFill>
                  <a:srgbClr val="000000"/>
                </a:solidFill>
                <a:effectLst/>
                <a:uFillTx/>
                <a:latin typeface="Calibri" panose="020F0502020204030204" pitchFamily="34" charset="0"/>
              </a:rPr>
              <a:t> y </a:t>
            </a:r>
            <a:r>
              <a:rPr lang="cy" sz="1800" b="0" i="0" u="none" strike="noStrike" cap="none" baseline="0" dirty="0" err="1">
                <a:solidFill>
                  <a:srgbClr val="000000"/>
                </a:solidFill>
                <a:effectLst/>
                <a:uFillTx/>
                <a:latin typeface="Calibri" panose="020F0502020204030204" pitchFamily="34" charset="0"/>
              </a:rPr>
              <a:t>maent</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yn</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ceisio</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ei</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gyfathrebu</a:t>
            </a:r>
            <a:r>
              <a:rPr lang="cy" sz="1800" b="0" i="0" u="none" strike="noStrike" cap="none" baseline="0" dirty="0">
                <a:solidFill>
                  <a:srgbClr val="000000"/>
                </a:solidFill>
                <a:effectLst/>
                <a:uFillTx/>
                <a:latin typeface="Calibri" panose="020F0502020204030204" pitchFamily="34" charset="0"/>
              </a:rPr>
              <a:t>.</a:t>
            </a:r>
            <a:r>
              <a:rPr lang="cy" sz="1800" dirty="0">
                <a:solidFill>
                  <a:srgbClr val="000000"/>
                </a:solidFill>
                <a:latin typeface="Calibri" panose="020F0502020204030204" pitchFamily="34" charset="0"/>
              </a:rPr>
              <a:t> </a:t>
            </a:r>
            <a:r>
              <a:rPr lang="cy" sz="1800" b="0" i="0" u="none" strike="noStrike" cap="none" baseline="0" dirty="0">
                <a:solidFill>
                  <a:srgbClr val="000000"/>
                </a:solidFill>
                <a:effectLst/>
                <a:uFillTx/>
                <a:latin typeface="Calibri" panose="020F0502020204030204" pitchFamily="34" charset="0"/>
              </a:rPr>
              <a:t> Gall </a:t>
            </a:r>
            <a:r>
              <a:rPr lang="cy" sz="1800" b="0" i="0" u="none" strike="noStrike" cap="none" baseline="0" dirty="0" err="1">
                <a:solidFill>
                  <a:srgbClr val="000000"/>
                </a:solidFill>
                <a:effectLst/>
                <a:uFillTx/>
                <a:latin typeface="Calibri" panose="020F0502020204030204" pitchFamily="34" charset="0"/>
              </a:rPr>
              <a:t>pobl</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ddwyieithog</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hefyd</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ddefnyddio</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eu</a:t>
            </a:r>
            <a:r>
              <a:rPr lang="cy" sz="1800" b="0" i="0" u="none" strike="noStrike" cap="none" baseline="0" dirty="0">
                <a:solidFill>
                  <a:srgbClr val="000000"/>
                </a:solidFill>
                <a:effectLst/>
                <a:uFillTx/>
                <a:latin typeface="Calibri" panose="020F0502020204030204" pitchFamily="34" charset="0"/>
              </a:rPr>
              <a:t> hail </a:t>
            </a:r>
            <a:r>
              <a:rPr lang="cy" sz="1800" b="0" i="0" u="none" strike="noStrike" cap="none" baseline="0" dirty="0" err="1">
                <a:solidFill>
                  <a:srgbClr val="000000"/>
                </a:solidFill>
                <a:effectLst/>
                <a:uFillTx/>
                <a:latin typeface="Calibri" panose="020F0502020204030204" pitchFamily="34" charset="0"/>
              </a:rPr>
              <a:t>iaith</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i</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gyflawni</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swyddogaeth</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ymbellhau</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wrth</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drafod</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digwyddiadau</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cythryblus</a:t>
            </a:r>
            <a:r>
              <a:rPr lang="cy" sz="1800" b="0" i="0" u="none" strike="noStrike" cap="none" baseline="0" dirty="0">
                <a:solidFill>
                  <a:srgbClr val="000000"/>
                </a:solidFill>
                <a:effectLst/>
                <a:uFillTx/>
                <a:latin typeface="Calibri" panose="020F0502020204030204" pitchFamily="34" charset="0"/>
              </a:rPr>
              <a:t>. “</a:t>
            </a:r>
            <a:endParaRPr lang="cy" sz="1800" b="0" i="0" u="none" strike="noStrike" cap="none" baseline="0" dirty="0">
              <a:solidFill>
                <a:srgbClr val="000000"/>
              </a:solidFill>
              <a:effectLst/>
              <a:uFillTx/>
              <a:latin typeface="Calibri" panose="020F0502020204030204" pitchFamily="34" charset="0"/>
              <a:cs typeface="Calibri" panose="020F0502020204030204" pitchFamily="34" charset="0"/>
            </a:endParaRPr>
          </a:p>
          <a:p>
            <a:endParaRPr lang="en-GB" baseline="0" dirty="0"/>
          </a:p>
          <a:p>
            <a:endParaRPr lang="en-GB" dirty="0"/>
          </a:p>
          <a:p>
            <a:endParaRPr lang="en-GB" dirty="0"/>
          </a:p>
          <a:p>
            <a:endParaRPr lang="en-GB" dirty="0"/>
          </a:p>
          <a:p>
            <a:pPr lvl="0"/>
            <a:r>
              <a:rPr lang="en-GB" sz="1200" kern="1200" dirty="0">
                <a:solidFill>
                  <a:schemeClr val="tx1"/>
                </a:solidFill>
                <a:effectLst/>
                <a:latin typeface="+mn-lt"/>
                <a:ea typeface="+mn-ea"/>
                <a:cs typeface="+mn-cs"/>
              </a:rPr>
              <a:t>As well as the well-being duty there are other overarching duties that underpin the Act, and the local authority must take steps to ensure that all activities are delivered in a way which complies with these duties. These duties apply to local authorities (or other organisations they have delegated functions to) and their practitioners when working with a person who may have needs for care and support or a carer with support needs, even if it has not been established that the individual has such needs or if those needs would be eligible.</a:t>
            </a:r>
            <a:endParaRPr lang="en-GB" sz="1200" kern="1200" dirty="0">
              <a:solidFill>
                <a:schemeClr val="tx1"/>
              </a:solidFill>
              <a:effectLst/>
              <a:latin typeface="+mn-lt"/>
              <a:cs typeface="Calibri"/>
            </a:endParaRPr>
          </a:p>
          <a:p>
            <a:pPr lvl="0"/>
            <a:r>
              <a:rPr lang="en-GB" sz="1200" kern="1200" dirty="0">
                <a:solidFill>
                  <a:schemeClr val="tx1"/>
                </a:solidFill>
                <a:effectLst/>
                <a:latin typeface="+mn-lt"/>
                <a:ea typeface="+mn-ea"/>
                <a:cs typeface="+mn-cs"/>
              </a:rPr>
              <a:t>Four of these overarching duties apply in all cases, whether an adult or a child. The duty to:</a:t>
            </a:r>
            <a:endParaRPr lang="en-GB" sz="1200" kern="1200" dirty="0">
              <a:solidFill>
                <a:schemeClr val="tx1"/>
              </a:solidFill>
              <a:effectLst/>
              <a:latin typeface="+mn-lt"/>
              <a:cs typeface="Calibri"/>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Ascertain and have regard to the individual’s views, wishes and feelings, in so far as is </a:t>
            </a:r>
            <a:r>
              <a:rPr lang="en-GB" dirty="0"/>
              <a:t>reasonably </a:t>
            </a:r>
            <a:r>
              <a:rPr lang="en-GB" sz="1200" kern="1200" dirty="0">
                <a:solidFill>
                  <a:schemeClr val="tx1"/>
                </a:solidFill>
                <a:effectLst/>
                <a:latin typeface="+mn-lt"/>
                <a:ea typeface="+mn-ea"/>
                <a:cs typeface="+mn-cs"/>
              </a:rPr>
              <a:t>practicable.</a:t>
            </a:r>
            <a:r>
              <a:rPr lang="en-GB" dirty="0"/>
              <a:t> </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Have regard to the importance of promoting and respecting the dignity of the individual.</a:t>
            </a:r>
            <a:endParaRPr lang="en-GB" sz="1200" kern="1200" dirty="0">
              <a:solidFill>
                <a:schemeClr val="tx1"/>
              </a:solidFill>
              <a:effectLst/>
              <a:latin typeface="+mn-lt"/>
              <a:cs typeface="Calibri"/>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Have regard to the importance of providing appropriate support to enable the individual to participate in decisions that affect them to the extent that it is appropriate in the circumstances, particularly where the individual’s communication is limited for any reason.</a:t>
            </a:r>
            <a:endParaRPr lang="en-GB" sz="1200" kern="1200" dirty="0">
              <a:solidFill>
                <a:schemeClr val="tx1"/>
              </a:solidFill>
              <a:effectLst/>
              <a:latin typeface="+mn-lt"/>
              <a:cs typeface="Calibri"/>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Have regard to the characteristics, culture and beliefs of an individual, including language</a:t>
            </a:r>
            <a:endParaRPr lang="en-GB" sz="1200" kern="1200" dirty="0">
              <a:solidFill>
                <a:schemeClr val="tx1"/>
              </a:solidFill>
              <a:effectLst/>
              <a:latin typeface="+mn-lt"/>
              <a:cs typeface="Calibri"/>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In the context of these overarching duties a requirement to ‘have regard’ to a particular matter is similar to a requirement to ‘consider’ or ‘take into account’ that matter.</a:t>
            </a:r>
            <a:endParaRPr lang="en-GB" sz="1200" kern="1200" dirty="0">
              <a:solidFill>
                <a:schemeClr val="tx1"/>
              </a:solidFill>
              <a:effectLst/>
              <a:latin typeface="+mn-lt"/>
              <a:cs typeface="Calibri"/>
            </a:endParaRPr>
          </a:p>
          <a:p>
            <a:pPr lvl="0"/>
            <a:r>
              <a:rPr lang="en-GB" sz="1200" kern="1200" dirty="0">
                <a:solidFill>
                  <a:schemeClr val="tx1"/>
                </a:solidFill>
                <a:effectLst/>
                <a:latin typeface="+mn-lt"/>
                <a:ea typeface="+mn-ea"/>
                <a:cs typeface="+mn-cs"/>
              </a:rPr>
              <a:t>Two overarching duties apply specifically to adults:</a:t>
            </a:r>
            <a:endParaRPr lang="en-GB" sz="1200" kern="1200" dirty="0">
              <a:solidFill>
                <a:schemeClr val="tx1"/>
              </a:solidFill>
              <a:effectLst/>
              <a:latin typeface="+mn-lt"/>
              <a:cs typeface="Calibri"/>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to begin with the presumption that the adult is best placed to judge their own well-being</a:t>
            </a:r>
            <a:endParaRPr lang="en-GB" sz="1200" kern="1200" dirty="0">
              <a:solidFill>
                <a:schemeClr val="tx1"/>
              </a:solidFill>
              <a:effectLst/>
              <a:latin typeface="+mn-lt"/>
              <a:cs typeface="Calibri"/>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to have regard to the importance of promoting their independence where possible.</a:t>
            </a:r>
            <a:endParaRPr lang="en-GB" sz="1200" kern="1200" dirty="0">
              <a:solidFill>
                <a:schemeClr val="tx1"/>
              </a:solidFill>
              <a:effectLst/>
              <a:latin typeface="+mn-lt"/>
              <a:cs typeface="Calibri"/>
            </a:endParaRPr>
          </a:p>
          <a:p>
            <a:r>
              <a:rPr lang="en-GB" sz="1200" kern="1200" dirty="0">
                <a:solidFill>
                  <a:schemeClr val="tx1"/>
                </a:solidFill>
                <a:effectLst/>
                <a:latin typeface="+mn-lt"/>
                <a:ea typeface="+mn-ea"/>
                <a:cs typeface="+mn-cs"/>
              </a:rPr>
              <a:t>Promoting independence should be viewed in the context of the Welsh Government’s </a:t>
            </a:r>
            <a:r>
              <a:rPr lang="en-GB" sz="1200" u="sng" kern="1200" dirty="0">
                <a:solidFill>
                  <a:schemeClr val="tx1"/>
                </a:solidFill>
                <a:effectLst/>
                <a:latin typeface="+mn-lt"/>
                <a:ea typeface="+mn-ea"/>
                <a:cs typeface="+mn-cs"/>
                <a:hlinkClick r:id="rId3"/>
              </a:rPr>
              <a:t>Framework for Action on Independent Living</a:t>
            </a:r>
            <a:r>
              <a:rPr lang="en-GB" sz="1200" kern="1200" dirty="0">
                <a:solidFill>
                  <a:schemeClr val="tx1"/>
                </a:solidFill>
                <a:effectLst/>
                <a:latin typeface="+mn-lt"/>
                <a:ea typeface="+mn-ea"/>
                <a:cs typeface="+mn-cs"/>
              </a:rPr>
              <a:t> which is based on the </a:t>
            </a:r>
            <a:r>
              <a:rPr lang="en-GB" sz="1200" u="sng" kern="1200" dirty="0">
                <a:solidFill>
                  <a:schemeClr val="tx1"/>
                </a:solidFill>
                <a:effectLst/>
                <a:latin typeface="+mn-lt"/>
                <a:ea typeface="+mn-ea"/>
                <a:cs typeface="+mn-cs"/>
                <a:hlinkClick r:id="rId4"/>
              </a:rPr>
              <a:t>Social Model of Disability</a:t>
            </a:r>
            <a:r>
              <a:rPr lang="en-GB" sz="1200" kern="1200" dirty="0">
                <a:solidFill>
                  <a:schemeClr val="tx1"/>
                </a:solidFill>
                <a:effectLst/>
                <a:latin typeface="+mn-lt"/>
                <a:ea typeface="+mn-ea"/>
                <a:cs typeface="+mn-cs"/>
              </a:rPr>
              <a:t>. The Social Model of Disability makes the important difference between ‘impairment’ and ‘disability’. It recognises that people with impairments are disabled by the barriers that commonly exist in a society. If fully realised, the social model would mean that disabled people were able to participate fully in society, and the impact of their impairment would be substantially reduced.</a:t>
            </a:r>
            <a:endParaRPr lang="en-GB" sz="1200" kern="1200" dirty="0">
              <a:solidFill>
                <a:schemeClr val="tx1"/>
              </a:solidFill>
              <a:effectLst/>
              <a:latin typeface="+mn-lt"/>
              <a:cs typeface="Calibri"/>
            </a:endParaRPr>
          </a:p>
          <a:p>
            <a:r>
              <a:rPr lang="en-GB" sz="1200" kern="1200" dirty="0">
                <a:solidFill>
                  <a:schemeClr val="tx1"/>
                </a:solidFill>
                <a:effectLst/>
                <a:latin typeface="+mn-lt"/>
                <a:ea typeface="+mn-ea"/>
                <a:cs typeface="+mn-cs"/>
              </a:rPr>
              <a:t>In relation to children there is also the duty to:</a:t>
            </a:r>
            <a:r>
              <a:rPr lang="en-GB" dirty="0"/>
              <a:t> </a:t>
            </a:r>
            <a:endParaRPr lang="en-GB" sz="1200" kern="1200" dirty="0">
              <a:solidFill>
                <a:schemeClr val="tx1"/>
              </a:solidFill>
              <a:effectLst/>
              <a:latin typeface="+mn-lt"/>
              <a:cs typeface="Calibri"/>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promote the upbringing of the child by the child’s family, in so far as doing so is consistent with the well-being of the child</a:t>
            </a:r>
            <a:endParaRPr lang="en-GB" sz="1200" kern="1200" dirty="0">
              <a:solidFill>
                <a:schemeClr val="tx1"/>
              </a:solidFill>
              <a:effectLst/>
              <a:latin typeface="+mn-lt"/>
              <a:cs typeface="Calibri"/>
            </a:endParaRPr>
          </a:p>
          <a:p>
            <a:r>
              <a:rPr lang="en-GB" dirty="0"/>
              <a:t>  </a:t>
            </a:r>
            <a:r>
              <a:rPr lang="en-GB" sz="1200" kern="1200" dirty="0">
                <a:solidFill>
                  <a:schemeClr val="tx1"/>
                </a:solidFill>
                <a:effectLst/>
                <a:latin typeface="+mn-lt"/>
                <a:ea typeface="+mn-ea"/>
                <a:cs typeface="+mn-cs"/>
              </a:rPr>
              <a:t> for under 16s, to ascertain and have regard to the views, wishes and feelings of those with parental responsibility, in so far as is practical and consistent with the child’s well-being</a:t>
            </a:r>
            <a:endParaRPr lang="en-GB" sz="1200" kern="1200" dirty="0">
              <a:solidFill>
                <a:schemeClr val="tx1"/>
              </a:solidFill>
              <a:effectLst/>
              <a:latin typeface="+mn-lt"/>
              <a:cs typeface="Calibri"/>
            </a:endParaRPr>
          </a:p>
          <a:p>
            <a:r>
              <a:rPr lang="en-GB" dirty="0"/>
              <a:t>Include the active offer</a:t>
            </a:r>
            <a:r>
              <a:rPr lang="en-GB" baseline="0" dirty="0"/>
              <a:t> and provide handout.</a:t>
            </a:r>
            <a:r>
              <a:rPr lang="en-GB" dirty="0"/>
              <a:t> </a:t>
            </a:r>
            <a:endParaRPr lang="en-GB" baseline="0" dirty="0">
              <a:cs typeface="Calibri"/>
            </a:endParaRPr>
          </a:p>
          <a:p>
            <a:endParaRPr lang="en-GB" baseline="0" dirty="0"/>
          </a:p>
          <a:p>
            <a:r>
              <a:rPr lang="en-GB" baseline="0" dirty="0"/>
              <a:t>For Wales</a:t>
            </a:r>
            <a:r>
              <a:rPr lang="en-GB" dirty="0"/>
              <a:t>,</a:t>
            </a:r>
            <a:r>
              <a:rPr lang="en-GB" baseline="0" dirty="0"/>
              <a:t> the Act reinforces current legislation and guidance for anyone in Wales to be able to live their lives through the medium of Welsh if they choose to do so.</a:t>
            </a:r>
            <a:r>
              <a:rPr lang="en-GB" dirty="0"/>
              <a:t> </a:t>
            </a:r>
            <a:r>
              <a:rPr lang="en-GB" baseline="0" dirty="0"/>
              <a:t> </a:t>
            </a:r>
            <a:r>
              <a:rPr lang="en-GB" baseline="0" dirty="0" err="1"/>
              <a:t>Eg.</a:t>
            </a:r>
            <a:r>
              <a:rPr lang="en-GB" baseline="0" dirty="0"/>
              <a:t> More than Just Words…” a strategic framework for Welsh language services in health and social services.</a:t>
            </a:r>
            <a:r>
              <a:rPr lang="en-GB" dirty="0"/>
              <a:t> </a:t>
            </a:r>
            <a:r>
              <a:rPr lang="en-GB" dirty="0">
                <a:hlinkClick r:id="rId5"/>
              </a:rPr>
              <a:t>More than just words (gov.wales) </a:t>
            </a:r>
            <a:endParaRPr lang="en-GB" baseline="0" dirty="0">
              <a:cs typeface="Calibri"/>
              <a:hlinkClick r:id="rId5"/>
            </a:endParaRPr>
          </a:p>
          <a:p>
            <a:endParaRPr lang="en-GB" baseline="0" dirty="0"/>
          </a:p>
          <a:p>
            <a:r>
              <a:rPr lang="en-GB" baseline="0" dirty="0"/>
              <a:t>People’s cultural identity and language needs must be at the heart of care and support</a:t>
            </a:r>
            <a:r>
              <a:rPr lang="en-GB" dirty="0"/>
              <a:t> </a:t>
            </a:r>
            <a:endParaRPr lang="en-GB" baseline="0" dirty="0">
              <a:cs typeface="Calibri"/>
            </a:endParaRPr>
          </a:p>
          <a:p>
            <a:endParaRPr lang="en-GB" baseline="0" dirty="0"/>
          </a:p>
          <a:p>
            <a:r>
              <a:rPr lang="en-GB" baseline="0" dirty="0"/>
              <a:t>A report Different words different worlds: the concept of language choice in social work and social care( E Davies undated) highlights this:</a:t>
            </a:r>
            <a:r>
              <a:rPr lang="en-GB" dirty="0"/>
              <a:t> </a:t>
            </a:r>
            <a:r>
              <a:rPr lang="en-GB" baseline="0" dirty="0"/>
              <a:t> “ clients have a choice as to what language to use and thereby have the ability to select the word that most clearly captures the essence of what they are trying to communicate.</a:t>
            </a:r>
            <a:r>
              <a:rPr lang="en-GB" dirty="0"/>
              <a:t> </a:t>
            </a:r>
            <a:r>
              <a:rPr lang="en-GB" baseline="0" dirty="0"/>
              <a:t> Bilinguals can also use their second language to serve a distancing function when discussing</a:t>
            </a:r>
            <a:r>
              <a:rPr lang="en-GB" dirty="0"/>
              <a:t> </a:t>
            </a:r>
            <a:r>
              <a:rPr lang="en-GB" baseline="0" dirty="0"/>
              <a:t> troubling events. “</a:t>
            </a:r>
            <a:endParaRPr lang="en-GB" baseline="0" dirty="0">
              <a:cs typeface="Calibri"/>
            </a:endParaRPr>
          </a:p>
          <a:p>
            <a:endParaRPr lang="en-GB" baseline="0"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A771E050-A66B-4E11-9C20-135C160BC1C9}"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1718354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
                <a:prstClr val="black">
                  <a:lumMod val="50000"/>
                  <a:lumOff val="50000"/>
                </a:prstClr>
              </a:buClr>
              <a:buSzTx/>
              <a:buFont typeface="Wingdings" panose="05000000000000000000" pitchFamily="2" charset="2"/>
              <a:buNone/>
              <a:defRPr/>
            </a:pPr>
            <a:r>
              <a:rPr lang="cy" sz="1100" b="0" i="0" u="none" strike="noStrike" cap="none" baseline="0" dirty="0">
                <a:solidFill>
                  <a:srgbClr val="000000"/>
                </a:solidFill>
                <a:effectLst/>
                <a:uFillTx/>
                <a:latin typeface="Calibri" panose="020F0502020204030204" pitchFamily="34" charset="0"/>
              </a:rPr>
              <a:t>Sleidiau animeiddiedig:</a:t>
            </a:r>
          </a:p>
          <a:p>
            <a:pPr marL="0" marR="0" lvl="0" indent="0" algn="l" defTabSz="914400" rtl="0" eaLnBrk="1" fontAlgn="auto" latinLnBrk="0" hangingPunct="1">
              <a:lnSpc>
                <a:spcPct val="100000"/>
              </a:lnSpc>
              <a:spcBef>
                <a:spcPct val="0"/>
              </a:spcBef>
              <a:spcAft>
                <a:spcPct val="0"/>
              </a:spcAft>
              <a:buClr>
                <a:prstClr val="black">
                  <a:lumMod val="50000"/>
                  <a:lumOff val="50000"/>
                </a:prstClr>
              </a:buClr>
              <a:buSzTx/>
              <a:buFont typeface="Wingdings" panose="05000000000000000000" pitchFamily="2" charset="2"/>
              <a:buNone/>
              <a:defRPr/>
            </a:pPr>
            <a:endParaRPr lang="en-GB" sz="1100" baseline="0" dirty="0"/>
          </a:p>
          <a:p>
            <a:pPr lvl="0"/>
            <a:r>
              <a:rPr lang="cy" sz="1100" b="0" i="0" u="none" strike="noStrike" cap="none" baseline="0" dirty="0">
                <a:solidFill>
                  <a:srgbClr val="000000"/>
                </a:solidFill>
                <a:effectLst/>
                <a:uFillTx/>
                <a:latin typeface="Calibri" panose="020F0502020204030204" pitchFamily="34" charset="0"/>
              </a:rPr>
              <a:t>Pedwar amod fel yr uchod: Mae’r amod cyntaf yn ymwneud ag amgylchiadau’r plentyn ac yn cael ei fodloni os yw’r angen yn codi o’r amgylchiadau a nodir yn y rheoliadau ac a ddangosir ar ochr chwith y sleid: </a:t>
            </a:r>
          </a:p>
          <a:p>
            <a:pPr lvl="0"/>
            <a:r>
              <a:rPr lang="cy" sz="1100" b="0" i="0" u="none" strike="noStrike" cap="none" baseline="0" dirty="0">
                <a:solidFill>
                  <a:srgbClr val="000000"/>
                </a:solidFill>
                <a:effectLst/>
                <a:uFillTx/>
                <a:latin typeface="Calibri" panose="020F0502020204030204" pitchFamily="34" charset="0"/>
              </a:rPr>
              <a:t>salwch corfforol neu feddyliol;</a:t>
            </a:r>
          </a:p>
          <a:p>
            <a:pPr lvl="0"/>
            <a:r>
              <a:rPr lang="cy" sz="1100" b="0" i="0" u="none" strike="noStrike" cap="none" baseline="0" dirty="0">
                <a:solidFill>
                  <a:srgbClr val="000000"/>
                </a:solidFill>
                <a:effectLst/>
                <a:uFillTx/>
                <a:latin typeface="Calibri" panose="020F0502020204030204" pitchFamily="34" charset="0"/>
              </a:rPr>
              <a:t>oed:</a:t>
            </a:r>
          </a:p>
          <a:p>
            <a:pPr lvl="0"/>
            <a:r>
              <a:rPr lang="cy" sz="1100" b="0" i="0" u="none" strike="noStrike" cap="none" baseline="0" dirty="0">
                <a:solidFill>
                  <a:srgbClr val="000000"/>
                </a:solidFill>
                <a:effectLst/>
                <a:uFillTx/>
                <a:latin typeface="Calibri" panose="020F0502020204030204" pitchFamily="34" charset="0"/>
              </a:rPr>
              <a:t>anabledd;</a:t>
            </a:r>
          </a:p>
          <a:p>
            <a:pPr lvl="0"/>
            <a:r>
              <a:rPr lang="cy" sz="1100" b="0" i="0" u="none" strike="noStrike" cap="none" baseline="0" dirty="0">
                <a:solidFill>
                  <a:srgbClr val="000000"/>
                </a:solidFill>
                <a:effectLst/>
                <a:uFillTx/>
                <a:latin typeface="Calibri" panose="020F0502020204030204" pitchFamily="34" charset="0"/>
              </a:rPr>
              <a:t>dibyniaeth ar alcohol neu gyffuriau; neu</a:t>
            </a:r>
          </a:p>
          <a:p>
            <a:pPr lvl="0"/>
            <a:r>
              <a:rPr lang="cy" sz="1100" b="0" i="0" u="none" strike="noStrike" cap="none" baseline="0" dirty="0">
                <a:solidFill>
                  <a:srgbClr val="000000"/>
                </a:solidFill>
                <a:effectLst/>
                <a:uFillTx/>
                <a:latin typeface="Calibri" panose="020F0502020204030204" pitchFamily="34" charset="0"/>
              </a:rPr>
              <a:t>amgylchiadau tebyg eraill</a:t>
            </a:r>
          </a:p>
          <a:p>
            <a:r>
              <a:rPr lang="cy" sz="1100" b="0" i="0" u="none" strike="noStrike" cap="none" baseline="0" dirty="0">
                <a:solidFill>
                  <a:srgbClr val="000000"/>
                </a:solidFill>
                <a:effectLst/>
                <a:uFillTx/>
                <a:latin typeface="Calibri" panose="020F0502020204030204" pitchFamily="34" charset="0"/>
              </a:rPr>
              <a:t>NEU os na chaiff yr angen ei ddiwallu mae'n debygol o gael effaith andwyol ar ddatblygiad y plentyn.</a:t>
            </a:r>
          </a:p>
          <a:p>
            <a:pPr lvl="0"/>
            <a:r>
              <a:rPr lang="cy" sz="1100" b="0" i="0" u="none" strike="noStrike" cap="none" baseline="0" dirty="0">
                <a:solidFill>
                  <a:srgbClr val="000000"/>
                </a:solidFill>
                <a:effectLst/>
                <a:uFillTx/>
                <a:latin typeface="Calibri" panose="020F0502020204030204" pitchFamily="34" charset="0"/>
              </a:rPr>
              <a:t>Bodlonir yr ail amod os yw’r angen yn ymwneud ag un neu fwy o’r canlyniadau a nodir yn y rheoliadau ac a ddangosir ar ochr dde’r sleid:  </a:t>
            </a:r>
          </a:p>
          <a:p>
            <a:pPr lvl="0"/>
            <a:r>
              <a:rPr lang="cy" sz="1100" b="0" i="0" u="none" strike="noStrike" cap="none" baseline="0" dirty="0">
                <a:solidFill>
                  <a:srgbClr val="000000"/>
                </a:solidFill>
                <a:effectLst/>
                <a:uFillTx/>
                <a:latin typeface="Calibri" panose="020F0502020204030204" pitchFamily="34" charset="0"/>
              </a:rPr>
              <a:t>gallu i gyflawni hunanofal neu arferion domestig; </a:t>
            </a:r>
          </a:p>
          <a:p>
            <a:pPr lvl="0"/>
            <a:r>
              <a:rPr lang="cy" sz="1100" b="0" i="0" u="none" strike="noStrike" cap="none" baseline="0" dirty="0">
                <a:solidFill>
                  <a:srgbClr val="000000"/>
                </a:solidFill>
                <a:effectLst/>
                <a:uFillTx/>
                <a:latin typeface="Calibri" panose="020F0502020204030204" pitchFamily="34" charset="0"/>
              </a:rPr>
              <a:t>gallu i gyfathrebu; </a:t>
            </a:r>
          </a:p>
          <a:p>
            <a:pPr lvl="0"/>
            <a:r>
              <a:rPr lang="cy" sz="1100" b="0" i="0" u="none" strike="noStrike" cap="none" baseline="0" dirty="0">
                <a:solidFill>
                  <a:srgbClr val="000000"/>
                </a:solidFill>
                <a:effectLst/>
                <a:uFillTx/>
                <a:latin typeface="Calibri" panose="020F0502020204030204" pitchFamily="34" charset="0"/>
              </a:rPr>
              <a:t>amddiffyn rhag camdriniaeth ac esgeulustod; </a:t>
            </a:r>
          </a:p>
          <a:p>
            <a:pPr lvl="0"/>
            <a:r>
              <a:rPr lang="cy" sz="1100" b="0" i="0" u="none" strike="noStrike" cap="none" baseline="0" dirty="0">
                <a:solidFill>
                  <a:srgbClr val="000000"/>
                </a:solidFill>
                <a:effectLst/>
                <a:uFillTx/>
                <a:latin typeface="Calibri" panose="020F0502020204030204" pitchFamily="34" charset="0"/>
              </a:rPr>
              <a:t>cymryd rhan mewn gwaith, addysg, dysgu neu weithgareddau hamdden; </a:t>
            </a:r>
          </a:p>
          <a:p>
            <a:pPr lvl="0"/>
            <a:r>
              <a:rPr lang="cy" sz="1100" b="0" i="0" u="none" strike="noStrike" cap="none" baseline="0" dirty="0">
                <a:solidFill>
                  <a:srgbClr val="000000"/>
                </a:solidFill>
                <a:effectLst/>
                <a:uFillTx/>
                <a:latin typeface="Calibri" panose="020F0502020204030204" pitchFamily="34" charset="0"/>
              </a:rPr>
              <a:t>cynnal neu ddatblygu perthnasoedd teuluol neu berthnasoedd personol arwyddocaol eraill; </a:t>
            </a:r>
          </a:p>
          <a:p>
            <a:pPr lvl="0"/>
            <a:r>
              <a:rPr lang="cy" sz="1100" b="0" i="0" u="none" strike="noStrike" cap="none" baseline="0" dirty="0">
                <a:solidFill>
                  <a:srgbClr val="000000"/>
                </a:solidFill>
                <a:effectLst/>
                <a:uFillTx/>
                <a:latin typeface="Calibri" panose="020F0502020204030204" pitchFamily="34" charset="0"/>
              </a:rPr>
              <a:t>datblygu a chynnal perthnasoedd cymdeithasol a chyfranogiad yn y gymuned; neu </a:t>
            </a:r>
          </a:p>
          <a:p>
            <a:pPr lvl="0"/>
            <a:r>
              <a:rPr lang="cy" sz="1100" b="0" i="0" u="none" strike="noStrike" cap="none" baseline="0" dirty="0">
                <a:solidFill>
                  <a:srgbClr val="000000"/>
                </a:solidFill>
                <a:effectLst/>
                <a:uFillTx/>
                <a:latin typeface="Calibri" panose="020F0502020204030204" pitchFamily="34" charset="0"/>
              </a:rPr>
              <a:t>cyflawni nodau datblygu.</a:t>
            </a:r>
          </a:p>
          <a:p>
            <a:pPr lvl="0"/>
            <a:r>
              <a:rPr lang="cy" sz="1100" b="0" i="0" u="none" strike="noStrike" cap="none" baseline="0" dirty="0">
                <a:solidFill>
                  <a:srgbClr val="000000"/>
                </a:solidFill>
                <a:effectLst/>
                <a:uFillTx/>
                <a:latin typeface="Calibri" panose="020F0502020204030204" pitchFamily="34" charset="0"/>
              </a:rPr>
              <a:t>Mae’r trydydd amod yn cael ei fodloni os yw’r angen yn golygu nad yw’r plentyn, rhieni’r plentyn na phersonau eraill mewn rôl rhiant yn gallu bodloni, naill ai ar eu pen eu hunain neu gyda’i gilydd, neu gyda chefnogaeth eraill parod neu gyda chymorth gwasanaethau yn y gymuned y mae gan y plentyn, y rhieni neu bersonau eraill mewn rôl rhiant fynediad iddi.</a:t>
            </a:r>
          </a:p>
          <a:p>
            <a:pPr lvl="0"/>
            <a:r>
              <a:rPr lang="cy" sz="1100" b="0" i="0" u="none" strike="noStrike" cap="none" baseline="0" dirty="0">
                <a:solidFill>
                  <a:srgbClr val="000000"/>
                </a:solidFill>
                <a:effectLst/>
                <a:uFillTx/>
                <a:latin typeface="Calibri" panose="020F0502020204030204" pitchFamily="34" charset="0"/>
              </a:rPr>
              <a:t>Dylai'r asesiad sefydlu a yw anghenion y plentyn yn golygu </a:t>
            </a:r>
            <a:r>
              <a:rPr lang="cy" sz="1100" b="1" i="0" u="none" strike="noStrike" cap="none" baseline="0" dirty="0">
                <a:solidFill>
                  <a:srgbClr val="000000"/>
                </a:solidFill>
                <a:effectLst/>
                <a:uFillTx/>
                <a:latin typeface="Calibri" panose="020F0502020204030204" pitchFamily="34" charset="0"/>
              </a:rPr>
              <a:t>ni all</a:t>
            </a:r>
            <a:r>
              <a:rPr lang="cy" sz="1100" b="0" i="0" u="none" strike="noStrike" cap="none" baseline="0" dirty="0">
                <a:solidFill>
                  <a:srgbClr val="000000"/>
                </a:solidFill>
                <a:effectLst/>
                <a:uFillTx/>
                <a:latin typeface="Calibri" panose="020F0502020204030204" pitchFamily="34" charset="0"/>
              </a:rPr>
              <a:t> yr anghenion gael eu diwallu drwy: wasanaethau sydd ar gael yn y gymuned sy’n hygyrch iddynt heb fod angen cynllun gofal a chymorth; gofal a chymorth a gydlynir ganddyn nhw eu hunain, eu teulu neu ofalwr, neu eraill; neu drwy unrhyw fodd arall.</a:t>
            </a:r>
          </a:p>
          <a:p>
            <a:pPr lvl="0"/>
            <a:r>
              <a:rPr lang="cy" sz="1100" b="0" i="0" u="none" strike="noStrike" cap="none" baseline="0" dirty="0">
                <a:solidFill>
                  <a:srgbClr val="000000"/>
                </a:solidFill>
                <a:effectLst/>
                <a:uFillTx/>
                <a:latin typeface="Calibri" panose="020F0502020204030204" pitchFamily="34" charset="0"/>
              </a:rPr>
              <a:t>Mae’r uchod yn golygu os yw (neu y bydd) angen plentyn am ofal a chymorth yn cael ei ddiwallu gan deulu'r plentyn neu ofalwr arall, a'u bod yn fodlon ac yn gallu gwneud hynny, yna nid yw’r ddyletswydd ar awdurdod lleol i ddiwallu’r anghenion hynny yn berthnasol. </a:t>
            </a:r>
          </a:p>
          <a:p>
            <a:pPr lvl="0"/>
            <a:r>
              <a:rPr lang="cy" sz="1100" b="0" i="0" u="none" strike="noStrike" cap="none" baseline="0" dirty="0">
                <a:solidFill>
                  <a:srgbClr val="000000"/>
                </a:solidFill>
                <a:effectLst/>
                <a:uFillTx/>
                <a:latin typeface="Calibri" panose="020F0502020204030204" pitchFamily="34" charset="0"/>
              </a:rPr>
              <a:t>Bodlonir y pedwerydd amod os yw’r plentyn yn annhebygol o gyflawni un neu fwy o’i ganlyniadau personol oni bai bod yr awdurdod lleol yn darparu neu’n trefnu gofal a chymorth i ddiwallu’r angen yn unol â chynllun gofal a chymorth neu ei fod yn galluogi’r angen i gael ei ddiwallu drwy wneud taliadau uniongyrchol. </a:t>
            </a:r>
          </a:p>
          <a:p>
            <a:pPr lvl="0"/>
            <a:r>
              <a:rPr lang="cy" sz="1100" b="0" i="0" u="none" strike="noStrike" cap="none" baseline="0" dirty="0">
                <a:solidFill>
                  <a:srgbClr val="000000"/>
                </a:solidFill>
                <a:effectLst/>
                <a:uFillTx/>
                <a:latin typeface="Calibri" panose="020F0502020204030204" pitchFamily="34" charset="0"/>
              </a:rPr>
              <a:t>Wrth benderfynu ar gymhwysedd, rhaid i'r awdurdod lleol sicrhau bod y plentyn a'r teulu yn cael eu cynnwys fel partneriaid llawn wrth asesu i ba raddau y gallant gyflawni canlyniadau personol y plentyn; neu gyda chefnogaeth eraill sy'n fodlon darparu'r cymorth hwnnw; neu gyda chymorth gwasanaethau yn y gymuned y mae ganddynt fynediad iddynt. Ni ddylid defnyddio’r meini prawf cymhwysedd fel arf i’w gwneud yn ofynnol i deuluoedd ddangos eu bod wedi defnyddio pob math arall o gymorth posibl cyn dod yn gymwys i gael cymorth awdurdod lleol. </a:t>
            </a:r>
          </a:p>
          <a:p>
            <a:endParaRPr lang="en-GB" sz="1100" kern="1200" dirty="0">
              <a:solidFill>
                <a:schemeClr val="tx1"/>
              </a:solidFill>
              <a:effectLst/>
              <a:latin typeface="Calibri" panose="020F0502020204030204" pitchFamily="34" charset="0"/>
              <a:ea typeface="+mn-ea"/>
              <a:cs typeface="Calibri" panose="020F0502020204030204" pitchFamily="34" charset="0"/>
            </a:endParaRPr>
          </a:p>
          <a:p>
            <a:r>
              <a:rPr lang="cy" sz="1100" b="1" i="0" u="none" strike="noStrike" cap="none" baseline="0" dirty="0">
                <a:solidFill>
                  <a:srgbClr val="000000"/>
                </a:solidFill>
                <a:effectLst/>
                <a:uFillTx/>
                <a:latin typeface="Calibri" panose="020F0502020204030204" pitchFamily="34" charset="0"/>
              </a:rPr>
              <a:t>Pwynt dysgu allweddol</a:t>
            </a:r>
          </a:p>
          <a:p>
            <a:r>
              <a:rPr lang="cy" sz="1100" b="1" i="0" u="none" strike="noStrike" cap="none" baseline="0" dirty="0">
                <a:solidFill>
                  <a:srgbClr val="000000"/>
                </a:solidFill>
                <a:effectLst/>
                <a:uFillTx/>
                <a:latin typeface="Calibri" panose="020F0502020204030204" pitchFamily="34" charset="0"/>
              </a:rPr>
              <a:t>Rhagdybir bod gan blentyn anabl anghenion gofal a chymorth yn ychwanegol at, neu yn lle, y gofal a’r cymorth a ddarperir gan deulu’r plentyn.</a:t>
            </a:r>
          </a:p>
          <a:p>
            <a:pPr marL="0" marR="0" lvl="0" indent="0" algn="l" defTabSz="914400" rtl="0" eaLnBrk="1" fontAlgn="auto" latinLnBrk="0" hangingPunct="1">
              <a:lnSpc>
                <a:spcPct val="100000"/>
              </a:lnSpc>
              <a:spcBef>
                <a:spcPts val="0"/>
              </a:spcBef>
              <a:spcAft>
                <a:spcPts val="0"/>
              </a:spcAft>
              <a:buClr>
                <a:prstClr val="black">
                  <a:lumMod val="50000"/>
                  <a:lumOff val="50000"/>
                </a:prstClr>
              </a:buClr>
              <a:buSzPct val="100000"/>
              <a:buFont typeface="Wingdings" panose="05000000000000000000" pitchFamily="2" charset="2"/>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
                <a:prstClr val="black">
                  <a:lumMod val="50000"/>
                  <a:lumOff val="50000"/>
                </a:prstClr>
              </a:buClr>
              <a:buSzPct val="100000"/>
              <a:buFont typeface="Wingdings" panose="05000000000000000000" pitchFamily="2" charset="2"/>
              <a:buNone/>
              <a:tabLst/>
              <a:defRPr/>
            </a:pPr>
            <a:r>
              <a:rPr lang="en-GB" sz="1100" baseline="0" dirty="0"/>
              <a:t>Animated slides:</a:t>
            </a:r>
          </a:p>
          <a:p>
            <a:pPr marL="0" marR="0" lvl="0" indent="0" algn="l" defTabSz="914400" rtl="0" eaLnBrk="1" fontAlgn="auto" latinLnBrk="0" hangingPunct="1">
              <a:lnSpc>
                <a:spcPct val="100000"/>
              </a:lnSpc>
              <a:spcBef>
                <a:spcPts val="0"/>
              </a:spcBef>
              <a:spcAft>
                <a:spcPts val="0"/>
              </a:spcAft>
              <a:buClr>
                <a:prstClr val="black">
                  <a:lumMod val="50000"/>
                  <a:lumOff val="50000"/>
                </a:prstClr>
              </a:buClr>
              <a:buSzPct val="100000"/>
              <a:buFont typeface="Wingdings" panose="05000000000000000000" pitchFamily="2" charset="2"/>
              <a:buNone/>
              <a:tabLst/>
              <a:defRPr/>
            </a:pPr>
            <a:endParaRPr lang="en-GB" sz="1100" baseline="0" dirty="0"/>
          </a:p>
          <a:p>
            <a:pPr lvl="0"/>
            <a:r>
              <a:rPr lang="en-GB" sz="1100" kern="1200" dirty="0">
                <a:solidFill>
                  <a:schemeClr val="tx1"/>
                </a:solidFill>
                <a:effectLst/>
                <a:latin typeface="Calibri" panose="020F0502020204030204" pitchFamily="34" charset="0"/>
                <a:ea typeface="+mn-ea"/>
                <a:cs typeface="Calibri" panose="020F0502020204030204" pitchFamily="34" charset="0"/>
              </a:rPr>
              <a:t>Four</a:t>
            </a:r>
            <a:r>
              <a:rPr lang="en-GB" sz="1100" kern="1200" baseline="0" dirty="0">
                <a:solidFill>
                  <a:schemeClr val="tx1"/>
                </a:solidFill>
                <a:effectLst/>
                <a:latin typeface="Calibri" panose="020F0502020204030204" pitchFamily="34" charset="0"/>
                <a:ea typeface="+mn-ea"/>
                <a:cs typeface="Calibri" panose="020F0502020204030204" pitchFamily="34" charset="0"/>
              </a:rPr>
              <a:t> conditions as above: </a:t>
            </a:r>
            <a:r>
              <a:rPr lang="en-GB" sz="1100" kern="1200" dirty="0">
                <a:solidFill>
                  <a:schemeClr val="tx1"/>
                </a:solidFill>
                <a:effectLst/>
                <a:latin typeface="Calibri" panose="020F0502020204030204" pitchFamily="34" charset="0"/>
                <a:ea typeface="+mn-ea"/>
                <a:cs typeface="Calibri" panose="020F0502020204030204" pitchFamily="34" charset="0"/>
              </a:rPr>
              <a:t>The first condition relates to the child’s circumstances and is met if the need arises from the circumstances which are specified in the regulations and shown on the left hand side of the slide: </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physical or mental ill-health;</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age;</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disability;</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dependence on alcohol or drugs; or</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other similar circumstances</a:t>
            </a:r>
          </a:p>
          <a:p>
            <a:r>
              <a:rPr lang="en-GB" sz="1100" kern="1200" dirty="0">
                <a:solidFill>
                  <a:schemeClr val="tx1"/>
                </a:solidFill>
                <a:effectLst/>
                <a:latin typeface="Calibri" panose="020F0502020204030204" pitchFamily="34" charset="0"/>
                <a:ea typeface="+mn-ea"/>
                <a:cs typeface="Calibri" panose="020F0502020204030204" pitchFamily="34" charset="0"/>
              </a:rPr>
              <a:t>OR if the need is unmet it is likely to have an adverse effect on the child’s development.</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The second condition is met if the need relates to one or more of the outcomes specified in the regulations and shown on the right hand side of the slide:  </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ability to carry out self-care or domestic routines; </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ability to communicate; </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protection from abuse or neglect; </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involvement in work, education, learning or in leisure activities; </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maintenance or development of family or other significant personal relationships; </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development and maintenance of social relationships and involvement in the community; or </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achieving developmental goals.</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The third condition is met if the need is such that neither the child, the child’s parents nor other persons in a parental role are able to meet, either alone or together, or with the support of willing others or with assistance of services in </a:t>
            </a:r>
            <a:br>
              <a:rPr lang="en-GB" sz="1100" kern="1200" dirty="0">
                <a:solidFill>
                  <a:schemeClr val="tx1"/>
                </a:solidFill>
                <a:effectLst/>
                <a:latin typeface="Calibri" panose="020F0502020204030204" pitchFamily="34" charset="0"/>
                <a:ea typeface="+mn-ea"/>
                <a:cs typeface="Calibri" panose="020F0502020204030204" pitchFamily="34" charset="0"/>
              </a:rPr>
            </a:br>
            <a:r>
              <a:rPr lang="en-GB" sz="1100" kern="1200" dirty="0">
                <a:solidFill>
                  <a:schemeClr val="tx1"/>
                </a:solidFill>
                <a:effectLst/>
                <a:latin typeface="Calibri" panose="020F0502020204030204" pitchFamily="34" charset="0"/>
                <a:ea typeface="+mn-ea"/>
                <a:cs typeface="Calibri" panose="020F0502020204030204" pitchFamily="34" charset="0"/>
              </a:rPr>
              <a:t>the community to which the child, the parents or other persons in a parental role have access.</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The assessment should establish whether the child’s needs are such that the needs </a:t>
            </a:r>
            <a:r>
              <a:rPr lang="en-GB" sz="1100" b="1" kern="1200" dirty="0">
                <a:solidFill>
                  <a:schemeClr val="tx1"/>
                </a:solidFill>
                <a:effectLst/>
                <a:latin typeface="Calibri" panose="020F0502020204030204" pitchFamily="34" charset="0"/>
                <a:ea typeface="+mn-ea"/>
                <a:cs typeface="Calibri" panose="020F0502020204030204" pitchFamily="34" charset="0"/>
              </a:rPr>
              <a:t>cannot</a:t>
            </a:r>
            <a:r>
              <a:rPr lang="en-GB" sz="1100" kern="1200" dirty="0">
                <a:solidFill>
                  <a:schemeClr val="tx1"/>
                </a:solidFill>
                <a:effectLst/>
                <a:latin typeface="Calibri" panose="020F0502020204030204" pitchFamily="34" charset="0"/>
                <a:ea typeface="+mn-ea"/>
                <a:cs typeface="Calibri" panose="020F0502020204030204" pitchFamily="34" charset="0"/>
              </a:rPr>
              <a:t> be met through: services available in the community which are accessible to them without the need for a care and support plan; care and support co-ordinated by themselves, their family or carer, or others; or by any other means.</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The above means that if a child’s need for care and support is being (or will be) met by the child’s family or other carer and they are willing and able to do so then the duty on a local authority to meet those needs does not apply.</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The fourth condition is met if the child is unlikely to achieve one or more of their personal outcomes unless the local authority provides or arranges care and support to meet the need in accordance with a care and support plan or it enables the need to be met by making direct payments. </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In determining eligibility, the local authority must ensure the child and family are involved as full partners in assessing to what extent they are able to meet the child’s personal outcomes; or with the support of others who are willing to provide that support; or with the assistance of services in the community to which they have access. The eligibility criteria must not be used as a tool to require families to demonstrate they have exhausted every other possible avenue of support before becoming eligible for local authority assistance. </a:t>
            </a:r>
          </a:p>
          <a:p>
            <a:endParaRPr lang="en-GB" sz="1100" kern="1200" dirty="0">
              <a:solidFill>
                <a:schemeClr val="tx1"/>
              </a:solidFill>
              <a:effectLst/>
              <a:latin typeface="Calibri" panose="020F0502020204030204" pitchFamily="34" charset="0"/>
              <a:ea typeface="+mn-ea"/>
              <a:cs typeface="Calibri" panose="020F0502020204030204" pitchFamily="34" charset="0"/>
            </a:endParaRPr>
          </a:p>
          <a:p>
            <a:r>
              <a:rPr lang="en-GB" sz="1100" b="1" kern="1200" dirty="0">
                <a:solidFill>
                  <a:schemeClr val="tx1"/>
                </a:solidFill>
                <a:effectLst/>
                <a:latin typeface="Calibri" panose="020F0502020204030204" pitchFamily="34" charset="0"/>
                <a:ea typeface="+mn-ea"/>
                <a:cs typeface="Calibri" panose="020F0502020204030204" pitchFamily="34" charset="0"/>
              </a:rPr>
              <a:t>Key learning point</a:t>
            </a:r>
            <a:endParaRPr lang="en-GB" sz="1100" kern="1200" dirty="0">
              <a:solidFill>
                <a:schemeClr val="tx1"/>
              </a:solidFill>
              <a:effectLst/>
              <a:latin typeface="Calibri" panose="020F0502020204030204" pitchFamily="34" charset="0"/>
              <a:ea typeface="+mn-ea"/>
              <a:cs typeface="Calibri" panose="020F0502020204030204" pitchFamily="34" charset="0"/>
            </a:endParaRPr>
          </a:p>
          <a:p>
            <a:r>
              <a:rPr lang="en-GB" sz="1100" b="1" kern="1200" dirty="0">
                <a:solidFill>
                  <a:schemeClr val="tx1"/>
                </a:solidFill>
                <a:effectLst/>
                <a:latin typeface="Calibri" panose="020F0502020204030204" pitchFamily="34" charset="0"/>
                <a:ea typeface="+mn-ea"/>
                <a:cs typeface="Calibri" panose="020F0502020204030204" pitchFamily="34" charset="0"/>
              </a:rPr>
              <a:t>There is a presumption that a disabled child has needs for care and support in addition to, or instead of, the care and support provided by the child’s family</a:t>
            </a:r>
          </a:p>
        </p:txBody>
      </p:sp>
      <p:sp>
        <p:nvSpPr>
          <p:cNvPr id="4" name="Slide Number Placeholder 3"/>
          <p:cNvSpPr>
            <a:spLocks noGrp="1"/>
          </p:cNvSpPr>
          <p:nvPr>
            <p:ph type="sldNum" sz="quarter" idx="10"/>
          </p:nvPr>
        </p:nvSpPr>
        <p:spPr>
          <a:xfrm>
            <a:off x="3850444" y="9428584"/>
            <a:ext cx="2945659" cy="496332"/>
          </a:xfrm>
          <a:prstGeom prst="rect">
            <a:avLst/>
          </a:prstGeom>
        </p:spPr>
        <p:txBody>
          <a:bodyPr/>
          <a:lstStyle/>
          <a:p>
            <a:fld id="{A771E050-A66B-4E11-9C20-135C160BC1C9}" type="slidenum">
              <a:rPr lang="en-GB" smtClean="0"/>
              <a:t>29</a:t>
            </a:fld>
            <a:endParaRPr lang="en-GB"/>
          </a:p>
        </p:txBody>
      </p:sp>
    </p:spTree>
    <p:extLst>
      <p:ext uri="{BB962C8B-B14F-4D97-AF65-F5344CB8AC3E}">
        <p14:creationId xmlns:p14="http://schemas.microsoft.com/office/powerpoint/2010/main" val="3879821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
                <a:prstClr val="black">
                  <a:lumMod val="50000"/>
                  <a:lumOff val="50000"/>
                </a:prstClr>
              </a:buClr>
              <a:buSzTx/>
              <a:buFont typeface="Wingdings" panose="05000000000000000000" pitchFamily="2" charset="2"/>
              <a:buNone/>
              <a:defRPr/>
            </a:pPr>
            <a:r>
              <a:rPr lang="cy" sz="1100" b="0" i="0" u="none" strike="noStrike" cap="none" baseline="0" dirty="0">
                <a:solidFill>
                  <a:srgbClr val="000000"/>
                </a:solidFill>
                <a:effectLst/>
                <a:uFillTx/>
                <a:latin typeface="Calibri" panose="020F0502020204030204" pitchFamily="34" charset="0"/>
              </a:rPr>
              <a:t>Sleidiau animeiddiedig</a:t>
            </a:r>
          </a:p>
          <a:p>
            <a:pPr marL="0" marR="0" lvl="0" indent="0" algn="l" defTabSz="914400" rtl="0" eaLnBrk="1" fontAlgn="auto" latinLnBrk="0" hangingPunct="1">
              <a:lnSpc>
                <a:spcPct val="100000"/>
              </a:lnSpc>
              <a:spcBef>
                <a:spcPct val="0"/>
              </a:spcBef>
              <a:spcAft>
                <a:spcPct val="0"/>
              </a:spcAft>
              <a:buClr>
                <a:prstClr val="black">
                  <a:lumMod val="50000"/>
                  <a:lumOff val="50000"/>
                </a:prstClr>
              </a:buClr>
              <a:buSzTx/>
              <a:buFont typeface="Wingdings" panose="05000000000000000000" pitchFamily="2" charset="2"/>
              <a:buNone/>
              <a:defRPr/>
            </a:pPr>
            <a:endParaRPr lang="en-GB" sz="1100" baseline="0" dirty="0"/>
          </a:p>
          <a:p>
            <a:pPr marL="0" marR="0" lvl="0" indent="0" algn="l" defTabSz="914400" rtl="0" eaLnBrk="1" fontAlgn="auto" latinLnBrk="0" hangingPunct="1">
              <a:lnSpc>
                <a:spcPct val="100000"/>
              </a:lnSpc>
              <a:spcBef>
                <a:spcPct val="0"/>
              </a:spcBef>
              <a:spcAft>
                <a:spcPct val="0"/>
              </a:spcAft>
              <a:buClr>
                <a:prstClr val="black">
                  <a:lumMod val="50000"/>
                  <a:lumOff val="50000"/>
                </a:prstClr>
              </a:buClr>
              <a:buSzTx/>
              <a:buFont typeface="Wingdings" panose="05000000000000000000" pitchFamily="2" charset="2"/>
              <a:buNone/>
              <a:defRPr/>
            </a:pPr>
            <a:r>
              <a:rPr lang="cy" sz="1100" b="0" i="0" u="none" strike="noStrike" cap="none" baseline="0" dirty="0">
                <a:solidFill>
                  <a:srgbClr val="000000"/>
                </a:solidFill>
                <a:effectLst/>
                <a:uFillTx/>
                <a:latin typeface="Calibri" panose="020F0502020204030204" pitchFamily="34" charset="0"/>
              </a:rPr>
              <a:t>Pedwar amod fel yr uchod.</a:t>
            </a:r>
          </a:p>
          <a:p>
            <a:pPr marL="0" marR="0" lvl="0" indent="0" algn="l" defTabSz="914400" rtl="0" eaLnBrk="1" fontAlgn="auto" latinLnBrk="0" hangingPunct="1">
              <a:lnSpc>
                <a:spcPct val="100000"/>
              </a:lnSpc>
              <a:spcBef>
                <a:spcPct val="0"/>
              </a:spcBef>
              <a:spcAft>
                <a:spcPct val="0"/>
              </a:spcAft>
              <a:buClr>
                <a:prstClr val="black">
                  <a:lumMod val="50000"/>
                  <a:lumOff val="50000"/>
                </a:prstClr>
              </a:buClr>
              <a:buSzTx/>
              <a:buFont typeface="Wingdings" panose="05000000000000000000" pitchFamily="2" charset="2"/>
              <a:buNone/>
              <a:defRPr/>
            </a:pPr>
            <a:endParaRPr lang="en-GB" sz="1100" baseline="0" dirty="0"/>
          </a:p>
          <a:p>
            <a:pPr lvl="0"/>
            <a:r>
              <a:rPr lang="cy" sz="1100" b="0" i="0" u="none" strike="noStrike" cap="none" baseline="0" dirty="0">
                <a:solidFill>
                  <a:srgbClr val="000000"/>
                </a:solidFill>
                <a:effectLst/>
                <a:uFillTx/>
                <a:latin typeface="Calibri" panose="020F0502020204030204" pitchFamily="34" charset="0"/>
              </a:rPr>
              <a:t>Dylai'r asesiad sefydlu a yw anghenion yr unigolyn yn golygu  </a:t>
            </a:r>
            <a:r>
              <a:rPr lang="cy" sz="1100" b="1" i="0" u="none" strike="noStrike" cap="none" baseline="0" dirty="0">
                <a:solidFill>
                  <a:srgbClr val="000000"/>
                </a:solidFill>
                <a:effectLst/>
                <a:uFillTx/>
                <a:latin typeface="Calibri" panose="020F0502020204030204" pitchFamily="34" charset="0"/>
              </a:rPr>
              <a:t>ni all</a:t>
            </a:r>
            <a:r>
              <a:rPr lang="cy" sz="1100" b="0" i="0" u="none" strike="noStrike" cap="none" baseline="0" dirty="0">
                <a:solidFill>
                  <a:srgbClr val="000000"/>
                </a:solidFill>
                <a:effectLst/>
                <a:uFillTx/>
                <a:latin typeface="Calibri" panose="020F0502020204030204" pitchFamily="34" charset="0"/>
              </a:rPr>
              <a:t> yr anghenion gael eu diwallu drwy: wasanaethau sydd ar gael yn y gymuned sy’n hygyrch iddynt heb fod angen cynllun gofal a chymorth; gofal a chymorth a gydlynir ganddynt hwy eu hunain, eu teulu neu ofalwr, neu eraill; neu drwy unrhyw fodd arall. Mae’r uchod yn golygu os yw (neu y bydd) angen unigolyn am ofal a chymorth yn cael ei ddiwallu gan ofalwr, a bod y gofalwr hwnnw’n fodlon ac yn gallu diwallu anghenion yr unigolyn, yna nid yw’r ddyletswydd ar awdurdod lleol i ddiwallu’r anghenion hynny yn berthnasol.  Fodd bynnag, ni ddylai fod gorddibyniaeth ar ofalwyr: </a:t>
            </a:r>
            <a:r>
              <a:rPr lang="cy" sz="1100" b="1" i="0" u="none" strike="noStrike" cap="none" baseline="0" dirty="0">
                <a:solidFill>
                  <a:srgbClr val="000000"/>
                </a:solidFill>
                <a:effectLst/>
                <a:uFillTx/>
                <a:latin typeface="Calibri" panose="020F0502020204030204" pitchFamily="34" charset="0"/>
              </a:rPr>
              <a:t>RHAID </a:t>
            </a:r>
            <a:r>
              <a:rPr lang="cy" sz="1100" b="0" i="0" u="none" strike="noStrike" cap="none" baseline="0" dirty="0">
                <a:solidFill>
                  <a:srgbClr val="000000"/>
                </a:solidFill>
                <a:effectLst/>
                <a:uFillTx/>
                <a:latin typeface="Calibri" panose="020F0502020204030204" pitchFamily="34" charset="0"/>
              </a:rPr>
              <a:t>i ni sicrhau bod trefniadau gofalu yn gynaliadwy a bod hynny hefyd yn cydymffurfio â’r ddyletswydd gyffredinol i sicrhau llesiant y gofalwr a’r sawl y gofelir amdano. </a:t>
            </a:r>
          </a:p>
          <a:p>
            <a:pPr lvl="0"/>
            <a:endParaRPr lang="en-GB" sz="1100" kern="1200" dirty="0">
              <a:solidFill>
                <a:schemeClr val="tx1"/>
              </a:solidFill>
              <a:effectLst/>
              <a:latin typeface="Calibri" panose="020F0502020204030204" pitchFamily="34" charset="0"/>
              <a:ea typeface="+mn-ea"/>
              <a:cs typeface="Calibri" panose="020F0502020204030204" pitchFamily="34" charset="0"/>
            </a:endParaRPr>
          </a:p>
          <a:p>
            <a:pPr lvl="0"/>
            <a:r>
              <a:rPr lang="cy" sz="1100" b="0" i="0" u="none" strike="noStrike" cap="none" baseline="0" dirty="0">
                <a:solidFill>
                  <a:srgbClr val="000000"/>
                </a:solidFill>
                <a:effectLst/>
                <a:uFillTx/>
                <a:latin typeface="Calibri" panose="020F0502020204030204" pitchFamily="34" charset="0"/>
              </a:rPr>
              <a:t>Bodlonir y pedwerydd amod os yw’r oedolyn yn annhebygol o gyflawni un neu fwy o’i ganlyniadau personol oni bai bod yr awdurdod lleol yn darparu neu’n trefnu gofal a chymorth i ddiwallu’r angen yn unol â chynllun gofal a chymorth neu ei fod yn galluogi’r angen i gael ei ddiwallu drwy gwneud taliadau uniongyrchol. </a:t>
            </a:r>
          </a:p>
          <a:p>
            <a:pPr lvl="0"/>
            <a:endParaRPr lang="en-GB" sz="1100" kern="1200" dirty="0">
              <a:solidFill>
                <a:schemeClr val="tx1"/>
              </a:solidFill>
              <a:effectLst/>
              <a:latin typeface="Calibri" panose="020F0502020204030204" pitchFamily="34" charset="0"/>
              <a:ea typeface="+mn-ea"/>
              <a:cs typeface="Calibri" panose="020F0502020204030204" pitchFamily="34" charset="0"/>
            </a:endParaRPr>
          </a:p>
          <a:p>
            <a:pPr lvl="0"/>
            <a:r>
              <a:rPr lang="cy" sz="1100" b="0" i="0" u="none" strike="noStrike" cap="none" baseline="0" dirty="0">
                <a:solidFill>
                  <a:srgbClr val="000000"/>
                </a:solidFill>
                <a:effectLst/>
                <a:uFillTx/>
                <a:latin typeface="Calibri" panose="020F0502020204030204" pitchFamily="34" charset="0"/>
              </a:rPr>
              <a:t>Wrth benderfynu ar gymhwysedd, </a:t>
            </a:r>
            <a:r>
              <a:rPr lang="cy" sz="1100" b="1" i="0" u="none" strike="noStrike" cap="none" baseline="0" dirty="0">
                <a:solidFill>
                  <a:srgbClr val="000000"/>
                </a:solidFill>
                <a:effectLst/>
                <a:uFillTx/>
                <a:latin typeface="Calibri" panose="020F0502020204030204" pitchFamily="34" charset="0"/>
              </a:rPr>
              <a:t>rhaid</a:t>
            </a:r>
            <a:r>
              <a:rPr lang="cy" sz="1100" b="0" i="0" u="none" strike="noStrike" cap="none" baseline="0" dirty="0">
                <a:solidFill>
                  <a:srgbClr val="000000"/>
                </a:solidFill>
                <a:effectLst/>
                <a:uFillTx/>
                <a:latin typeface="Calibri" panose="020F0502020204030204" pitchFamily="34" charset="0"/>
              </a:rPr>
              <a:t> i'r awdurdod lleol sicrhau bod yr unigolyn yn cael ei gynnwys fel partner llawn wrth asesu i ba raddau y mae’n gallu cyflawni ei ganlyniadau personol; neu gyda chefnogaeth eraill sy'n fodlon darparu'r cymorth hwnnw; neu gyda chymorth gwasanaethau yn y gymuned y mae ganddynt fynediad iddynt. </a:t>
            </a:r>
            <a:r>
              <a:rPr lang="cy" sz="1100" b="1" i="1" u="none" strike="noStrike" cap="none" baseline="0" dirty="0">
                <a:solidFill>
                  <a:srgbClr val="000000"/>
                </a:solidFill>
                <a:effectLst/>
                <a:uFillTx/>
                <a:latin typeface="Calibri" panose="020F0502020204030204" pitchFamily="34" charset="0"/>
              </a:rPr>
              <a:t>Ni ddylid defnyddio’r meini prawf cymhwysedd fel arf i’w gwneud yn ofynnol i unigolion ddangos eu bod wedi defnyddio pob math arall o gymorth posibl cyn dod yn gymwys i gael cymorth awdurdod lleol.</a:t>
            </a:r>
          </a:p>
          <a:p>
            <a:pPr marL="0" marR="0" lvl="0" indent="0" algn="l" defTabSz="914400" rtl="0" eaLnBrk="1" fontAlgn="auto" latinLnBrk="0" hangingPunct="1">
              <a:lnSpc>
                <a:spcPct val="100000"/>
              </a:lnSpc>
              <a:spcBef>
                <a:spcPct val="0"/>
              </a:spcBef>
              <a:spcAft>
                <a:spcPct val="0"/>
              </a:spcAft>
              <a:buClr>
                <a:prstClr val="black">
                  <a:lumMod val="50000"/>
                  <a:lumOff val="50000"/>
                </a:prstClr>
              </a:buClr>
              <a:buSzTx/>
              <a:buFont typeface="Wingdings" panose="05000000000000000000" pitchFamily="2" charset="2"/>
              <a:buNone/>
              <a:defRPr/>
            </a:pPr>
            <a:endParaRPr lang="en-GB" sz="1100" baseline="0" dirty="0"/>
          </a:p>
          <a:p>
            <a:pPr marL="0" marR="0" lvl="0" indent="0" algn="l" defTabSz="914400" rtl="0" eaLnBrk="1" fontAlgn="auto" latinLnBrk="0" hangingPunct="1">
              <a:lnSpc>
                <a:spcPct val="100000"/>
              </a:lnSpc>
              <a:spcBef>
                <a:spcPct val="0"/>
              </a:spcBef>
              <a:spcAft>
                <a:spcPct val="0"/>
              </a:spcAft>
              <a:buClr>
                <a:prstClr val="black">
                  <a:lumMod val="50000"/>
                  <a:lumOff val="50000"/>
                </a:prstClr>
              </a:buClr>
              <a:buSzTx/>
              <a:buFont typeface="Wingdings" panose="05000000000000000000" pitchFamily="2" charset="2"/>
              <a:buNone/>
              <a:defRPr/>
            </a:pPr>
            <a:r>
              <a:rPr lang="cy" sz="1100" b="1" i="0" u="none" strike="noStrike" cap="none" baseline="0" dirty="0">
                <a:solidFill>
                  <a:srgbClr val="000000"/>
                </a:solidFill>
                <a:effectLst/>
                <a:uFillTx/>
                <a:latin typeface="Calibri" panose="020F0502020204030204" pitchFamily="34" charset="0"/>
              </a:rPr>
              <a:t>Pwynt dysgu allweddol: Mae gan yr oedolyn angen cymwys am ofal a chymorth os bydd asesiad yn sefydlu mai’r unig ffordd y gall oresgyn rhwystrau i gyflawni ei ganlyniadau personol yw drwy i’r awdurdod lleol weithio gyda nhw i baratoi cynllun gofal a chymorth ar y cyd, a sicrhau bod y cynllun yn cael ei gyflawni.</a:t>
            </a:r>
          </a:p>
          <a:p>
            <a:pPr marL="0" marR="0" lvl="0" indent="0" algn="l" defTabSz="914400" rtl="0" eaLnBrk="1" fontAlgn="auto" latinLnBrk="0" hangingPunct="1">
              <a:lnSpc>
                <a:spcPct val="100000"/>
              </a:lnSpc>
              <a:spcBef>
                <a:spcPct val="0"/>
              </a:spcBef>
              <a:spcAft>
                <a:spcPct val="0"/>
              </a:spcAft>
              <a:buClr>
                <a:prstClr val="black">
                  <a:lumMod val="50000"/>
                  <a:lumOff val="50000"/>
                </a:prstClr>
              </a:buClr>
              <a:buSzTx/>
              <a:buFont typeface="Wingdings" panose="05000000000000000000" pitchFamily="2" charset="2"/>
              <a:buNone/>
              <a:defRPr/>
            </a:pPr>
            <a:endParaRPr lang="en-GB" sz="1100" b="1"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ct val="0"/>
              </a:spcBef>
              <a:spcAft>
                <a:spcPct val="0"/>
              </a:spcAft>
              <a:buClr>
                <a:prstClr val="black">
                  <a:lumMod val="50000"/>
                  <a:lumOff val="50000"/>
                </a:prstClr>
              </a:buClr>
              <a:buSzTx/>
              <a:buFont typeface="Wingdings" panose="05000000000000000000" pitchFamily="2" charset="2"/>
              <a:buNone/>
              <a:defRPr/>
            </a:pPr>
            <a:r>
              <a:rPr lang="cy" sz="1100" b="1" i="0" u="none" strike="noStrike" cap="none" baseline="0" dirty="0">
                <a:solidFill>
                  <a:srgbClr val="000000"/>
                </a:solidFill>
                <a:effectLst/>
                <a:uFillTx/>
                <a:latin typeface="Calibri" panose="020F0502020204030204" pitchFamily="34" charset="0"/>
              </a:rPr>
              <a:t>Os na all y ddarpariaeth o ofal a chymorth helpu’r person, nid yw’r cwestiynau ynghylch cymhwysedd yn codi.</a:t>
            </a:r>
          </a:p>
          <a:p>
            <a:pPr marL="0" marR="0" lvl="0" indent="0" algn="l" defTabSz="914400" rtl="0" eaLnBrk="1" fontAlgn="auto" latinLnBrk="0" hangingPunct="1">
              <a:lnSpc>
                <a:spcPct val="100000"/>
              </a:lnSpc>
              <a:spcBef>
                <a:spcPct val="0"/>
              </a:spcBef>
              <a:spcAft>
                <a:spcPct val="0"/>
              </a:spcAft>
              <a:buClr>
                <a:prstClr val="black">
                  <a:lumMod val="50000"/>
                  <a:lumOff val="50000"/>
                </a:prstClr>
              </a:buClr>
              <a:buSzTx/>
              <a:buFont typeface="Wingdings" panose="05000000000000000000" pitchFamily="2" charset="2"/>
              <a:buNone/>
              <a:defRPr/>
            </a:pPr>
            <a:endParaRPr lang="en-GB" sz="1100" baseline="0" dirty="0"/>
          </a:p>
          <a:p>
            <a:pPr marL="0" marR="0" lvl="0" indent="0" algn="l" defTabSz="914400" rtl="0" eaLnBrk="1" fontAlgn="auto" latinLnBrk="0" hangingPunct="1">
              <a:lnSpc>
                <a:spcPct val="100000"/>
              </a:lnSpc>
              <a:spcBef>
                <a:spcPct val="0"/>
              </a:spcBef>
              <a:spcAft>
                <a:spcPct val="0"/>
              </a:spcAft>
              <a:buClr>
                <a:prstClr val="black">
                  <a:lumMod val="50000"/>
                  <a:lumOff val="50000"/>
                </a:prstClr>
              </a:buClr>
              <a:buSzTx/>
              <a:buFont typeface="Wingdings" panose="05000000000000000000" pitchFamily="2" charset="2"/>
              <a:buNone/>
              <a:defRPr/>
            </a:pPr>
            <a:endParaRPr lang="en-GB" sz="1100" dirty="0"/>
          </a:p>
          <a:p>
            <a:pPr marL="0" marR="0" lvl="0" indent="0" algn="l" defTabSz="914400" rtl="0" eaLnBrk="1" fontAlgn="auto" latinLnBrk="0" hangingPunct="1">
              <a:lnSpc>
                <a:spcPct val="100000"/>
              </a:lnSpc>
              <a:spcBef>
                <a:spcPts val="0"/>
              </a:spcBef>
              <a:spcAft>
                <a:spcPts val="0"/>
              </a:spcAft>
              <a:buClr>
                <a:prstClr val="black">
                  <a:lumMod val="50000"/>
                  <a:lumOff val="50000"/>
                </a:prstClr>
              </a:buClr>
              <a:buSzPct val="100000"/>
              <a:buFont typeface="Wingdings" panose="05000000000000000000" pitchFamily="2" charset="2"/>
              <a:buNone/>
              <a:tabLst/>
              <a:defRPr/>
            </a:pPr>
            <a:r>
              <a:rPr lang="en-GB" sz="1100" dirty="0"/>
              <a:t>Animated</a:t>
            </a:r>
            <a:r>
              <a:rPr lang="en-GB" sz="1100" baseline="0" dirty="0"/>
              <a:t> slides</a:t>
            </a:r>
          </a:p>
          <a:p>
            <a:pPr marL="0" marR="0" lvl="0" indent="0" algn="l" defTabSz="914400" rtl="0" eaLnBrk="1" fontAlgn="auto" latinLnBrk="0" hangingPunct="1">
              <a:lnSpc>
                <a:spcPct val="100000"/>
              </a:lnSpc>
              <a:spcBef>
                <a:spcPts val="0"/>
              </a:spcBef>
              <a:spcAft>
                <a:spcPts val="0"/>
              </a:spcAft>
              <a:buClr>
                <a:prstClr val="black">
                  <a:lumMod val="50000"/>
                  <a:lumOff val="50000"/>
                </a:prstClr>
              </a:buClr>
              <a:buSzPct val="100000"/>
              <a:buFont typeface="Wingdings" panose="05000000000000000000" pitchFamily="2" charset="2"/>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
                <a:prstClr val="black">
                  <a:lumMod val="50000"/>
                  <a:lumOff val="50000"/>
                </a:prstClr>
              </a:buClr>
              <a:buSzPct val="100000"/>
              <a:buFont typeface="Wingdings" panose="05000000000000000000" pitchFamily="2" charset="2"/>
              <a:buNone/>
              <a:tabLst/>
              <a:defRPr/>
            </a:pPr>
            <a:r>
              <a:rPr lang="en-GB" sz="1100" baseline="0" dirty="0"/>
              <a:t>Four conditions as above.</a:t>
            </a:r>
          </a:p>
          <a:p>
            <a:pPr marL="0" marR="0" lvl="0" indent="0" algn="l" defTabSz="914400" rtl="0" eaLnBrk="1" fontAlgn="auto" latinLnBrk="0" hangingPunct="1">
              <a:lnSpc>
                <a:spcPct val="100000"/>
              </a:lnSpc>
              <a:spcBef>
                <a:spcPts val="0"/>
              </a:spcBef>
              <a:spcAft>
                <a:spcPts val="0"/>
              </a:spcAft>
              <a:buClr>
                <a:prstClr val="black">
                  <a:lumMod val="50000"/>
                  <a:lumOff val="50000"/>
                </a:prstClr>
              </a:buClr>
              <a:buSzPct val="100000"/>
              <a:buFont typeface="Wingdings" panose="05000000000000000000" pitchFamily="2" charset="2"/>
              <a:buNone/>
              <a:tabLst/>
              <a:defRPr/>
            </a:pPr>
            <a:endParaRPr lang="en-GB" sz="1100" baseline="0" dirty="0"/>
          </a:p>
          <a:p>
            <a:pPr lvl="0"/>
            <a:r>
              <a:rPr lang="en-GB" sz="1100" kern="1200" dirty="0">
                <a:solidFill>
                  <a:schemeClr val="tx1"/>
                </a:solidFill>
                <a:effectLst/>
                <a:latin typeface="Calibri" panose="020F0502020204030204" pitchFamily="34" charset="0"/>
                <a:ea typeface="+mn-ea"/>
                <a:cs typeface="Calibri" panose="020F0502020204030204" pitchFamily="34" charset="0"/>
              </a:rPr>
              <a:t>The assessment should establish whether the individual’s needs are such that the needs </a:t>
            </a:r>
            <a:r>
              <a:rPr lang="en-GB" sz="1100" b="1" kern="1200" dirty="0">
                <a:solidFill>
                  <a:schemeClr val="tx1"/>
                </a:solidFill>
                <a:effectLst/>
                <a:latin typeface="Calibri" panose="020F0502020204030204" pitchFamily="34" charset="0"/>
                <a:ea typeface="+mn-ea"/>
                <a:cs typeface="Calibri" panose="020F0502020204030204" pitchFamily="34" charset="0"/>
              </a:rPr>
              <a:t>cannot</a:t>
            </a:r>
            <a:r>
              <a:rPr lang="en-GB" sz="1100" kern="1200" dirty="0">
                <a:solidFill>
                  <a:schemeClr val="tx1"/>
                </a:solidFill>
                <a:effectLst/>
                <a:latin typeface="Calibri" panose="020F0502020204030204" pitchFamily="34" charset="0"/>
                <a:ea typeface="+mn-ea"/>
                <a:cs typeface="Calibri" panose="020F0502020204030204" pitchFamily="34" charset="0"/>
              </a:rPr>
              <a:t> be met through: services available in the community which are accessible to them without the need for a care and support plan; care and support co-ordinated by themselves, their family or carer, or others; or by any other means.</a:t>
            </a:r>
            <a:r>
              <a:rPr lang="en-GB" sz="1100" kern="1200" baseline="0" dirty="0">
                <a:solidFill>
                  <a:schemeClr val="tx1"/>
                </a:solidFill>
                <a:effectLst/>
                <a:latin typeface="Calibri" panose="020F0502020204030204" pitchFamily="34" charset="0"/>
                <a:ea typeface="+mn-ea"/>
                <a:cs typeface="Calibri" panose="020F0502020204030204" pitchFamily="34" charset="0"/>
              </a:rPr>
              <a:t> </a:t>
            </a:r>
            <a:r>
              <a:rPr lang="en-GB" sz="1100" kern="1200" dirty="0">
                <a:solidFill>
                  <a:schemeClr val="tx1"/>
                </a:solidFill>
                <a:effectLst/>
                <a:latin typeface="Calibri" panose="020F0502020204030204" pitchFamily="34" charset="0"/>
                <a:ea typeface="+mn-ea"/>
                <a:cs typeface="Calibri" panose="020F0502020204030204" pitchFamily="34" charset="0"/>
              </a:rPr>
              <a:t>The above means that if an individual’s need for care and support is being (or will be) met by a carer, and that carer is willing and able to meet the individual’s needs then the duty on a local authority to meet those needs does not apply. However,</a:t>
            </a:r>
            <a:r>
              <a:rPr lang="en-GB" sz="1100" kern="1200" baseline="0" dirty="0">
                <a:solidFill>
                  <a:schemeClr val="tx1"/>
                </a:solidFill>
                <a:effectLst/>
                <a:latin typeface="Calibri" panose="020F0502020204030204" pitchFamily="34" charset="0"/>
                <a:ea typeface="+mn-ea"/>
                <a:cs typeface="Calibri" panose="020F0502020204030204" pitchFamily="34" charset="0"/>
              </a:rPr>
              <a:t> there should not be an overreliance on carers: we </a:t>
            </a:r>
            <a:r>
              <a:rPr lang="en-GB" sz="1100" b="1" kern="1200" baseline="0" dirty="0">
                <a:solidFill>
                  <a:schemeClr val="tx1"/>
                </a:solidFill>
                <a:effectLst/>
                <a:latin typeface="Calibri" panose="020F0502020204030204" pitchFamily="34" charset="0"/>
                <a:ea typeface="+mn-ea"/>
                <a:cs typeface="Calibri" panose="020F0502020204030204" pitchFamily="34" charset="0"/>
              </a:rPr>
              <a:t>MUST </a:t>
            </a:r>
            <a:r>
              <a:rPr lang="en-GB" sz="1100" b="0" kern="1200" baseline="0" dirty="0">
                <a:solidFill>
                  <a:schemeClr val="tx1"/>
                </a:solidFill>
                <a:effectLst/>
                <a:latin typeface="Calibri" panose="020F0502020204030204" pitchFamily="34" charset="0"/>
                <a:ea typeface="+mn-ea"/>
                <a:cs typeface="Calibri" panose="020F0502020204030204" pitchFamily="34" charset="0"/>
              </a:rPr>
              <a:t>ensure that caring arrangements are sustainable and that also complies with the general duty to ensure the wellbeing of the carer and person cared for. </a:t>
            </a:r>
            <a:endParaRPr lang="en-GB" sz="1100" b="1" kern="1200" dirty="0">
              <a:solidFill>
                <a:schemeClr val="tx1"/>
              </a:solidFill>
              <a:effectLst/>
              <a:latin typeface="Calibri" panose="020F0502020204030204" pitchFamily="34" charset="0"/>
              <a:ea typeface="+mn-ea"/>
              <a:cs typeface="Calibri" panose="020F0502020204030204" pitchFamily="34" charset="0"/>
            </a:endParaRPr>
          </a:p>
          <a:p>
            <a:pPr lvl="0"/>
            <a:endParaRPr lang="en-GB" sz="1100" kern="1200" dirty="0">
              <a:solidFill>
                <a:schemeClr val="tx1"/>
              </a:solidFill>
              <a:effectLst/>
              <a:latin typeface="Calibri" panose="020F0502020204030204" pitchFamily="34" charset="0"/>
              <a:ea typeface="+mn-ea"/>
              <a:cs typeface="Calibri" panose="020F0502020204030204" pitchFamily="34" charset="0"/>
            </a:endParaRPr>
          </a:p>
          <a:p>
            <a:pPr lvl="0"/>
            <a:r>
              <a:rPr lang="en-GB" sz="1100" kern="1200" dirty="0">
                <a:solidFill>
                  <a:schemeClr val="tx1"/>
                </a:solidFill>
                <a:effectLst/>
                <a:latin typeface="Calibri" panose="020F0502020204030204" pitchFamily="34" charset="0"/>
                <a:ea typeface="+mn-ea"/>
                <a:cs typeface="Calibri" panose="020F0502020204030204" pitchFamily="34" charset="0"/>
              </a:rPr>
              <a:t>The fourth condition is met if the adult is unlikely to achieve one or more of their personal outcomes unless the local authority provides or arranges care and support to meet the need in accordance with a care and support plan or it enables the need to be met by making direct payments. </a:t>
            </a:r>
          </a:p>
          <a:p>
            <a:pPr lvl="0"/>
            <a:endParaRPr lang="en-GB" sz="1100" kern="1200" dirty="0">
              <a:solidFill>
                <a:schemeClr val="tx1"/>
              </a:solidFill>
              <a:effectLst/>
              <a:latin typeface="Calibri" panose="020F0502020204030204" pitchFamily="34" charset="0"/>
              <a:ea typeface="+mn-ea"/>
              <a:cs typeface="Calibri" panose="020F0502020204030204" pitchFamily="34" charset="0"/>
            </a:endParaRPr>
          </a:p>
          <a:p>
            <a:pPr lvl="0"/>
            <a:r>
              <a:rPr lang="en-GB" sz="1100" kern="1200" dirty="0">
                <a:solidFill>
                  <a:schemeClr val="tx1"/>
                </a:solidFill>
                <a:effectLst/>
                <a:latin typeface="Calibri" panose="020F0502020204030204" pitchFamily="34" charset="0"/>
                <a:ea typeface="+mn-ea"/>
                <a:cs typeface="Calibri" panose="020F0502020204030204" pitchFamily="34" charset="0"/>
              </a:rPr>
              <a:t>In determining eligibility, the local authority </a:t>
            </a:r>
            <a:r>
              <a:rPr lang="en-GB" sz="1100" b="1" kern="1200" dirty="0">
                <a:solidFill>
                  <a:schemeClr val="tx1"/>
                </a:solidFill>
                <a:effectLst/>
                <a:latin typeface="Calibri" panose="020F0502020204030204" pitchFamily="34" charset="0"/>
                <a:ea typeface="+mn-ea"/>
                <a:cs typeface="Calibri" panose="020F0502020204030204" pitchFamily="34" charset="0"/>
              </a:rPr>
              <a:t>must</a:t>
            </a:r>
            <a:r>
              <a:rPr lang="en-GB" sz="1100" kern="1200" dirty="0">
                <a:solidFill>
                  <a:schemeClr val="tx1"/>
                </a:solidFill>
                <a:effectLst/>
                <a:latin typeface="Calibri" panose="020F0502020204030204" pitchFamily="34" charset="0"/>
                <a:ea typeface="+mn-ea"/>
                <a:cs typeface="Calibri" panose="020F0502020204030204" pitchFamily="34" charset="0"/>
              </a:rPr>
              <a:t> ensure the individual is involved as a full partner in assessing to what extent they are able to meet their personal outcomes; or with the support of others who are willing to provide that support; or with the assistance of services in the community to which they have access. </a:t>
            </a:r>
            <a:r>
              <a:rPr lang="en-GB" sz="1100" b="1" i="1" kern="1200" dirty="0">
                <a:solidFill>
                  <a:schemeClr val="tx1"/>
                </a:solidFill>
                <a:effectLst/>
                <a:latin typeface="Calibri" panose="020F0502020204030204" pitchFamily="34" charset="0"/>
                <a:ea typeface="+mn-ea"/>
                <a:cs typeface="Calibri" panose="020F0502020204030204" pitchFamily="34" charset="0"/>
              </a:rPr>
              <a:t>The eligibility criteria must not be used as a tool to require individuals to demonstrate they have exhausted every other possible avenue of support before becoming eligible for local authority assistance.</a:t>
            </a:r>
          </a:p>
          <a:p>
            <a:pPr marL="0" marR="0" lvl="0" indent="0" algn="l" defTabSz="914400" rtl="0" eaLnBrk="1" fontAlgn="auto" latinLnBrk="0" hangingPunct="1">
              <a:lnSpc>
                <a:spcPct val="100000"/>
              </a:lnSpc>
              <a:spcBef>
                <a:spcPts val="0"/>
              </a:spcBef>
              <a:spcAft>
                <a:spcPts val="0"/>
              </a:spcAft>
              <a:buClr>
                <a:prstClr val="black">
                  <a:lumMod val="50000"/>
                  <a:lumOff val="50000"/>
                </a:prstClr>
              </a:buClr>
              <a:buSzPct val="100000"/>
              <a:buFont typeface="Wingdings" panose="05000000000000000000" pitchFamily="2" charset="2"/>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
                <a:prstClr val="black">
                  <a:lumMod val="50000"/>
                  <a:lumOff val="50000"/>
                </a:prstClr>
              </a:buClr>
              <a:buSzPct val="100000"/>
              <a:buFont typeface="Wingdings" panose="05000000000000000000" pitchFamily="2" charset="2"/>
              <a:buNone/>
              <a:tabLst/>
              <a:defRPr/>
            </a:pPr>
            <a:r>
              <a:rPr lang="en-GB" sz="1100" b="1" kern="1200" dirty="0">
                <a:solidFill>
                  <a:schemeClr val="tx1"/>
                </a:solidFill>
                <a:effectLst/>
                <a:latin typeface="Calibri" panose="020F0502020204030204" pitchFamily="34" charset="0"/>
                <a:ea typeface="+mn-ea"/>
                <a:cs typeface="Calibri" panose="020F0502020204030204" pitchFamily="34" charset="0"/>
              </a:rPr>
              <a:t>Key learning point: The adult has an eligible need for care and support if an assessment establishes that they can only overcome barriers to achieving their personal outcomes by the local authority working with them in jointly preparing a care and support plan, and ensuring that the plan is delivered.</a:t>
            </a:r>
          </a:p>
          <a:p>
            <a:pPr marL="0" marR="0" lvl="0" indent="0" algn="l" defTabSz="914400" rtl="0" eaLnBrk="1" fontAlgn="auto" latinLnBrk="0" hangingPunct="1">
              <a:lnSpc>
                <a:spcPct val="100000"/>
              </a:lnSpc>
              <a:spcBef>
                <a:spcPts val="0"/>
              </a:spcBef>
              <a:spcAft>
                <a:spcPts val="0"/>
              </a:spcAft>
              <a:buClr>
                <a:prstClr val="black">
                  <a:lumMod val="50000"/>
                  <a:lumOff val="50000"/>
                </a:prstClr>
              </a:buClr>
              <a:buSzPct val="100000"/>
              <a:buFont typeface="Wingdings" panose="05000000000000000000" pitchFamily="2" charset="2"/>
              <a:buNone/>
              <a:tabLst/>
              <a:defRPr/>
            </a:pPr>
            <a:endParaRPr lang="en-GB" sz="1100" b="1"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prstClr val="black">
                  <a:lumMod val="50000"/>
                  <a:lumOff val="50000"/>
                </a:prstClr>
              </a:buClr>
              <a:buSzPct val="100000"/>
              <a:buFont typeface="Wingdings" panose="05000000000000000000" pitchFamily="2" charset="2"/>
              <a:buNone/>
              <a:tabLst/>
              <a:defRPr/>
            </a:pPr>
            <a:r>
              <a:rPr lang="en-GB" sz="1100" b="1" kern="1200" dirty="0">
                <a:solidFill>
                  <a:schemeClr val="tx1"/>
                </a:solidFill>
                <a:effectLst/>
                <a:latin typeface="Calibri" panose="020F0502020204030204" pitchFamily="34" charset="0"/>
                <a:ea typeface="+mn-ea"/>
                <a:cs typeface="Calibri" panose="020F0502020204030204" pitchFamily="34" charset="0"/>
              </a:rPr>
              <a:t>If</a:t>
            </a:r>
            <a:r>
              <a:rPr lang="en-GB" sz="1100" b="1" kern="1200" baseline="0" dirty="0">
                <a:solidFill>
                  <a:schemeClr val="tx1"/>
                </a:solidFill>
                <a:effectLst/>
                <a:latin typeface="Calibri" panose="020F0502020204030204" pitchFamily="34" charset="0"/>
                <a:ea typeface="+mn-ea"/>
                <a:cs typeface="Calibri" panose="020F0502020204030204" pitchFamily="34" charset="0"/>
              </a:rPr>
              <a:t> the provision of care and support cannot help the person the questions of eligibility doesn’t arise.</a:t>
            </a:r>
            <a:endParaRPr lang="en-GB" sz="1100" b="1"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prstClr val="black">
                  <a:lumMod val="50000"/>
                  <a:lumOff val="50000"/>
                </a:prstClr>
              </a:buClr>
              <a:buSzPct val="100000"/>
              <a:buFont typeface="Wingdings" panose="05000000000000000000" pitchFamily="2" charset="2"/>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
                <a:prstClr val="black">
                  <a:lumMod val="50000"/>
                  <a:lumOff val="50000"/>
                </a:prstClr>
              </a:buClr>
              <a:buSzPct val="100000"/>
              <a:buFont typeface="Wingdings" panose="05000000000000000000" pitchFamily="2" charset="2"/>
              <a:buNone/>
              <a:tabLst/>
              <a:defRPr/>
            </a:pPr>
            <a:endParaRPr lang="en-GB" sz="1100" dirty="0"/>
          </a:p>
        </p:txBody>
      </p:sp>
      <p:sp>
        <p:nvSpPr>
          <p:cNvPr id="4" name="Slide Number Placeholder 3"/>
          <p:cNvSpPr>
            <a:spLocks noGrp="1"/>
          </p:cNvSpPr>
          <p:nvPr>
            <p:ph type="sldNum" sz="quarter" idx="10"/>
          </p:nvPr>
        </p:nvSpPr>
        <p:spPr>
          <a:xfrm>
            <a:off x="3850444" y="9428584"/>
            <a:ext cx="2945659" cy="496332"/>
          </a:xfrm>
          <a:prstGeom prst="rect">
            <a:avLst/>
          </a:prstGeom>
        </p:spPr>
        <p:txBody>
          <a:bodyPr/>
          <a:lstStyle/>
          <a:p>
            <a:fld id="{A771E050-A66B-4E11-9C20-135C160BC1C9}" type="slidenum">
              <a:rPr lang="en-GB" smtClean="0"/>
              <a:t>30</a:t>
            </a:fld>
            <a:endParaRPr lang="en-GB"/>
          </a:p>
        </p:txBody>
      </p:sp>
    </p:spTree>
    <p:extLst>
      <p:ext uri="{BB962C8B-B14F-4D97-AF65-F5344CB8AC3E}">
        <p14:creationId xmlns:p14="http://schemas.microsoft.com/office/powerpoint/2010/main" val="3879821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lvl="0"/>
            <a:r>
              <a:rPr lang="cy" sz="1100" b="0" i="0" u="none" strike="noStrike" cap="none" baseline="0" dirty="0">
                <a:solidFill>
                  <a:srgbClr val="000000"/>
                </a:solidFill>
                <a:effectLst/>
                <a:uFillTx/>
                <a:latin typeface="Calibri" panose="020F0502020204030204" pitchFamily="34" charset="0"/>
              </a:rPr>
              <a:t>Pedwar amod:</a:t>
            </a:r>
          </a:p>
          <a:p>
            <a:pPr lvl="0"/>
            <a:endParaRPr lang="en-GB" sz="1100" kern="1200" dirty="0">
              <a:solidFill>
                <a:schemeClr val="tx1"/>
              </a:solidFill>
              <a:effectLst/>
              <a:latin typeface="Calibri" panose="020F0502020204030204" pitchFamily="34" charset="0"/>
              <a:ea typeface="+mn-ea"/>
              <a:cs typeface="Calibri" panose="020F0502020204030204" pitchFamily="34" charset="0"/>
            </a:endParaRPr>
          </a:p>
          <a:p>
            <a:pPr lvl="0"/>
            <a:r>
              <a:rPr lang="cy" sz="1100" b="0" i="0" u="none" strike="noStrike" cap="none" baseline="0" dirty="0">
                <a:solidFill>
                  <a:srgbClr val="000000"/>
                </a:solidFill>
                <a:effectLst/>
                <a:uFillTx/>
                <a:latin typeface="Calibri" panose="020F0502020204030204" pitchFamily="34" charset="0"/>
              </a:rPr>
              <a:t>Mae’r amod cyntaf yn ymwneud ag amgylchiadau’r gofalwr ac fe’i diwellir os yw’r angen yn un sy’n codi o ganlyniad i ddarparu gofal ar gyfer naill ai plentyn anabl neu oedolyn sydd ag anghenion yn deillio o amgylchiadau a nodir yn y rheoliadau ac a ddangosir ar ochr chwith y sleid: </a:t>
            </a:r>
          </a:p>
          <a:p>
            <a:pPr lvl="0"/>
            <a:r>
              <a:rPr lang="cy" sz="1100" b="0" i="0" u="none" strike="noStrike" cap="none" baseline="0" dirty="0">
                <a:solidFill>
                  <a:srgbClr val="000000"/>
                </a:solidFill>
                <a:effectLst/>
                <a:uFillTx/>
                <a:latin typeface="Calibri" panose="020F0502020204030204" pitchFamily="34" charset="0"/>
              </a:rPr>
              <a:t>salwch corfforol neu feddyliol;</a:t>
            </a:r>
          </a:p>
          <a:p>
            <a:pPr lvl="0"/>
            <a:r>
              <a:rPr lang="cy" sz="1100" b="0" i="0" u="none" strike="noStrike" cap="none" baseline="0" dirty="0">
                <a:solidFill>
                  <a:srgbClr val="000000"/>
                </a:solidFill>
                <a:effectLst/>
                <a:uFillTx/>
                <a:latin typeface="Calibri" panose="020F0502020204030204" pitchFamily="34" charset="0"/>
              </a:rPr>
              <a:t>oed:</a:t>
            </a:r>
          </a:p>
          <a:p>
            <a:pPr lvl="0"/>
            <a:r>
              <a:rPr lang="cy" sz="1100" b="0" i="0" u="none" strike="noStrike" cap="none" baseline="0" dirty="0">
                <a:solidFill>
                  <a:srgbClr val="000000"/>
                </a:solidFill>
                <a:effectLst/>
                <a:uFillTx/>
                <a:latin typeface="Calibri" panose="020F0502020204030204" pitchFamily="34" charset="0"/>
              </a:rPr>
              <a:t>anabledd;</a:t>
            </a:r>
          </a:p>
          <a:p>
            <a:pPr lvl="0"/>
            <a:r>
              <a:rPr lang="cy" sz="1100" b="0" i="0" u="none" strike="noStrike" cap="none" baseline="0" dirty="0">
                <a:solidFill>
                  <a:srgbClr val="000000"/>
                </a:solidFill>
                <a:effectLst/>
                <a:uFillTx/>
                <a:latin typeface="Calibri" panose="020F0502020204030204" pitchFamily="34" charset="0"/>
              </a:rPr>
              <a:t>dibyniaeth ar alcohol neu gyffuriau; neu</a:t>
            </a:r>
          </a:p>
          <a:p>
            <a:pPr lvl="0"/>
            <a:r>
              <a:rPr lang="cy" sz="1100" b="0" i="0" u="none" strike="noStrike" cap="none" baseline="0" dirty="0">
                <a:solidFill>
                  <a:srgbClr val="000000"/>
                </a:solidFill>
                <a:effectLst/>
                <a:uFillTx/>
                <a:latin typeface="Calibri" panose="020F0502020204030204" pitchFamily="34" charset="0"/>
              </a:rPr>
              <a:t>amgylchiadau tebyg eraill.</a:t>
            </a:r>
          </a:p>
          <a:p>
            <a:pPr lvl="0"/>
            <a:r>
              <a:rPr lang="cy" sz="1100" b="0" i="0" u="none" strike="noStrike" cap="none" baseline="0" dirty="0">
                <a:solidFill>
                  <a:srgbClr val="000000"/>
                </a:solidFill>
                <a:effectLst/>
                <a:uFillTx/>
                <a:latin typeface="Calibri" panose="020F0502020204030204" pitchFamily="34" charset="0"/>
              </a:rPr>
              <a:t>Bodlonir yr ail amod os yw’r angen yn ymwneud ag un neu fwy o’r canlyniadau a nodir yn y rheoliadau ac a ddangosir ar ochr dde’r sleid:  </a:t>
            </a:r>
          </a:p>
          <a:p>
            <a:pPr lvl="0"/>
            <a:r>
              <a:rPr lang="cy" sz="1100" b="0" i="0" u="none" strike="noStrike" cap="none" baseline="0" dirty="0">
                <a:solidFill>
                  <a:srgbClr val="000000"/>
                </a:solidFill>
                <a:effectLst/>
                <a:uFillTx/>
                <a:latin typeface="Calibri" panose="020F0502020204030204" pitchFamily="34" charset="0"/>
              </a:rPr>
              <a:t>gallu i gyflawni hunanofal neu arferion domestig; </a:t>
            </a:r>
          </a:p>
          <a:p>
            <a:pPr lvl="0"/>
            <a:r>
              <a:rPr lang="cy" sz="1100" b="0" i="0" u="none" strike="noStrike" cap="none" baseline="0" dirty="0">
                <a:solidFill>
                  <a:srgbClr val="000000"/>
                </a:solidFill>
                <a:effectLst/>
                <a:uFillTx/>
                <a:latin typeface="Calibri" panose="020F0502020204030204" pitchFamily="34" charset="0"/>
              </a:rPr>
              <a:t>gallu i gyfathrebu; </a:t>
            </a:r>
          </a:p>
          <a:p>
            <a:pPr lvl="0"/>
            <a:r>
              <a:rPr lang="cy" sz="1100" b="0" i="0" u="none" strike="noStrike" cap="none" baseline="0" dirty="0">
                <a:solidFill>
                  <a:srgbClr val="000000"/>
                </a:solidFill>
                <a:effectLst/>
                <a:uFillTx/>
                <a:latin typeface="Calibri" panose="020F0502020204030204" pitchFamily="34" charset="0"/>
              </a:rPr>
              <a:t>amddiffyn rhag camdriniaeth ac esgeulustod; </a:t>
            </a:r>
          </a:p>
          <a:p>
            <a:pPr lvl="0"/>
            <a:r>
              <a:rPr lang="cy" sz="1100" b="0" i="0" u="none" strike="noStrike" cap="none" baseline="0" dirty="0">
                <a:solidFill>
                  <a:srgbClr val="000000"/>
                </a:solidFill>
                <a:effectLst/>
                <a:uFillTx/>
                <a:latin typeface="Calibri" panose="020F0502020204030204" pitchFamily="34" charset="0"/>
              </a:rPr>
              <a:t>cymryd rhan mewn gwaith, addysg, dysgu neu weithgareddau hamdden; </a:t>
            </a:r>
          </a:p>
          <a:p>
            <a:pPr lvl="0"/>
            <a:r>
              <a:rPr lang="cy" sz="1100" b="0" i="0" u="none" strike="noStrike" cap="none" baseline="0" dirty="0">
                <a:solidFill>
                  <a:srgbClr val="000000"/>
                </a:solidFill>
                <a:effectLst/>
                <a:uFillTx/>
                <a:latin typeface="Calibri" panose="020F0502020204030204" pitchFamily="34" charset="0"/>
              </a:rPr>
              <a:t>cynnal neu ddatblygu perthnasoedd teuluol neu berthnasoedd personol arwyddocaol eraill; </a:t>
            </a:r>
          </a:p>
          <a:p>
            <a:pPr lvl="0"/>
            <a:r>
              <a:rPr lang="cy" sz="1100" b="0" i="0" u="none" strike="noStrike" cap="none" baseline="0" dirty="0">
                <a:solidFill>
                  <a:srgbClr val="000000"/>
                </a:solidFill>
                <a:effectLst/>
                <a:uFillTx/>
                <a:latin typeface="Calibri" panose="020F0502020204030204" pitchFamily="34" charset="0"/>
              </a:rPr>
              <a:t>datblygu a chynnal perthnasoedd cymdeithasol a chyfranogiad yn y gymuned; neu </a:t>
            </a:r>
          </a:p>
          <a:p>
            <a:pPr lvl="0"/>
            <a:r>
              <a:rPr lang="cy" sz="1100" b="0" i="0" u="none" strike="noStrike" cap="none" baseline="0" dirty="0">
                <a:solidFill>
                  <a:srgbClr val="000000"/>
                </a:solidFill>
                <a:effectLst/>
                <a:uFillTx/>
                <a:latin typeface="Calibri" panose="020F0502020204030204" pitchFamily="34" charset="0"/>
              </a:rPr>
              <a:t>yn achos gofalwr sy'n oedolyn, cyflawni cyfrifoldebau gofalu am blentyn;</a:t>
            </a:r>
          </a:p>
          <a:p>
            <a:pPr lvl="0"/>
            <a:r>
              <a:rPr lang="cy" sz="1100" b="0" i="0" u="none" strike="noStrike" cap="none" baseline="0" dirty="0">
                <a:solidFill>
                  <a:srgbClr val="000000"/>
                </a:solidFill>
                <a:effectLst/>
                <a:uFillTx/>
                <a:latin typeface="Calibri" panose="020F0502020204030204" pitchFamily="34" charset="0"/>
              </a:rPr>
              <a:t>yn achos gofalwr plant, cyflawni nodau datblygiadol.</a:t>
            </a:r>
          </a:p>
          <a:p>
            <a:pPr lvl="0"/>
            <a:r>
              <a:rPr lang="cy" sz="1100" b="0" i="0" u="none" strike="noStrike" cap="none" baseline="0" dirty="0">
                <a:solidFill>
                  <a:srgbClr val="000000"/>
                </a:solidFill>
                <a:effectLst/>
                <a:uFillTx/>
                <a:latin typeface="Calibri" panose="020F0502020204030204" pitchFamily="34" charset="0"/>
              </a:rPr>
              <a:t>Mae’r trydydd amod yn cael ei ddiwallu os yw’r angen yn golygu na all y gofalwr ddiwallu’r angen hwnnw ar ei ben ei hun, gyda chymorth eraill sy’n gallu ac yn fodlon darparu’r cymorth hwnnw, neu gyda chymorth gwasanaethau y mae gan y gofalwr fynediad iddynt.</a:t>
            </a:r>
          </a:p>
          <a:p>
            <a:pPr lvl="0"/>
            <a:r>
              <a:rPr lang="cy" sz="1100" b="0" i="0" u="none" strike="noStrike" cap="none" baseline="0" dirty="0">
                <a:solidFill>
                  <a:srgbClr val="000000"/>
                </a:solidFill>
                <a:effectLst/>
                <a:uFillTx/>
                <a:latin typeface="Calibri" panose="020F0502020204030204" pitchFamily="34" charset="0"/>
              </a:rPr>
              <a:t>Dylai'r asesiad sefydlu a yw anghenion yr unigolyn yn golygu </a:t>
            </a:r>
            <a:r>
              <a:rPr lang="cy" sz="1100" b="1" i="0" u="none" strike="noStrike" cap="none" baseline="0" dirty="0">
                <a:solidFill>
                  <a:srgbClr val="000000"/>
                </a:solidFill>
                <a:effectLst/>
                <a:uFillTx/>
                <a:latin typeface="Calibri" panose="020F0502020204030204" pitchFamily="34" charset="0"/>
              </a:rPr>
              <a:t>ni all</a:t>
            </a:r>
            <a:r>
              <a:rPr lang="cy" sz="1100" b="0" i="0" u="none" strike="noStrike" cap="none" baseline="0" dirty="0">
                <a:solidFill>
                  <a:srgbClr val="000000"/>
                </a:solidFill>
                <a:effectLst/>
                <a:uFillTx/>
                <a:latin typeface="Calibri" panose="020F0502020204030204" pitchFamily="34" charset="0"/>
              </a:rPr>
              <a:t> yr anghenion gael eu diwallu drwy: wasanaethau sydd ar gael yn y gymuned sy’n hygyrch iddynt heb fod angen cynllun gofal a chymorth; gofal a chymorth a gydlynir ganddynt hwy eu hunain, eu teulu neu ofalwr, neu eraill; neu drwy unrhyw fodd arall.</a:t>
            </a:r>
          </a:p>
          <a:p>
            <a:pPr lvl="0"/>
            <a:r>
              <a:rPr lang="cy" sz="1100" b="0" i="0" u="none" strike="noStrike" cap="none" baseline="0" dirty="0">
                <a:solidFill>
                  <a:srgbClr val="000000"/>
                </a:solidFill>
                <a:effectLst/>
                <a:uFillTx/>
                <a:latin typeface="Calibri" panose="020F0502020204030204" pitchFamily="34" charset="0"/>
              </a:rPr>
              <a:t>Bodlonir y pedwerydd amod os yw’r gofalwr yn annhebygol o gyflawni un neu fwy o’i ganlyniadau personol oni bai I) bod yr awdurdod lleol yn darparu neu’n trefnu cymorth i’r gofalwr i ddiwallu angen y gofalwr, neu ii) bod yr awdurdod lleol yn darparu neu’n trefnu gofal a chymorth i’r person y mae’r gofalwr yn darparu gofal ar ei gyfer, er mwyn diwallu angen y gofalwr, neu iii) ei fod yn galluogi’r angen i gael ei ddiwallu drwy wneud taliadau uniongyrchol. </a:t>
            </a:r>
          </a:p>
          <a:p>
            <a:pPr lvl="0"/>
            <a:r>
              <a:rPr lang="cy" sz="1100" b="0" i="0" u="none" strike="noStrike" cap="none" baseline="0" dirty="0">
                <a:solidFill>
                  <a:srgbClr val="000000"/>
                </a:solidFill>
                <a:effectLst/>
                <a:uFillTx/>
                <a:latin typeface="Calibri" panose="020F0502020204030204" pitchFamily="34" charset="0"/>
              </a:rPr>
              <a:t>Os mai plentyn yw’r gofalwr, rhaid i’r asesiad roi sylw i’w anghenion datblygiadol ac i ba raddau y mae’n briodol i’r plentyn ddarparu’r gofal. Rhaid i asesu hefyd geisio nodi'r canlyniadau y mae'r rhai sydd â chyfrifoldeb rhiant yn dymuno eu cyflawni. Dylai hyn arwain at yr awdurdod lleol yn ystyried a yw gofalwr sy’n blentyn mewn gwirionedd yn blentyn ag anghenion gofal a chymorth yn ei rinwedd ei hun ac a ddylai felly gael ei asesu o dan Adran 21 o’r Ddeddf.</a:t>
            </a:r>
          </a:p>
          <a:p>
            <a:pPr marL="0" marR="0" lvl="0" indent="0" algn="l" defTabSz="914400" rtl="0" eaLnBrk="1" fontAlgn="auto" latinLnBrk="0" hangingPunct="1">
              <a:lnSpc>
                <a:spcPct val="100000"/>
              </a:lnSpc>
              <a:spcBef>
                <a:spcPct val="0"/>
              </a:spcBef>
              <a:spcAft>
                <a:spcPct val="0"/>
              </a:spcAft>
              <a:buClrTx/>
              <a:buSzTx/>
              <a:buFontTx/>
              <a:buNone/>
              <a:defRPr/>
            </a:pPr>
            <a:r>
              <a:rPr lang="cy" sz="1100" b="0" i="0" u="none" strike="noStrike" cap="none" baseline="0" dirty="0">
                <a:effectLst/>
                <a:uFillTx/>
              </a:rPr>
              <a:t>Fodd bynnag, ni ddylai fod gorddibyniaeth ar ofalwyr: </a:t>
            </a:r>
            <a:r>
              <a:rPr lang="cy" sz="1100" b="0" i="0" u="none" strike="noStrike" cap="none" baseline="0" dirty="0">
                <a:solidFill>
                  <a:srgbClr val="000000"/>
                </a:solidFill>
                <a:effectLst/>
                <a:uFillTx/>
                <a:latin typeface="Calibri" panose="020F0502020204030204" pitchFamily="34" charset="0"/>
              </a:rPr>
              <a:t>RHAID </a:t>
            </a:r>
            <a:r>
              <a:rPr lang="cy" sz="1100" b="1" i="0" u="none" strike="noStrike" cap="none" baseline="0" dirty="0">
                <a:solidFill>
                  <a:srgbClr val="000000"/>
                </a:solidFill>
                <a:effectLst/>
                <a:uFillTx/>
                <a:latin typeface="Calibri" panose="020F0502020204030204" pitchFamily="34" charset="0"/>
              </a:rPr>
              <a:t>i ni sicrhau bod trefniadau gofalu yn gynaliadwy a bod hynny hefyd yn cydymffurfio â’r ddyletswydd gyffredinol i sicrhau llesiant y gofalwr a’r sawl y gofelir amdano. </a:t>
            </a:r>
          </a:p>
          <a:p>
            <a:pPr lvl="0"/>
            <a:endParaRPr lang="en-GB" sz="1100" kern="1200" dirty="0">
              <a:solidFill>
                <a:schemeClr val="tx1"/>
              </a:solidFill>
              <a:effectLst/>
              <a:latin typeface="Calibri" panose="020F0502020204030204" pitchFamily="34" charset="0"/>
              <a:ea typeface="+mn-ea"/>
              <a:cs typeface="Calibri" panose="020F0502020204030204" pitchFamily="34" charset="0"/>
            </a:endParaRPr>
          </a:p>
          <a:p>
            <a:pPr lvl="0"/>
            <a:endParaRPr lang="en-GB" sz="1100" kern="1200" dirty="0">
              <a:solidFill>
                <a:schemeClr val="tx1"/>
              </a:solidFill>
              <a:effectLst/>
              <a:latin typeface="Calibri" panose="020F0502020204030204" pitchFamily="34" charset="0"/>
              <a:ea typeface="+mn-ea"/>
              <a:cs typeface="Calibri" panose="020F0502020204030204" pitchFamily="34" charset="0"/>
            </a:endParaRPr>
          </a:p>
          <a:p>
            <a:r>
              <a:rPr lang="cy" sz="1100" b="1" i="0" u="none" strike="noStrike" cap="none" baseline="0" dirty="0">
                <a:solidFill>
                  <a:srgbClr val="000000"/>
                </a:solidFill>
                <a:effectLst/>
                <a:uFillTx/>
                <a:latin typeface="Calibri" panose="020F0502020204030204" pitchFamily="34" charset="0"/>
              </a:rPr>
              <a:t>Pwynt dysgu allweddol</a:t>
            </a:r>
          </a:p>
          <a:p>
            <a:r>
              <a:rPr lang="cy" sz="1100" b="1" i="0" u="none" strike="noStrike" cap="none" baseline="0" dirty="0">
                <a:solidFill>
                  <a:srgbClr val="000000"/>
                </a:solidFill>
                <a:effectLst/>
                <a:uFillTx/>
                <a:latin typeface="Calibri" panose="020F0502020204030204" pitchFamily="34" charset="0"/>
              </a:rPr>
              <a:t>Os mai plentyn yw’r gofalwr, rhaid i’r awdurdod lleol roi sylw i’w anghenion datblygiadol ac i ba raddau y mae’n briodol i’r plentyn ddarparu’r gofal.</a:t>
            </a:r>
          </a:p>
          <a:p>
            <a:pPr lvl="0"/>
            <a:endParaRPr lang="en-GB" sz="1100" kern="1200" dirty="0">
              <a:solidFill>
                <a:schemeClr val="tx1"/>
              </a:solidFill>
              <a:effectLst/>
              <a:latin typeface="Calibri" panose="020F0502020204030204" pitchFamily="34" charset="0"/>
              <a:ea typeface="+mn-ea"/>
              <a:cs typeface="Calibri" panose="020F0502020204030204" pitchFamily="34" charset="0"/>
            </a:endParaRPr>
          </a:p>
          <a:p>
            <a:pPr lvl="0"/>
            <a:r>
              <a:rPr lang="en-GB" sz="1100" kern="1200" dirty="0">
                <a:solidFill>
                  <a:schemeClr val="tx1"/>
                </a:solidFill>
                <a:effectLst/>
                <a:latin typeface="Calibri" panose="020F0502020204030204" pitchFamily="34" charset="0"/>
                <a:ea typeface="+mn-ea"/>
                <a:cs typeface="Calibri" panose="020F0502020204030204" pitchFamily="34" charset="0"/>
              </a:rPr>
              <a:t>Four conditions:</a:t>
            </a:r>
          </a:p>
          <a:p>
            <a:pPr lvl="0"/>
            <a:endParaRPr lang="en-GB" sz="1100" kern="1200" dirty="0">
              <a:solidFill>
                <a:schemeClr val="tx1"/>
              </a:solidFill>
              <a:effectLst/>
              <a:latin typeface="Calibri" panose="020F0502020204030204" pitchFamily="34" charset="0"/>
              <a:ea typeface="+mn-ea"/>
              <a:cs typeface="Calibri" panose="020F0502020204030204" pitchFamily="34" charset="0"/>
            </a:endParaRPr>
          </a:p>
          <a:p>
            <a:pPr lvl="0"/>
            <a:r>
              <a:rPr lang="en-GB" sz="1100" kern="1200" dirty="0">
                <a:solidFill>
                  <a:schemeClr val="tx1"/>
                </a:solidFill>
                <a:effectLst/>
                <a:latin typeface="Calibri" panose="020F0502020204030204" pitchFamily="34" charset="0"/>
                <a:ea typeface="+mn-ea"/>
                <a:cs typeface="Calibri" panose="020F0502020204030204" pitchFamily="34" charset="0"/>
              </a:rPr>
              <a:t>The first condition relates to the carer’s circumstances and is met if the need is one that arises as a result of providing care for either a disabled child or an adult who has needs arising from circumstances which are specified in the regulations and shown on the left hand side of the slide: </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physical or mental ill-health;</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age;</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disability;</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dependence on alcohol or drugs; or</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other similar circumstances.</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The second condition is met if the need relates to one or more of the outcomes specified in the regulations and shown on the right hand side of the slide:  </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ability to carry out self-care or domestic routines; </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ability to communicate; </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protection from abuse or neglect; </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involvement in work, education, learning or in leisure activities; </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maintenance or development of family or other significant personal relationships; </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development and maintenance of social relationships and involvement in the community; or </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in the case of an adult carer, fulfilment of caring responsibilities for a child;</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in the case of a child carer, achieving developmental goals.</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The third condition is met if the need is such that the carer is not able to meet that need alone, with the support of others who are able and willing to provide that support, or with the assistance of services which the carer has access to.</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The assessment should establish whether the individual’s needs are such that the needs </a:t>
            </a:r>
            <a:r>
              <a:rPr lang="en-GB" sz="1100" b="1" kern="1200" dirty="0">
                <a:solidFill>
                  <a:schemeClr val="tx1"/>
                </a:solidFill>
                <a:effectLst/>
                <a:latin typeface="Calibri" panose="020F0502020204030204" pitchFamily="34" charset="0"/>
                <a:ea typeface="+mn-ea"/>
                <a:cs typeface="Calibri" panose="020F0502020204030204" pitchFamily="34" charset="0"/>
              </a:rPr>
              <a:t>cannot</a:t>
            </a:r>
            <a:r>
              <a:rPr lang="en-GB" sz="1100" kern="1200" dirty="0">
                <a:solidFill>
                  <a:schemeClr val="tx1"/>
                </a:solidFill>
                <a:effectLst/>
                <a:latin typeface="Calibri" panose="020F0502020204030204" pitchFamily="34" charset="0"/>
                <a:ea typeface="+mn-ea"/>
                <a:cs typeface="Calibri" panose="020F0502020204030204" pitchFamily="34" charset="0"/>
              </a:rPr>
              <a:t> be met through: services available in the community which are accessible to them without the need for a support plan; support co-ordinated by themselves, their family or carer, or others; or by any other means.</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The fourth condition is met if the carer is unlikely to achieve one or more of their personal outcomes unless I) the local authority provides or arranges support to the carer to meet the carer’s need, or ii) the local authority provides or arranges care and support to the person for whom the carer provides care, in order to meet the carer’s need, or iii) it enables the need to be met by making direct payments. </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Where the carer is a child the local authority must have regard to his or her developmental needs and the extent to which it is appropriate for the child to provide care. Assessment must also seek to identify the outcomes that those with parental responsibility wish to achieve. This should lead to consideration by the local authority of whether a child carer is actually a child with care and support needs in his or her own right and who therefore should be assessed under Section 21 of the Act.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effectLst/>
                <a:latin typeface="Calibri" panose="020F0502020204030204" pitchFamily="34" charset="0"/>
                <a:ea typeface="+mn-ea"/>
                <a:cs typeface="Calibri" panose="020F0502020204030204" pitchFamily="34" charset="0"/>
              </a:rPr>
              <a:t>However,</a:t>
            </a:r>
            <a:r>
              <a:rPr lang="en-GB" sz="1100" kern="1200" baseline="0" dirty="0">
                <a:solidFill>
                  <a:schemeClr val="tx1"/>
                </a:solidFill>
                <a:effectLst/>
                <a:latin typeface="Calibri" panose="020F0502020204030204" pitchFamily="34" charset="0"/>
                <a:ea typeface="+mn-ea"/>
                <a:cs typeface="Calibri" panose="020F0502020204030204" pitchFamily="34" charset="0"/>
              </a:rPr>
              <a:t> there should not be an overreliance on carers: we </a:t>
            </a:r>
            <a:r>
              <a:rPr lang="en-GB" sz="1100" b="1" kern="1200" baseline="0" dirty="0">
                <a:solidFill>
                  <a:schemeClr val="tx1"/>
                </a:solidFill>
                <a:effectLst/>
                <a:latin typeface="Calibri" panose="020F0502020204030204" pitchFamily="34" charset="0"/>
                <a:ea typeface="+mn-ea"/>
                <a:cs typeface="Calibri" panose="020F0502020204030204" pitchFamily="34" charset="0"/>
              </a:rPr>
              <a:t>MUST </a:t>
            </a:r>
            <a:r>
              <a:rPr lang="en-GB" sz="1100" b="0" kern="1200" baseline="0" dirty="0">
                <a:solidFill>
                  <a:schemeClr val="tx1"/>
                </a:solidFill>
                <a:effectLst/>
                <a:latin typeface="Calibri" panose="020F0502020204030204" pitchFamily="34" charset="0"/>
                <a:ea typeface="+mn-ea"/>
                <a:cs typeface="Calibri" panose="020F0502020204030204" pitchFamily="34" charset="0"/>
              </a:rPr>
              <a:t>ensure that caring arrangements are sustainable and that also complies with the general duty to ensure the wellbeing of the carer and person cared for. </a:t>
            </a:r>
            <a:endParaRPr lang="en-GB" sz="1100" b="1" kern="1200" dirty="0">
              <a:solidFill>
                <a:schemeClr val="tx1"/>
              </a:solidFill>
              <a:effectLst/>
              <a:latin typeface="Calibri" panose="020F0502020204030204" pitchFamily="34" charset="0"/>
              <a:ea typeface="+mn-ea"/>
              <a:cs typeface="Calibri" panose="020F0502020204030204" pitchFamily="34" charset="0"/>
            </a:endParaRPr>
          </a:p>
          <a:p>
            <a:pPr lvl="0"/>
            <a:endParaRPr lang="en-GB" sz="1100" kern="1200" dirty="0">
              <a:solidFill>
                <a:schemeClr val="tx1"/>
              </a:solidFill>
              <a:effectLst/>
              <a:latin typeface="Calibri" panose="020F0502020204030204" pitchFamily="34" charset="0"/>
              <a:ea typeface="+mn-ea"/>
              <a:cs typeface="Calibri" panose="020F0502020204030204" pitchFamily="34" charset="0"/>
            </a:endParaRPr>
          </a:p>
          <a:p>
            <a:pPr lvl="0"/>
            <a:endParaRPr lang="en-GB" sz="1100" kern="1200" dirty="0">
              <a:solidFill>
                <a:schemeClr val="tx1"/>
              </a:solidFill>
              <a:effectLst/>
              <a:latin typeface="Calibri" panose="020F0502020204030204" pitchFamily="34" charset="0"/>
              <a:ea typeface="+mn-ea"/>
              <a:cs typeface="Calibri" panose="020F0502020204030204" pitchFamily="34" charset="0"/>
            </a:endParaRPr>
          </a:p>
          <a:p>
            <a:r>
              <a:rPr lang="en-GB" sz="1100" b="1" kern="1200" dirty="0">
                <a:solidFill>
                  <a:schemeClr val="tx1"/>
                </a:solidFill>
                <a:effectLst/>
                <a:latin typeface="Calibri" panose="020F0502020204030204" pitchFamily="34" charset="0"/>
                <a:ea typeface="+mn-ea"/>
                <a:cs typeface="Calibri" panose="020F0502020204030204" pitchFamily="34" charset="0"/>
              </a:rPr>
              <a:t>Key learning point</a:t>
            </a:r>
            <a:endParaRPr lang="en-GB" sz="1100" kern="1200" dirty="0">
              <a:solidFill>
                <a:schemeClr val="tx1"/>
              </a:solidFill>
              <a:effectLst/>
              <a:latin typeface="Calibri" panose="020F0502020204030204" pitchFamily="34" charset="0"/>
              <a:ea typeface="+mn-ea"/>
              <a:cs typeface="Calibri" panose="020F0502020204030204" pitchFamily="34" charset="0"/>
            </a:endParaRPr>
          </a:p>
          <a:p>
            <a:r>
              <a:rPr lang="en-GB" sz="1100" b="1" kern="1200" dirty="0">
                <a:solidFill>
                  <a:schemeClr val="tx1"/>
                </a:solidFill>
                <a:effectLst/>
                <a:latin typeface="Calibri" panose="020F0502020204030204" pitchFamily="34" charset="0"/>
                <a:ea typeface="+mn-ea"/>
                <a:cs typeface="Calibri" panose="020F0502020204030204" pitchFamily="34" charset="0"/>
              </a:rPr>
              <a:t>Where the carer is a child the local authority must have regard to his or her developmental needs and the extent to which it is appropriate for the child to provide care.</a:t>
            </a:r>
          </a:p>
          <a:p>
            <a:pPr lvl="0"/>
            <a:endParaRPr lang="en-GB" sz="1100" kern="1200" dirty="0">
              <a:solidFill>
                <a:schemeClr val="tx1"/>
              </a:solidFill>
              <a:effectLst/>
              <a:latin typeface="Calibri" panose="020F0502020204030204" pitchFamily="34" charset="0"/>
              <a:ea typeface="+mn-ea"/>
              <a:cs typeface="Calibri" panose="020F0502020204030204" pitchFamily="34" charset="0"/>
            </a:endParaRPr>
          </a:p>
          <a:p>
            <a:pPr lvl="0"/>
            <a:endParaRPr lang="en-GB" sz="1100"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prstClr val="black">
                  <a:lumMod val="50000"/>
                  <a:lumOff val="50000"/>
                </a:prstClr>
              </a:buClr>
              <a:buSzPct val="100000"/>
              <a:buFont typeface="Wingdings" panose="05000000000000000000" pitchFamily="2" charset="2"/>
              <a:buNone/>
              <a:tabLst/>
              <a:defRPr/>
            </a:pPr>
            <a:endParaRPr lang="en-GB" sz="1100" dirty="0"/>
          </a:p>
        </p:txBody>
      </p:sp>
      <p:sp>
        <p:nvSpPr>
          <p:cNvPr id="4" name="Slide Number Placeholder 3"/>
          <p:cNvSpPr>
            <a:spLocks noGrp="1"/>
          </p:cNvSpPr>
          <p:nvPr>
            <p:ph type="sldNum" sz="quarter" idx="10"/>
          </p:nvPr>
        </p:nvSpPr>
        <p:spPr>
          <a:xfrm>
            <a:off x="3850444" y="9428584"/>
            <a:ext cx="2945659" cy="496332"/>
          </a:xfrm>
          <a:prstGeom prst="rect">
            <a:avLst/>
          </a:prstGeom>
        </p:spPr>
        <p:txBody>
          <a:bodyPr/>
          <a:lstStyle/>
          <a:p>
            <a:fld id="{A771E050-A66B-4E11-9C20-135C160BC1C9}" type="slidenum">
              <a:rPr lang="en-GB" smtClean="0"/>
              <a:t>31</a:t>
            </a:fld>
            <a:endParaRPr lang="en-GB"/>
          </a:p>
        </p:txBody>
      </p:sp>
    </p:spTree>
    <p:extLst>
      <p:ext uri="{BB962C8B-B14F-4D97-AF65-F5344CB8AC3E}">
        <p14:creationId xmlns:p14="http://schemas.microsoft.com/office/powerpoint/2010/main" val="3879821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0" i="0" u="none" strike="noStrike" cap="none" baseline="0" dirty="0">
                <a:solidFill>
                  <a:srgbClr val="000000"/>
                </a:solidFill>
                <a:effectLst/>
                <a:uFillTx/>
                <a:latin typeface="Calibri" panose="020F0502020204030204" pitchFamily="34" charset="0"/>
              </a:rPr>
              <a:t>Dosbarthwch daflenni ar feini prawf cymhwysedd ar gyfer Oedolion, Gofalwyr a phlant i baratoi ar gyfer yr ymarfer:</a:t>
            </a:r>
          </a:p>
          <a:p>
            <a:endParaRPr lang="en-GB" sz="1200" dirty="0"/>
          </a:p>
          <a:p>
            <a:r>
              <a:rPr lang="cy" sz="1200" b="0" i="0" u="none" strike="noStrike" cap="none" baseline="0" dirty="0">
                <a:solidFill>
                  <a:srgbClr val="000000"/>
                </a:solidFill>
                <a:effectLst/>
                <a:uFillTx/>
                <a:latin typeface="Calibri" panose="020F0502020204030204" pitchFamily="34" charset="0"/>
              </a:rPr>
              <a:t>Darparwch astudiaethau achos: Nathan, Jessie ac Anna</a:t>
            </a:r>
          </a:p>
          <a:p>
            <a:r>
              <a:rPr lang="cy" sz="1200" b="0" i="0" u="none" strike="noStrike" cap="none" baseline="0" dirty="0">
                <a:solidFill>
                  <a:srgbClr val="000000"/>
                </a:solidFill>
                <a:effectLst/>
                <a:uFillTx/>
                <a:latin typeface="Calibri" panose="020F0502020204030204" pitchFamily="34" charset="0"/>
              </a:rPr>
              <a:t>                               Deryn</a:t>
            </a:r>
          </a:p>
          <a:p>
            <a:r>
              <a:rPr lang="cy" sz="1200" b="0" i="0" u="none" strike="noStrike" cap="none" baseline="0" dirty="0">
                <a:solidFill>
                  <a:srgbClr val="000000"/>
                </a:solidFill>
                <a:effectLst/>
                <a:uFillTx/>
                <a:latin typeface="Calibri" panose="020F0502020204030204" pitchFamily="34" charset="0"/>
              </a:rPr>
              <a:t>                               Geraint</a:t>
            </a:r>
          </a:p>
          <a:p>
            <a:endParaRPr lang="en-GB" sz="1200" baseline="0" dirty="0"/>
          </a:p>
          <a:p>
            <a:r>
              <a:rPr lang="cy" sz="1200" b="0" i="0" u="none" strike="noStrike" cap="none" baseline="0" dirty="0">
                <a:solidFill>
                  <a:srgbClr val="000000"/>
                </a:solidFill>
                <a:effectLst/>
                <a:uFillTx/>
                <a:latin typeface="Calibri" panose="020F0502020204030204" pitchFamily="34" charset="0"/>
              </a:rPr>
              <a:t>Gwaith grŵp fel uchod: Gofynnwch am adborth gan grwpiau. Caniatewch 30 munud ar gyfer yr ymarfer.</a:t>
            </a:r>
          </a:p>
          <a:p>
            <a:endParaRPr lang="en-US" dirty="0"/>
          </a:p>
          <a:p>
            <a:r>
              <a:rPr lang="en-GB" sz="1200" dirty="0"/>
              <a:t>Give handouts</a:t>
            </a:r>
            <a:r>
              <a:rPr lang="en-GB" sz="1200" baseline="0" dirty="0"/>
              <a:t> on eligibility criteria for Adults, Carers and children in preparation for exercise:</a:t>
            </a:r>
            <a:endParaRPr lang="en-GB" sz="1200" dirty="0"/>
          </a:p>
          <a:p>
            <a:endParaRPr lang="en-GB" sz="1200" dirty="0"/>
          </a:p>
          <a:p>
            <a:r>
              <a:rPr lang="en-GB" sz="1200" dirty="0"/>
              <a:t>Provide</a:t>
            </a:r>
            <a:r>
              <a:rPr lang="en-GB" sz="1200" baseline="0" dirty="0"/>
              <a:t> case studies: Nathan, Jessie and Anna</a:t>
            </a:r>
          </a:p>
          <a:p>
            <a:r>
              <a:rPr lang="en-GB" sz="1200" baseline="0" dirty="0"/>
              <a:t>                               </a:t>
            </a:r>
            <a:r>
              <a:rPr lang="en-GB" sz="1200" baseline="0" dirty="0" err="1"/>
              <a:t>Deryn</a:t>
            </a:r>
            <a:endParaRPr lang="en-GB" sz="1200" baseline="0" dirty="0"/>
          </a:p>
          <a:p>
            <a:r>
              <a:rPr lang="en-GB" sz="1200" baseline="0" dirty="0"/>
              <a:t>                               Geraint</a:t>
            </a:r>
          </a:p>
          <a:p>
            <a:endParaRPr lang="en-GB" sz="1200" baseline="0" dirty="0"/>
          </a:p>
          <a:p>
            <a:r>
              <a:rPr lang="en-GB" sz="1200" baseline="0" dirty="0"/>
              <a:t>Group work as above: Ask for feedback from groups. Allow 30 mins for exercise.</a:t>
            </a:r>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32</a:t>
            </a:fld>
            <a:endParaRPr lang="en-US"/>
          </a:p>
        </p:txBody>
      </p:sp>
    </p:spTree>
    <p:extLst>
      <p:ext uri="{BB962C8B-B14F-4D97-AF65-F5344CB8AC3E}">
        <p14:creationId xmlns:p14="http://schemas.microsoft.com/office/powerpoint/2010/main" val="4257213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cy" sz="2000" b="0" i="0" u="none" strike="noStrike" cap="none" baseline="0" dirty="0">
                <a:solidFill>
                  <a:srgbClr val="000000"/>
                </a:solidFill>
                <a:effectLst/>
                <a:uFillTx/>
                <a:latin typeface="Calibri" panose="020F0502020204030204" pitchFamily="34" charset="0"/>
              </a:rPr>
              <a:t>[</a:t>
            </a:r>
            <a:r>
              <a:rPr lang="cy" sz="1200" b="1" i="0" u="none" strike="noStrike" cap="none" baseline="0" dirty="0">
                <a:solidFill>
                  <a:srgbClr val="000000"/>
                </a:solidFill>
                <a:effectLst/>
                <a:uFillTx/>
                <a:latin typeface="Calibri" panose="020F0502020204030204" pitchFamily="34" charset="0"/>
              </a:rPr>
              <a:t>NODYN HWYLUSYDD</a:t>
            </a:r>
            <a:r>
              <a:rPr lang="cy" sz="1200" b="0" i="0" u="none" strike="noStrike" cap="none" baseline="0" dirty="0">
                <a:solidFill>
                  <a:srgbClr val="000000"/>
                </a:solidFill>
                <a:effectLst/>
                <a:uFillTx/>
                <a:latin typeface="Calibri" panose="020F0502020204030204" pitchFamily="34" charset="0"/>
              </a:rPr>
              <a:t>: mae gan y sleid hon animeiddiad]</a:t>
            </a:r>
          </a:p>
          <a:p>
            <a:endParaRPr lang="en-GB" sz="1200" dirty="0"/>
          </a:p>
          <a:p>
            <a:r>
              <a:rPr lang="cy" sz="1200" b="0" i="0" u="none" strike="noStrike" cap="none" baseline="0" dirty="0">
                <a:solidFill>
                  <a:srgbClr val="000000"/>
                </a:solidFill>
                <a:effectLst/>
                <a:uFillTx/>
                <a:latin typeface="Calibri" panose="020F0502020204030204" pitchFamily="34" charset="0"/>
              </a:rPr>
              <a:t>Cofiwch fod yn rhaid cynnig eiriolaeth ffurfiol, os nad oes unrhyw fath o gynrychiolaeth gan deulu/ffrindiau. Rhaid gofyn y cwestiwn ar y pwynt cyswllt cyntaf a oes angen cymorth. Mae angen ei gynnig drwy gydol y broses ac yn ystod y cam asesu: pryd bynnag y bo hynny. Hyd yn oed o'r cam cyngor/cymorth.</a:t>
            </a:r>
          </a:p>
          <a:p>
            <a:endParaRPr lang="en-GB" sz="1200" baseline="0" dirty="0"/>
          </a:p>
          <a:p>
            <a:pPr marL="0" marR="0" lvl="0" indent="0" algn="l" defTabSz="914400" rtl="0" eaLnBrk="1" fontAlgn="auto" latinLnBrk="0" hangingPunct="1">
              <a:lnSpc>
                <a:spcPct val="100000"/>
              </a:lnSpc>
              <a:spcBef>
                <a:spcPct val="0"/>
              </a:spcBef>
              <a:spcAft>
                <a:spcPct val="0"/>
              </a:spcAft>
              <a:buClrTx/>
              <a:buSzTx/>
              <a:buFontTx/>
              <a:buNone/>
              <a:defRPr/>
            </a:pPr>
            <a:r>
              <a:rPr lang="cy" sz="1200" b="0" i="0" u="none" strike="noStrike" cap="none" baseline="0" dirty="0">
                <a:solidFill>
                  <a:srgbClr val="000000"/>
                </a:solidFill>
                <a:effectLst/>
                <a:uFillTx/>
                <a:latin typeface="Calibri" panose="020F0502020204030204" pitchFamily="34" charset="0"/>
              </a:rPr>
              <a:t>Mae’r Ddeddf yn ei gwneud yn ofynnol i awdurdodau lleol gefnogi pobl i gymryd rhan lawn yn y penderfyniadau a wneir am eu gofal a’u cymorth. Dylai pobl fod yn bartneriaid gweithredol yn y prosesau gofal a chymorth allweddol o asesu, cynllunio ac adolygu gofal a chymorth, ac unrhyw ymholiadau diogelu. </a:t>
            </a:r>
          </a:p>
          <a:p>
            <a:pPr marL="0" marR="0" lvl="0" indent="0" algn="l" defTabSz="914400" rtl="0" eaLnBrk="1" fontAlgn="auto" latinLnBrk="0" hangingPunct="1">
              <a:lnSpc>
                <a:spcPct val="100000"/>
              </a:lnSpc>
              <a:spcBef>
                <a:spcPct val="0"/>
              </a:spcBef>
              <a:spcAft>
                <a:spcPct val="0"/>
              </a:spcAft>
              <a:buClrTx/>
              <a:buSzTx/>
              <a:buFontTx/>
              <a:buNone/>
              <a:defRPr/>
            </a:pPr>
            <a:endParaRPr lang="en-GB" sz="1200"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cy" sz="1200" b="0" i="0" u="none" strike="noStrike" cap="none" baseline="0" dirty="0">
                <a:solidFill>
                  <a:srgbClr val="000000"/>
                </a:solidFill>
                <a:effectLst/>
                <a:uFillTx/>
                <a:latin typeface="Calibri" panose="020F0502020204030204" pitchFamily="34" charset="0"/>
              </a:rPr>
              <a:t>Er gwaethaf y rhwystrau y gall unigolion fod yn eu profi, rhaid i awdurdodau lleol eu cynnwys, eu helpu i fynegi eu dymuniadau a’u teimladau, a’u cefnogi i bwyso a mesur opsiynau a gwneud penderfyniadau am eu canlyniadau personol. Er enghraifft, trwy ddarparu gwybodaeth mewn fformat hygyrch a chynnwys cyfieithydd sydd wedi'i hyfforddi'n briodol ac sydd wedi'i gofrestru'n briodol os oes angen un ar y person ee os yw'n defnyddio iaith arwyddion neu os nad oes ganddo ddigon o Gymraeg neu Saesneg i gymryd rhan heb gyfieithydd. Sylwch fod gan awdurdodau lleol ddyletswydd o dan Ddeddf Cydraddoldeb 2010 i wneud addasiadau rhesymol i ddiwallu anghenion pobl sydd â gofynion hygyrchedd penodol.</a:t>
            </a:r>
          </a:p>
          <a:p>
            <a:pPr marL="0" marR="0" lvl="0" indent="0" algn="l" defTabSz="914400" rtl="0" eaLnBrk="1" fontAlgn="auto" latinLnBrk="0" hangingPunct="1">
              <a:lnSpc>
                <a:spcPct val="100000"/>
              </a:lnSpc>
              <a:spcBef>
                <a:spcPct val="0"/>
              </a:spcBef>
              <a:spcAft>
                <a:spcPct val="0"/>
              </a:spcAft>
              <a:buClrTx/>
              <a:buSzTx/>
              <a:buFontTx/>
              <a:buNone/>
              <a:defRPr/>
            </a:pPr>
            <a:r>
              <a:rPr lang="cy" sz="1200" b="0" i="0" u="none" strike="noStrike" cap="none" baseline="0" dirty="0">
                <a:solidFill>
                  <a:srgbClr val="000000"/>
                </a:solidFill>
                <a:effectLst/>
                <a:uFillTx/>
                <a:latin typeface="Calibri" panose="020F0502020204030204" pitchFamily="34" charset="0"/>
              </a:rPr>
              <a:t>Gwnewch yn siŵr bod pobl yn cofio pwy ddylai’r unigolyn priodol fod: rhywun y mae’r person eisiau ei gefnogi, ac na ellir ei gynnwys mewn unrhyw ymholiad diogelu.</a:t>
            </a:r>
          </a:p>
          <a:p>
            <a:pPr marL="0" marR="0" lvl="0" indent="0" algn="l" defTabSz="914400" rtl="0" eaLnBrk="1" fontAlgn="auto" latinLnBrk="0" hangingPunct="1">
              <a:lnSpc>
                <a:spcPct val="100000"/>
              </a:lnSpc>
              <a:spcBef>
                <a:spcPct val="0"/>
              </a:spcBef>
              <a:spcAft>
                <a:spcPct val="0"/>
              </a:spcAft>
              <a:buClrTx/>
              <a:buSzTx/>
              <a:buFontTx/>
              <a:buNone/>
              <a:defRPr/>
            </a:pPr>
            <a:endParaRPr lang="en-GB" sz="1200" kern="1200" dirty="0">
              <a:solidFill>
                <a:schemeClr val="tx1"/>
              </a:solidFill>
              <a:effectLst/>
              <a:latin typeface="Calibri" panose="020F0502020204030204" pitchFamily="34" charset="0"/>
              <a:ea typeface="+mn-ea"/>
              <a:cs typeface="Calibri" panose="020F0502020204030204" pitchFamily="34" charset="0"/>
            </a:endParaRPr>
          </a:p>
          <a:p>
            <a:r>
              <a:rPr lang="cy" sz="1200" b="1" i="0" u="none" strike="noStrike" cap="none" baseline="0" dirty="0">
                <a:solidFill>
                  <a:srgbClr val="000000"/>
                </a:solidFill>
                <a:effectLst/>
                <a:uFillTx/>
                <a:latin typeface="Calibri" panose="020F0502020204030204" pitchFamily="34" charset="0"/>
              </a:rPr>
              <a:t>Pwynt dysgu allweddol</a:t>
            </a:r>
          </a:p>
          <a:p>
            <a:r>
              <a:rPr lang="cy" sz="1200" b="0" i="0" u="none" strike="noStrike" cap="none" baseline="0" dirty="0">
                <a:solidFill>
                  <a:srgbClr val="000000"/>
                </a:solidFill>
                <a:effectLst/>
                <a:uFillTx/>
                <a:latin typeface="Calibri" panose="020F0502020204030204" pitchFamily="34" charset="0"/>
              </a:rPr>
              <a:t>Rhaid i awdurdod lleol gefnogi unigolion i gymryd rhan lawn yn y prosesau gofal a chymorth allweddol. Dylech ystyried galluedd ac, ar gyfer oedolion a phlant 16 oed neu hŷn, dylech ddilyn egwyddorion Deddf Galluedd Meddyliol 2005.</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dirty="0">
              <a:ea typeface="ＭＳ Ｐゴシック" pitchFamily="34" charset="-128"/>
            </a:endParaRPr>
          </a:p>
          <a:p>
            <a:pPr defTabSz="914400">
              <a:spcBef>
                <a:spcPts val="0"/>
              </a:spcBef>
              <a:spcAft>
                <a:spcPts val="0"/>
              </a:spcAft>
              <a:defRPr/>
            </a:pPr>
            <a:endParaRPr lang="en-GB" altLang="en-US" dirty="0">
              <a:ea typeface="ＭＳ Ｐゴシック"/>
              <a:cs typeface="Calibri"/>
            </a:endParaRPr>
          </a:p>
          <a:p>
            <a:pPr defTabSz="914400">
              <a:spcBef>
                <a:spcPts val="0"/>
              </a:spcBef>
              <a:spcAft>
                <a:spcPts val="0"/>
              </a:spcAft>
              <a:defRPr/>
            </a:pPr>
            <a:r>
              <a:rPr lang="en-GB" altLang="en-US" dirty="0">
                <a:ea typeface="ＭＳ Ｐゴシック"/>
                <a:cs typeface="Calibri"/>
              </a:rPr>
              <a:t>English </a:t>
            </a:r>
            <a:endParaRPr lang="en-GB" altLang="en-US" dirty="0">
              <a:ea typeface="ＭＳ Ｐゴシック"/>
            </a:endParaRPr>
          </a:p>
          <a:p>
            <a:pPr defTabSz="914400">
              <a:spcBef>
                <a:spcPts val="0"/>
              </a:spcBef>
              <a:spcAft>
                <a:spcPts val="0"/>
              </a:spcAft>
              <a:defRPr/>
            </a:pPr>
            <a:endParaRPr lang="en-GB" altLang="en-US" dirty="0">
              <a:ea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a:ea typeface="ＭＳ Ｐゴシック" pitchFamily="34" charset="-128"/>
              </a:rPr>
              <a:t>[</a:t>
            </a:r>
            <a:r>
              <a:rPr lang="en-GB" altLang="en-US" sz="1100" b="1" dirty="0">
                <a:ea typeface="ＭＳ Ｐゴシック" pitchFamily="34" charset="-128"/>
              </a:rPr>
              <a:t>FACILITATORS NOTE</a:t>
            </a:r>
            <a:r>
              <a:rPr lang="en-GB" altLang="en-US" sz="1100" dirty="0">
                <a:ea typeface="ＭＳ Ｐゴシック" pitchFamily="34" charset="-128"/>
              </a:rPr>
              <a:t>: this slide has animation]</a:t>
            </a:r>
          </a:p>
          <a:p>
            <a:endParaRPr lang="en-GB" sz="1100" dirty="0"/>
          </a:p>
          <a:p>
            <a:r>
              <a:rPr lang="en-GB" sz="1100" dirty="0"/>
              <a:t>Recap</a:t>
            </a:r>
            <a:r>
              <a:rPr lang="en-GB" sz="1100" baseline="0" dirty="0"/>
              <a:t> that formal advocacy must be offered, if there are no forms of representation from family/friends. Must ask the question at the point of first contact whether support is required. Needs to be offered throughout the process and at the assessment stage: whenever that may be. Even from advice/assistance stage.</a:t>
            </a:r>
          </a:p>
          <a:p>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effectLst/>
                <a:latin typeface="Calibri" panose="020F0502020204030204" pitchFamily="34" charset="0"/>
                <a:ea typeface="+mn-ea"/>
                <a:cs typeface="Calibri" panose="020F0502020204030204" pitchFamily="34" charset="0"/>
              </a:rPr>
              <a:t>The Act requires that local authorities support people to fully participate in decisions made about their care and support. People should be active partners in the key care and support processes of assessment, care and support planning and review, and any safeguarding enquiries.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effectLst/>
                <a:latin typeface="Calibri" panose="020F0502020204030204" pitchFamily="34" charset="0"/>
                <a:ea typeface="+mn-ea"/>
                <a:cs typeface="Calibri" panose="020F0502020204030204" pitchFamily="34" charset="0"/>
              </a:rPr>
              <a:t>Despite the barriers individuals may be experiencing, local authorities must involve them, help them express their wishes and feelings, and support them to weigh up options and make decisions about their personal outcomes. For example, by providing information </a:t>
            </a:r>
            <a:br>
              <a:rPr lang="en-GB" sz="1100" kern="1200" dirty="0">
                <a:solidFill>
                  <a:schemeClr val="tx1"/>
                </a:solidFill>
                <a:effectLst/>
                <a:latin typeface="Calibri" panose="020F0502020204030204" pitchFamily="34" charset="0"/>
                <a:ea typeface="+mn-ea"/>
                <a:cs typeface="Calibri" panose="020F0502020204030204" pitchFamily="34" charset="0"/>
              </a:rPr>
            </a:br>
            <a:r>
              <a:rPr lang="en-GB" sz="1100" kern="1200" dirty="0">
                <a:solidFill>
                  <a:schemeClr val="tx1"/>
                </a:solidFill>
                <a:effectLst/>
                <a:latin typeface="Calibri" panose="020F0502020204030204" pitchFamily="34" charset="0"/>
                <a:ea typeface="+mn-ea"/>
                <a:cs typeface="Calibri" panose="020F0502020204030204" pitchFamily="34" charset="0"/>
              </a:rPr>
              <a:t>in an accessible format and involving an appropriately trained and registered interpreter if the person needs one e.g. if they are a sign language user or don’t have enough English or Welsh to be involved without an interpreter. Note that local authorities have a duty under the Equality Act 2010 to make reasonable adjustments to meet the needs of people with particular accessibility requirements.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effectLst/>
                <a:latin typeface="Calibri" panose="020F0502020204030204" pitchFamily="34" charset="0"/>
                <a:ea typeface="+mn-ea"/>
                <a:cs typeface="Calibri" panose="020F0502020204030204" pitchFamily="34" charset="0"/>
              </a:rPr>
              <a:t>Check out that people remember</a:t>
            </a:r>
            <a:r>
              <a:rPr lang="en-GB" sz="1100" kern="1200" baseline="0" dirty="0">
                <a:solidFill>
                  <a:schemeClr val="tx1"/>
                </a:solidFill>
                <a:effectLst/>
                <a:latin typeface="Calibri" panose="020F0502020204030204" pitchFamily="34" charset="0"/>
                <a:ea typeface="+mn-ea"/>
                <a:cs typeface="Calibri" panose="020F0502020204030204" pitchFamily="34" charset="0"/>
              </a:rPr>
              <a:t> who the appropriate individual must be: someone the person wants to support them, and who cannot be implicated in any safeguarding enquiry.</a:t>
            </a:r>
            <a:endParaRPr lang="en-GB" sz="1100"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Calibri" panose="020F0502020204030204" pitchFamily="34" charset="0"/>
              <a:ea typeface="+mn-ea"/>
              <a:cs typeface="Calibri" panose="020F0502020204030204" pitchFamily="34" charset="0"/>
            </a:endParaRPr>
          </a:p>
          <a:p>
            <a:r>
              <a:rPr lang="en-GB" sz="1100" b="1" kern="1200" dirty="0">
                <a:solidFill>
                  <a:schemeClr val="tx1"/>
                </a:solidFill>
                <a:effectLst/>
                <a:latin typeface="Calibri" panose="020F0502020204030204" pitchFamily="34" charset="0"/>
                <a:ea typeface="+mn-ea"/>
                <a:cs typeface="Calibri" panose="020F0502020204030204" pitchFamily="34" charset="0"/>
              </a:rPr>
              <a:t>Key learning point</a:t>
            </a:r>
          </a:p>
          <a:p>
            <a:r>
              <a:rPr lang="en-GB" sz="1100" kern="1200" dirty="0">
                <a:solidFill>
                  <a:schemeClr val="tx1"/>
                </a:solidFill>
                <a:effectLst/>
                <a:latin typeface="Calibri" panose="020F0502020204030204" pitchFamily="34" charset="0"/>
                <a:ea typeface="+mn-ea"/>
                <a:cs typeface="Calibri" panose="020F0502020204030204" pitchFamily="34" charset="0"/>
              </a:rPr>
              <a:t>A local authority must support individuals to fully participate in the key care and support processes. You should consider capacity and, for adults and children aged 16 or over, follow the principles of the Mental Capacity Act 2005.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Calibri" panose="020F0502020204030204" pitchFamily="34" charset="0"/>
              <a:ea typeface="+mn-ea"/>
              <a:cs typeface="Calibri" panose="020F0502020204030204" pitchFamily="34" charset="0"/>
            </a:endParaRPr>
          </a:p>
          <a:p>
            <a:endParaRPr lang="en-GB" sz="1100" dirty="0"/>
          </a:p>
        </p:txBody>
      </p:sp>
      <p:sp>
        <p:nvSpPr>
          <p:cNvPr id="4" name="Slide Number Placeholder 3"/>
          <p:cNvSpPr>
            <a:spLocks noGrp="1"/>
          </p:cNvSpPr>
          <p:nvPr>
            <p:ph type="sldNum" sz="quarter" idx="10"/>
          </p:nvPr>
        </p:nvSpPr>
        <p:spPr>
          <a:xfrm>
            <a:off x="3850444" y="9428584"/>
            <a:ext cx="2945659" cy="496332"/>
          </a:xfrm>
          <a:prstGeom prst="rect">
            <a:avLst/>
          </a:prstGeom>
        </p:spPr>
        <p:txBody>
          <a:bodyPr/>
          <a:lstStyle/>
          <a:p>
            <a:fld id="{A771E050-A66B-4E11-9C20-135C160BC1C9}" type="slidenum">
              <a:rPr lang="en-GB" smtClean="0"/>
              <a:t>33</a:t>
            </a:fld>
            <a:endParaRPr lang="en-GB"/>
          </a:p>
        </p:txBody>
      </p:sp>
    </p:spTree>
    <p:extLst>
      <p:ext uri="{BB962C8B-B14F-4D97-AF65-F5344CB8AC3E}">
        <p14:creationId xmlns:p14="http://schemas.microsoft.com/office/powerpoint/2010/main" val="1691453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a:pPr>
            <a:r>
              <a:rPr lang="en-US" dirty="0">
                <a:solidFill>
                  <a:srgbClr val="000000"/>
                </a:solidFill>
              </a:rPr>
              <a:t>Mae </a:t>
            </a:r>
            <a:r>
              <a:rPr lang="en-US" dirty="0" err="1">
                <a:solidFill>
                  <a:srgbClr val="000000"/>
                </a:solidFill>
              </a:rPr>
              <a:t>cynlluniau</a:t>
            </a:r>
            <a:r>
              <a:rPr lang="en-US" dirty="0">
                <a:solidFill>
                  <a:srgbClr val="000000"/>
                </a:solidFill>
              </a:rPr>
              <a:t> </a:t>
            </a:r>
            <a:r>
              <a:rPr lang="en-US" dirty="0" err="1">
                <a:solidFill>
                  <a:srgbClr val="000000"/>
                </a:solidFill>
              </a:rPr>
              <a:t>gofal</a:t>
            </a:r>
            <a:r>
              <a:rPr lang="en-US" dirty="0">
                <a:solidFill>
                  <a:srgbClr val="000000"/>
                </a:solidFill>
              </a:rPr>
              <a:t> a </a:t>
            </a:r>
            <a:r>
              <a:rPr lang="en-US" dirty="0" err="1">
                <a:solidFill>
                  <a:srgbClr val="000000"/>
                </a:solidFill>
              </a:rPr>
              <a:t>chymorth</a:t>
            </a:r>
            <a:r>
              <a:rPr lang="en-US" dirty="0">
                <a:solidFill>
                  <a:srgbClr val="000000"/>
                </a:solidFill>
              </a:rPr>
              <a:t> </a:t>
            </a:r>
            <a:r>
              <a:rPr lang="en-US" dirty="0" err="1">
                <a:solidFill>
                  <a:srgbClr val="000000"/>
                </a:solidFill>
              </a:rPr>
              <a:t>yma</a:t>
            </a:r>
            <a:r>
              <a:rPr lang="en-US" dirty="0">
                <a:solidFill>
                  <a:srgbClr val="000000"/>
                </a:solidFill>
              </a:rPr>
              <a:t> </a:t>
            </a:r>
            <a:r>
              <a:rPr lang="en-US" dirty="0" err="1">
                <a:solidFill>
                  <a:srgbClr val="000000"/>
                </a:solidFill>
              </a:rPr>
              <a:t>yn</a:t>
            </a:r>
            <a:r>
              <a:rPr lang="en-US" dirty="0">
                <a:solidFill>
                  <a:srgbClr val="000000"/>
                </a:solidFill>
              </a:rPr>
              <a:t> </a:t>
            </a:r>
            <a:r>
              <a:rPr lang="en-US" dirty="0" err="1">
                <a:solidFill>
                  <a:srgbClr val="000000"/>
                </a:solidFill>
              </a:rPr>
              <a:t>cyfeirio</a:t>
            </a:r>
            <a:r>
              <a:rPr lang="en-US" dirty="0">
                <a:solidFill>
                  <a:srgbClr val="000000"/>
                </a:solidFill>
              </a:rPr>
              <a:t> at y </a:t>
            </a:r>
            <a:r>
              <a:rPr lang="en-US" dirty="0" err="1">
                <a:solidFill>
                  <a:srgbClr val="000000"/>
                </a:solidFill>
              </a:rPr>
              <a:t>rhai</a:t>
            </a:r>
            <a:r>
              <a:rPr lang="en-US" dirty="0">
                <a:solidFill>
                  <a:srgbClr val="000000"/>
                </a:solidFill>
              </a:rPr>
              <a:t> a </a:t>
            </a:r>
            <a:r>
              <a:rPr lang="en-US" dirty="0" err="1">
                <a:solidFill>
                  <a:srgbClr val="000000"/>
                </a:solidFill>
              </a:rPr>
              <a:t>gwblhawyd</a:t>
            </a:r>
            <a:r>
              <a:rPr lang="en-US" dirty="0">
                <a:solidFill>
                  <a:srgbClr val="000000"/>
                </a:solidFill>
              </a:rPr>
              <a:t> </a:t>
            </a:r>
            <a:r>
              <a:rPr lang="en-US" dirty="0" err="1">
                <a:solidFill>
                  <a:srgbClr val="000000"/>
                </a:solidFill>
              </a:rPr>
              <a:t>gan</a:t>
            </a:r>
            <a:r>
              <a:rPr lang="en-US" dirty="0">
                <a:solidFill>
                  <a:srgbClr val="000000"/>
                </a:solidFill>
              </a:rPr>
              <a:t> </a:t>
            </a:r>
            <a:r>
              <a:rPr lang="en-US" dirty="0" err="1">
                <a:solidFill>
                  <a:srgbClr val="000000"/>
                </a:solidFill>
              </a:rPr>
              <a:t>weithwyr</a:t>
            </a:r>
            <a:r>
              <a:rPr lang="en-US" dirty="0">
                <a:solidFill>
                  <a:srgbClr val="000000"/>
                </a:solidFill>
              </a:rPr>
              <a:t> </a:t>
            </a:r>
            <a:r>
              <a:rPr lang="en-US" dirty="0" err="1">
                <a:solidFill>
                  <a:srgbClr val="000000"/>
                </a:solidFill>
              </a:rPr>
              <a:t>cymdeithasol</a:t>
            </a:r>
            <a:r>
              <a:rPr lang="en-US" dirty="0">
                <a:solidFill>
                  <a:srgbClr val="000000"/>
                </a:solidFill>
              </a:rPr>
              <a:t>, </a:t>
            </a:r>
            <a:r>
              <a:rPr lang="en-US" dirty="0" err="1">
                <a:solidFill>
                  <a:srgbClr val="000000"/>
                </a:solidFill>
              </a:rPr>
              <a:t>nid</a:t>
            </a:r>
            <a:r>
              <a:rPr lang="en-US" dirty="0">
                <a:solidFill>
                  <a:srgbClr val="000000"/>
                </a:solidFill>
              </a:rPr>
              <a:t> y </a:t>
            </a:r>
            <a:r>
              <a:rPr lang="en-US" dirty="0" err="1">
                <a:solidFill>
                  <a:srgbClr val="000000"/>
                </a:solidFill>
              </a:rPr>
              <a:t>cynlluniau</a:t>
            </a:r>
            <a:r>
              <a:rPr lang="en-US" dirty="0">
                <a:solidFill>
                  <a:srgbClr val="000000"/>
                </a:solidFill>
              </a:rPr>
              <a:t> </a:t>
            </a:r>
            <a:r>
              <a:rPr lang="en-US" dirty="0" err="1">
                <a:solidFill>
                  <a:srgbClr val="000000"/>
                </a:solidFill>
              </a:rPr>
              <a:t>gofal</a:t>
            </a:r>
            <a:r>
              <a:rPr lang="en-US" dirty="0">
                <a:solidFill>
                  <a:srgbClr val="000000"/>
                </a:solidFill>
              </a:rPr>
              <a:t> a </a:t>
            </a:r>
            <a:r>
              <a:rPr lang="en-US" dirty="0" err="1">
                <a:solidFill>
                  <a:srgbClr val="000000"/>
                </a:solidFill>
              </a:rPr>
              <a:t>gwblhawyd</a:t>
            </a:r>
            <a:r>
              <a:rPr lang="en-US" dirty="0">
                <a:solidFill>
                  <a:srgbClr val="000000"/>
                </a:solidFill>
              </a:rPr>
              <a:t> </a:t>
            </a:r>
            <a:r>
              <a:rPr lang="en-US" dirty="0" err="1">
                <a:solidFill>
                  <a:srgbClr val="000000"/>
                </a:solidFill>
              </a:rPr>
              <a:t>yn</a:t>
            </a:r>
            <a:r>
              <a:rPr lang="en-US" dirty="0">
                <a:solidFill>
                  <a:srgbClr val="000000"/>
                </a:solidFill>
              </a:rPr>
              <a:t> y sector </a:t>
            </a:r>
            <a:r>
              <a:rPr lang="en-US" dirty="0" err="1">
                <a:solidFill>
                  <a:srgbClr val="000000"/>
                </a:solidFill>
              </a:rPr>
              <a:t>annibynnol</a:t>
            </a:r>
            <a:r>
              <a:rPr lang="en-US" dirty="0">
                <a:solidFill>
                  <a:srgbClr val="000000"/>
                </a:solidFill>
              </a:rPr>
              <a:t> </a:t>
            </a:r>
            <a:r>
              <a:rPr lang="en-US" dirty="0" err="1">
                <a:solidFill>
                  <a:srgbClr val="000000"/>
                </a:solidFill>
              </a:rPr>
              <a:t>megis</a:t>
            </a:r>
            <a:r>
              <a:rPr lang="en-US" dirty="0">
                <a:solidFill>
                  <a:srgbClr val="000000"/>
                </a:solidFill>
              </a:rPr>
              <a:t> </a:t>
            </a:r>
            <a:r>
              <a:rPr lang="en-US" dirty="0" err="1">
                <a:solidFill>
                  <a:srgbClr val="000000"/>
                </a:solidFill>
              </a:rPr>
              <a:t>cartrefi</a:t>
            </a:r>
            <a:r>
              <a:rPr lang="en-US" dirty="0">
                <a:solidFill>
                  <a:srgbClr val="000000"/>
                </a:solidFill>
              </a:rPr>
              <a:t> </a:t>
            </a:r>
            <a:r>
              <a:rPr lang="en-US" dirty="0" err="1">
                <a:solidFill>
                  <a:srgbClr val="000000"/>
                </a:solidFill>
              </a:rPr>
              <a:t>gofal</a:t>
            </a:r>
            <a:r>
              <a:rPr lang="en-US" dirty="0">
                <a:solidFill>
                  <a:srgbClr val="000000"/>
                </a:solidFill>
              </a:rPr>
              <a:t> ac </a:t>
            </a:r>
            <a:r>
              <a:rPr lang="en-US" dirty="0" err="1">
                <a:solidFill>
                  <a:srgbClr val="000000"/>
                </a:solidFill>
              </a:rPr>
              <a:t>asiantaethau</a:t>
            </a:r>
            <a:r>
              <a:rPr lang="en-US" dirty="0">
                <a:solidFill>
                  <a:srgbClr val="000000"/>
                </a:solidFill>
              </a:rPr>
              <a:t> </a:t>
            </a:r>
            <a:r>
              <a:rPr lang="en-US" dirty="0" err="1">
                <a:solidFill>
                  <a:srgbClr val="000000"/>
                </a:solidFill>
              </a:rPr>
              <a:t>gofal</a:t>
            </a:r>
            <a:r>
              <a:rPr lang="en-US" dirty="0">
                <a:solidFill>
                  <a:srgbClr val="000000"/>
                </a:solidFill>
              </a:rPr>
              <a:t> </a:t>
            </a:r>
            <a:r>
              <a:rPr lang="en-US" dirty="0" err="1">
                <a:solidFill>
                  <a:srgbClr val="000000"/>
                </a:solidFill>
              </a:rPr>
              <a:t>cartref</a:t>
            </a:r>
            <a:r>
              <a:rPr lang="en-US" dirty="0">
                <a:solidFill>
                  <a:srgbClr val="000000"/>
                </a:solidFill>
              </a:rPr>
              <a:t>. </a:t>
            </a:r>
            <a:r>
              <a:rPr lang="en-US" dirty="0" err="1">
                <a:solidFill>
                  <a:srgbClr val="000000"/>
                </a:solidFill>
              </a:rPr>
              <a:t>Mae’r</a:t>
            </a:r>
            <a:r>
              <a:rPr lang="en-US" dirty="0">
                <a:solidFill>
                  <a:srgbClr val="000000"/>
                </a:solidFill>
              </a:rPr>
              <a:t> </a:t>
            </a:r>
            <a:r>
              <a:rPr lang="en-US" dirty="0" err="1">
                <a:solidFill>
                  <a:srgbClr val="000000"/>
                </a:solidFill>
              </a:rPr>
              <a:t>asiantaethau</a:t>
            </a:r>
            <a:r>
              <a:rPr lang="en-US" dirty="0">
                <a:solidFill>
                  <a:srgbClr val="000000"/>
                </a:solidFill>
              </a:rPr>
              <a:t> </a:t>
            </a:r>
            <a:r>
              <a:rPr lang="en-US" dirty="0" err="1">
                <a:solidFill>
                  <a:srgbClr val="000000"/>
                </a:solidFill>
              </a:rPr>
              <a:t>hyn</a:t>
            </a:r>
            <a:r>
              <a:rPr lang="en-US" dirty="0">
                <a:solidFill>
                  <a:srgbClr val="000000"/>
                </a:solidFill>
              </a:rPr>
              <a:t> </a:t>
            </a:r>
            <a:r>
              <a:rPr lang="en-US" dirty="0" err="1">
                <a:solidFill>
                  <a:srgbClr val="000000"/>
                </a:solidFill>
              </a:rPr>
              <a:t>yn</a:t>
            </a:r>
            <a:r>
              <a:rPr lang="en-US" dirty="0">
                <a:solidFill>
                  <a:srgbClr val="000000"/>
                </a:solidFill>
              </a:rPr>
              <a:t> </a:t>
            </a:r>
            <a:r>
              <a:rPr lang="en-US" dirty="0" err="1">
                <a:solidFill>
                  <a:srgbClr val="000000"/>
                </a:solidFill>
              </a:rPr>
              <a:t>cael</a:t>
            </a:r>
            <a:r>
              <a:rPr lang="en-US" dirty="0">
                <a:solidFill>
                  <a:srgbClr val="000000"/>
                </a:solidFill>
              </a:rPr>
              <a:t> </a:t>
            </a:r>
            <a:r>
              <a:rPr lang="en-US" dirty="0" err="1">
                <a:solidFill>
                  <a:srgbClr val="000000"/>
                </a:solidFill>
              </a:rPr>
              <a:t>eu</a:t>
            </a:r>
            <a:r>
              <a:rPr lang="en-US" dirty="0">
                <a:solidFill>
                  <a:srgbClr val="000000"/>
                </a:solidFill>
              </a:rPr>
              <a:t> </a:t>
            </a:r>
            <a:r>
              <a:rPr lang="en-US" dirty="0" err="1">
                <a:solidFill>
                  <a:srgbClr val="000000"/>
                </a:solidFill>
              </a:rPr>
              <a:t>harwain</a:t>
            </a:r>
            <a:r>
              <a:rPr lang="en-US" dirty="0">
                <a:solidFill>
                  <a:srgbClr val="000000"/>
                </a:solidFill>
              </a:rPr>
              <a:t> </a:t>
            </a:r>
            <a:r>
              <a:rPr lang="en-US" dirty="0" err="1">
                <a:solidFill>
                  <a:srgbClr val="000000"/>
                </a:solidFill>
              </a:rPr>
              <a:t>gan</a:t>
            </a:r>
            <a:r>
              <a:rPr lang="en-US" dirty="0">
                <a:solidFill>
                  <a:srgbClr val="000000"/>
                </a:solidFill>
              </a:rPr>
              <a:t> </a:t>
            </a:r>
            <a:r>
              <a:rPr lang="en-US" dirty="0" err="1">
                <a:solidFill>
                  <a:srgbClr val="000000"/>
                </a:solidFill>
              </a:rPr>
              <a:t>Ganllawiau</a:t>
            </a:r>
            <a:r>
              <a:rPr lang="en-US" dirty="0">
                <a:solidFill>
                  <a:srgbClr val="000000"/>
                </a:solidFill>
              </a:rPr>
              <a:t> </a:t>
            </a:r>
            <a:r>
              <a:rPr lang="en-US" dirty="0" err="1">
                <a:solidFill>
                  <a:srgbClr val="000000"/>
                </a:solidFill>
              </a:rPr>
              <a:t>Statudol</a:t>
            </a:r>
            <a:r>
              <a:rPr lang="en-US" dirty="0">
                <a:solidFill>
                  <a:srgbClr val="000000"/>
                </a:solidFill>
              </a:rPr>
              <a:t> </a:t>
            </a:r>
            <a:r>
              <a:rPr lang="en-US" dirty="0" err="1">
                <a:solidFill>
                  <a:srgbClr val="000000"/>
                </a:solidFill>
              </a:rPr>
              <a:t>ar</a:t>
            </a:r>
            <a:r>
              <a:rPr lang="en-US" dirty="0">
                <a:solidFill>
                  <a:srgbClr val="000000"/>
                </a:solidFill>
              </a:rPr>
              <a:t> </a:t>
            </a:r>
            <a:r>
              <a:rPr lang="en-US" dirty="0" err="1">
                <a:solidFill>
                  <a:srgbClr val="000000"/>
                </a:solidFill>
              </a:rPr>
              <a:t>gyfer</a:t>
            </a:r>
            <a:r>
              <a:rPr lang="en-US" dirty="0">
                <a:solidFill>
                  <a:srgbClr val="000000"/>
                </a:solidFill>
              </a:rPr>
              <a:t> </a:t>
            </a:r>
            <a:r>
              <a:rPr lang="en-US" dirty="0" err="1">
                <a:solidFill>
                  <a:srgbClr val="000000"/>
                </a:solidFill>
              </a:rPr>
              <a:t>darparwyr</a:t>
            </a:r>
            <a:r>
              <a:rPr lang="en-US" dirty="0">
                <a:solidFill>
                  <a:srgbClr val="000000"/>
                </a:solidFill>
              </a:rPr>
              <a:t> </a:t>
            </a:r>
            <a:r>
              <a:rPr lang="en-US" dirty="0" err="1">
                <a:solidFill>
                  <a:srgbClr val="000000"/>
                </a:solidFill>
              </a:rPr>
              <a:t>gwasanaethau</a:t>
            </a:r>
            <a:r>
              <a:rPr lang="en-US" dirty="0">
                <a:solidFill>
                  <a:srgbClr val="000000"/>
                </a:solidFill>
              </a:rPr>
              <a:t> ac </a:t>
            </a:r>
            <a:r>
              <a:rPr lang="en-US" dirty="0" err="1">
                <a:solidFill>
                  <a:srgbClr val="000000"/>
                </a:solidFill>
              </a:rPr>
              <a:t>unigolion</a:t>
            </a:r>
            <a:r>
              <a:rPr lang="en-US" dirty="0">
                <a:solidFill>
                  <a:srgbClr val="000000"/>
                </a:solidFill>
              </a:rPr>
              <a:t> </a:t>
            </a:r>
            <a:r>
              <a:rPr lang="en-US" dirty="0" err="1">
                <a:solidFill>
                  <a:srgbClr val="000000"/>
                </a:solidFill>
              </a:rPr>
              <a:t>cyfrifol</a:t>
            </a:r>
            <a:r>
              <a:rPr lang="en-US" dirty="0">
                <a:solidFill>
                  <a:srgbClr val="000000"/>
                </a:solidFill>
              </a:rPr>
              <a:t> </a:t>
            </a:r>
            <a:r>
              <a:rPr lang="en-US" dirty="0" err="1">
                <a:solidFill>
                  <a:srgbClr val="000000"/>
                </a:solidFill>
              </a:rPr>
              <a:t>ar</a:t>
            </a:r>
            <a:r>
              <a:rPr lang="en-US" dirty="0">
                <a:solidFill>
                  <a:srgbClr val="000000"/>
                </a:solidFill>
              </a:rPr>
              <a:t> </a:t>
            </a:r>
            <a:r>
              <a:rPr lang="en-US" dirty="0" err="1">
                <a:solidFill>
                  <a:srgbClr val="000000"/>
                </a:solidFill>
              </a:rPr>
              <a:t>fodloni</a:t>
            </a:r>
            <a:r>
              <a:rPr lang="en-US" dirty="0">
                <a:solidFill>
                  <a:srgbClr val="000000"/>
                </a:solidFill>
              </a:rPr>
              <a:t> </a:t>
            </a:r>
            <a:r>
              <a:rPr lang="en-US" dirty="0" err="1">
                <a:solidFill>
                  <a:srgbClr val="000000"/>
                </a:solidFill>
              </a:rPr>
              <a:t>rheoliadau</a:t>
            </a:r>
            <a:r>
              <a:rPr lang="en-US" dirty="0">
                <a:solidFill>
                  <a:srgbClr val="000000"/>
                </a:solidFill>
              </a:rPr>
              <a:t> </a:t>
            </a:r>
            <a:r>
              <a:rPr lang="en-US" dirty="0" err="1">
                <a:solidFill>
                  <a:srgbClr val="000000"/>
                </a:solidFill>
              </a:rPr>
              <a:t>safonau</a:t>
            </a:r>
            <a:r>
              <a:rPr lang="en-US" dirty="0">
                <a:solidFill>
                  <a:srgbClr val="000000"/>
                </a:solidFill>
              </a:rPr>
              <a:t> </a:t>
            </a:r>
            <a:r>
              <a:rPr lang="en-US" dirty="0" err="1">
                <a:solidFill>
                  <a:srgbClr val="000000"/>
                </a:solidFill>
              </a:rPr>
              <a:t>gwasanaeth</a:t>
            </a:r>
            <a:r>
              <a:rPr lang="en-US" dirty="0">
                <a:solidFill>
                  <a:srgbClr val="000000"/>
                </a:solidFill>
              </a:rPr>
              <a:t> o dan </a:t>
            </a:r>
            <a:r>
              <a:rPr lang="en-US" dirty="0" err="1">
                <a:solidFill>
                  <a:srgbClr val="000000"/>
                </a:solidFill>
              </a:rPr>
              <a:t>Ddeddf</a:t>
            </a:r>
            <a:r>
              <a:rPr lang="en-US" dirty="0">
                <a:solidFill>
                  <a:srgbClr val="000000"/>
                </a:solidFill>
              </a:rPr>
              <a:t> </a:t>
            </a:r>
            <a:r>
              <a:rPr lang="en-US" dirty="0" err="1">
                <a:solidFill>
                  <a:srgbClr val="000000"/>
                </a:solidFill>
              </a:rPr>
              <a:t>Rheoleiddio</a:t>
            </a:r>
            <a:r>
              <a:rPr lang="en-US" dirty="0">
                <a:solidFill>
                  <a:srgbClr val="000000"/>
                </a:solidFill>
              </a:rPr>
              <a:t> ac </a:t>
            </a:r>
            <a:r>
              <a:rPr lang="en-US" dirty="0" err="1">
                <a:solidFill>
                  <a:srgbClr val="000000"/>
                </a:solidFill>
              </a:rPr>
              <a:t>Arolygu</a:t>
            </a:r>
            <a:r>
              <a:rPr lang="en-US" dirty="0">
                <a:solidFill>
                  <a:srgbClr val="000000"/>
                </a:solidFill>
              </a:rPr>
              <a:t> </a:t>
            </a:r>
            <a:r>
              <a:rPr lang="en-US" dirty="0" err="1">
                <a:solidFill>
                  <a:srgbClr val="000000"/>
                </a:solidFill>
              </a:rPr>
              <a:t>Gofal</a:t>
            </a:r>
            <a:r>
              <a:rPr lang="en-US" dirty="0">
                <a:solidFill>
                  <a:srgbClr val="000000"/>
                </a:solidFill>
              </a:rPr>
              <a:t> </a:t>
            </a:r>
            <a:r>
              <a:rPr lang="en-US" dirty="0" err="1">
                <a:solidFill>
                  <a:srgbClr val="000000"/>
                </a:solidFill>
              </a:rPr>
              <a:t>Cymdeithasol</a:t>
            </a:r>
            <a:r>
              <a:rPr lang="en-US" dirty="0">
                <a:solidFill>
                  <a:srgbClr val="000000"/>
                </a:solidFill>
              </a:rPr>
              <a:t> (Cymru) 2016 RISCA. </a:t>
            </a:r>
            <a:r>
              <a:rPr lang="en-US" dirty="0" err="1">
                <a:solidFill>
                  <a:srgbClr val="000000"/>
                </a:solidFill>
              </a:rPr>
              <a:t>Gweler</a:t>
            </a:r>
            <a:r>
              <a:rPr lang="en-US" dirty="0">
                <a:solidFill>
                  <a:srgbClr val="000000"/>
                </a:solidFill>
              </a:rPr>
              <a:t> y </a:t>
            </a:r>
            <a:r>
              <a:rPr lang="en-US" dirty="0" err="1">
                <a:solidFill>
                  <a:srgbClr val="000000"/>
                </a:solidFill>
              </a:rPr>
              <a:t>ddolen</a:t>
            </a:r>
            <a:r>
              <a:rPr lang="en-US" dirty="0">
                <a:solidFill>
                  <a:srgbClr val="000000"/>
                </a:solidFill>
              </a:rPr>
              <a:t> hon am </a:t>
            </a:r>
            <a:r>
              <a:rPr lang="en-US" dirty="0" err="1">
                <a:solidFill>
                  <a:srgbClr val="000000"/>
                </a:solidFill>
              </a:rPr>
              <a:t>ragor</a:t>
            </a:r>
            <a:r>
              <a:rPr lang="en-US" dirty="0">
                <a:solidFill>
                  <a:srgbClr val="000000"/>
                </a:solidFill>
              </a:rPr>
              <a:t> o </a:t>
            </a:r>
            <a:r>
              <a:rPr lang="en-US" dirty="0" err="1">
                <a:solidFill>
                  <a:srgbClr val="000000"/>
                </a:solidFill>
              </a:rPr>
              <a:t>wybodaeth</a:t>
            </a:r>
            <a:r>
              <a:rPr lang="en-US" dirty="0">
                <a:solidFill>
                  <a:srgbClr val="000000"/>
                </a:solidFill>
              </a:rPr>
              <a:t> </a:t>
            </a:r>
            <a:r>
              <a:rPr lang="en-US" dirty="0">
                <a:solidFill>
                  <a:srgbClr val="000000"/>
                </a:solidFill>
                <a:hlinkClick r:id="rId3"/>
              </a:rPr>
              <a:t>52813_Welsh Act Social Care (Wales) Act 2016.indd (legislation.gov.uk)  </a:t>
            </a:r>
            <a:r>
              <a:rPr lang="en-US" dirty="0">
                <a:solidFill>
                  <a:srgbClr val="000000"/>
                </a:solidFill>
                <a:hlinkClick r:id="rId4"/>
              </a:rPr>
              <a:t>Statutory Guidance for service providers (gov.wales)</a:t>
            </a:r>
            <a:r>
              <a:rPr lang="en-US" dirty="0">
                <a:solidFill>
                  <a:srgbClr val="000000"/>
                </a:solidFill>
              </a:rPr>
              <a:t>. Heb </a:t>
            </a:r>
            <a:r>
              <a:rPr lang="en-US" dirty="0" err="1">
                <a:solidFill>
                  <a:srgbClr val="000000"/>
                </a:solidFill>
              </a:rPr>
              <a:t>ei</a:t>
            </a:r>
            <a:r>
              <a:rPr lang="en-US" dirty="0">
                <a:solidFill>
                  <a:srgbClr val="000000"/>
                </a:solidFill>
              </a:rPr>
              <a:t> </a:t>
            </a:r>
            <a:r>
              <a:rPr lang="en-US" dirty="0" err="1">
                <a:solidFill>
                  <a:srgbClr val="000000"/>
                </a:solidFill>
              </a:rPr>
              <a:t>gynllunio</a:t>
            </a:r>
            <a:r>
              <a:rPr lang="en-US" dirty="0">
                <a:solidFill>
                  <a:srgbClr val="000000"/>
                </a:solidFill>
              </a:rPr>
              <a:t> </a:t>
            </a:r>
            <a:r>
              <a:rPr lang="en-US" dirty="0" err="1">
                <a:solidFill>
                  <a:srgbClr val="000000"/>
                </a:solidFill>
              </a:rPr>
              <a:t>i</a:t>
            </a:r>
            <a:r>
              <a:rPr lang="en-US" dirty="0">
                <a:solidFill>
                  <a:srgbClr val="000000"/>
                </a:solidFill>
              </a:rPr>
              <a:t> </a:t>
            </a:r>
            <a:r>
              <a:rPr lang="en-US" dirty="0" err="1">
                <a:solidFill>
                  <a:srgbClr val="000000"/>
                </a:solidFill>
              </a:rPr>
              <a:t>ddisodli’r</a:t>
            </a:r>
            <a:r>
              <a:rPr lang="en-US" dirty="0">
                <a:solidFill>
                  <a:srgbClr val="000000"/>
                </a:solidFill>
              </a:rPr>
              <a:t> </a:t>
            </a:r>
            <a:r>
              <a:rPr lang="en-US" dirty="0" err="1">
                <a:solidFill>
                  <a:srgbClr val="000000"/>
                </a:solidFill>
              </a:rPr>
              <a:t>Mesur</a:t>
            </a:r>
            <a:r>
              <a:rPr lang="en-US" dirty="0">
                <a:solidFill>
                  <a:srgbClr val="000000"/>
                </a:solidFill>
              </a:rPr>
              <a:t> Iechyd </a:t>
            </a:r>
            <a:r>
              <a:rPr lang="en-US" dirty="0" err="1">
                <a:solidFill>
                  <a:srgbClr val="000000"/>
                </a:solidFill>
              </a:rPr>
              <a:t>Meddwl</a:t>
            </a:r>
            <a:r>
              <a:rPr lang="en-US" dirty="0">
                <a:solidFill>
                  <a:srgbClr val="000000"/>
                </a:solidFill>
              </a:rPr>
              <a:t> (2011), </a:t>
            </a:r>
            <a:r>
              <a:rPr lang="en-US" dirty="0" err="1">
                <a:solidFill>
                  <a:srgbClr val="000000"/>
                </a:solidFill>
              </a:rPr>
              <a:t>na</a:t>
            </a:r>
            <a:r>
              <a:rPr lang="en-US" dirty="0">
                <a:solidFill>
                  <a:srgbClr val="000000"/>
                </a:solidFill>
              </a:rPr>
              <a:t> </a:t>
            </a:r>
            <a:r>
              <a:rPr lang="en-US" dirty="0" err="1">
                <a:solidFill>
                  <a:srgbClr val="000000"/>
                </a:solidFill>
              </a:rPr>
              <a:t>Chynllunio</a:t>
            </a:r>
            <a:r>
              <a:rPr lang="en-US" dirty="0">
                <a:solidFill>
                  <a:srgbClr val="000000"/>
                </a:solidFill>
              </a:rPr>
              <a:t> </a:t>
            </a:r>
            <a:r>
              <a:rPr lang="en-US" dirty="0" err="1">
                <a:solidFill>
                  <a:srgbClr val="000000"/>
                </a:solidFill>
              </a:rPr>
              <a:t>Gofal</a:t>
            </a:r>
            <a:r>
              <a:rPr lang="en-US" dirty="0">
                <a:solidFill>
                  <a:srgbClr val="000000"/>
                </a:solidFill>
              </a:rPr>
              <a:t> a </a:t>
            </a:r>
            <a:r>
              <a:rPr lang="en-US" dirty="0" err="1">
                <a:solidFill>
                  <a:srgbClr val="000000"/>
                </a:solidFill>
              </a:rPr>
              <a:t>Thriniaeth</a:t>
            </a:r>
            <a:r>
              <a:rPr lang="en-US" dirty="0">
                <a:solidFill>
                  <a:srgbClr val="000000"/>
                </a:solidFill>
              </a:rPr>
              <a:t> o dan y </a:t>
            </a:r>
            <a:r>
              <a:rPr lang="en-US" dirty="0" err="1">
                <a:solidFill>
                  <a:srgbClr val="000000"/>
                </a:solidFill>
              </a:rPr>
              <a:t>Mesur</a:t>
            </a:r>
            <a:r>
              <a:rPr lang="en-US" dirty="0">
                <a:solidFill>
                  <a:srgbClr val="000000"/>
                </a:solidFill>
              </a:rPr>
              <a:t> </a:t>
            </a:r>
            <a:r>
              <a:rPr lang="en-US" dirty="0" err="1">
                <a:solidFill>
                  <a:srgbClr val="000000"/>
                </a:solidFill>
              </a:rPr>
              <a:t>hwn</a:t>
            </a:r>
            <a:r>
              <a:rPr lang="en-US" dirty="0">
                <a:solidFill>
                  <a:srgbClr val="000000"/>
                </a:solidFill>
              </a:rPr>
              <a:t>, </a:t>
            </a:r>
            <a:r>
              <a:rPr lang="en-US" dirty="0" err="1">
                <a:solidFill>
                  <a:srgbClr val="000000"/>
                </a:solidFill>
              </a:rPr>
              <a:t>bydd</a:t>
            </a:r>
            <a:r>
              <a:rPr lang="en-US" dirty="0">
                <a:solidFill>
                  <a:srgbClr val="000000"/>
                </a:solidFill>
              </a:rPr>
              <a:t> </a:t>
            </a:r>
            <a:r>
              <a:rPr lang="en-US" dirty="0" err="1">
                <a:solidFill>
                  <a:srgbClr val="000000"/>
                </a:solidFill>
              </a:rPr>
              <a:t>yn</a:t>
            </a:r>
            <a:r>
              <a:rPr lang="en-US" dirty="0">
                <a:solidFill>
                  <a:srgbClr val="000000"/>
                </a:solidFill>
              </a:rPr>
              <a:t> </a:t>
            </a:r>
            <a:r>
              <a:rPr lang="en-US" dirty="0" err="1">
                <a:solidFill>
                  <a:srgbClr val="000000"/>
                </a:solidFill>
              </a:rPr>
              <a:t>parhau</a:t>
            </a:r>
            <a:endParaRPr lang="en-US" dirty="0"/>
          </a:p>
          <a:p>
            <a:pPr defTabSz="914400">
              <a:defRPr/>
            </a:pPr>
            <a:r>
              <a:rPr lang="en-US" b="1" dirty="0" err="1">
                <a:solidFill>
                  <a:srgbClr val="000000"/>
                </a:solidFill>
              </a:rPr>
              <a:t>Rhaid</a:t>
            </a:r>
            <a:r>
              <a:rPr lang="en-US" dirty="0">
                <a:solidFill>
                  <a:srgbClr val="000000"/>
                </a:solidFill>
              </a:rPr>
              <a:t> </a:t>
            </a:r>
            <a:r>
              <a:rPr lang="en-US" dirty="0" err="1">
                <a:solidFill>
                  <a:srgbClr val="000000"/>
                </a:solidFill>
              </a:rPr>
              <a:t>i</a:t>
            </a:r>
            <a:r>
              <a:rPr lang="en-US" dirty="0">
                <a:solidFill>
                  <a:srgbClr val="000000"/>
                </a:solidFill>
              </a:rPr>
              <a:t> </a:t>
            </a:r>
            <a:r>
              <a:rPr lang="en-US" dirty="0" err="1">
                <a:solidFill>
                  <a:srgbClr val="000000"/>
                </a:solidFill>
              </a:rPr>
              <a:t>awdurdodau</a:t>
            </a:r>
            <a:r>
              <a:rPr lang="en-US" dirty="0">
                <a:solidFill>
                  <a:srgbClr val="000000"/>
                </a:solidFill>
              </a:rPr>
              <a:t> </a:t>
            </a:r>
            <a:r>
              <a:rPr lang="en-US" dirty="0" err="1">
                <a:solidFill>
                  <a:srgbClr val="000000"/>
                </a:solidFill>
              </a:rPr>
              <a:t>lleol</a:t>
            </a:r>
            <a:r>
              <a:rPr lang="en-US" dirty="0">
                <a:solidFill>
                  <a:srgbClr val="000000"/>
                </a:solidFill>
              </a:rPr>
              <a:t>  </a:t>
            </a:r>
            <a:r>
              <a:rPr lang="en-US" dirty="0" err="1">
                <a:solidFill>
                  <a:srgbClr val="000000"/>
                </a:solidFill>
              </a:rPr>
              <a:t>ddarparu</a:t>
            </a:r>
            <a:r>
              <a:rPr lang="en-US" dirty="0">
                <a:solidFill>
                  <a:srgbClr val="000000"/>
                </a:solidFill>
              </a:rPr>
              <a:t>, a </a:t>
            </a:r>
            <a:r>
              <a:rPr lang="en-US" dirty="0" err="1">
                <a:solidFill>
                  <a:srgbClr val="000000"/>
                </a:solidFill>
              </a:rPr>
              <a:t>pharhau</a:t>
            </a:r>
            <a:r>
              <a:rPr lang="en-US" dirty="0">
                <a:solidFill>
                  <a:srgbClr val="000000"/>
                </a:solidFill>
              </a:rPr>
              <a:t> </a:t>
            </a:r>
            <a:r>
              <a:rPr lang="en-US" dirty="0" err="1">
                <a:solidFill>
                  <a:srgbClr val="000000"/>
                </a:solidFill>
              </a:rPr>
              <a:t>i</a:t>
            </a:r>
            <a:r>
              <a:rPr lang="en-US" dirty="0">
                <a:solidFill>
                  <a:srgbClr val="000000"/>
                </a:solidFill>
              </a:rPr>
              <a:t> </a:t>
            </a:r>
            <a:r>
              <a:rPr lang="en-US" dirty="0" err="1">
                <a:solidFill>
                  <a:srgbClr val="000000"/>
                </a:solidFill>
              </a:rPr>
              <a:t>adolygu</a:t>
            </a:r>
            <a:r>
              <a:rPr lang="en-US" dirty="0">
                <a:solidFill>
                  <a:srgbClr val="000000"/>
                </a:solidFill>
              </a:rPr>
              <a:t>, </a:t>
            </a:r>
            <a:r>
              <a:rPr lang="en-US" dirty="0" err="1">
                <a:solidFill>
                  <a:srgbClr val="000000"/>
                </a:solidFill>
              </a:rPr>
              <a:t>cynlluniau</a:t>
            </a:r>
            <a:r>
              <a:rPr lang="en-US" dirty="0">
                <a:solidFill>
                  <a:srgbClr val="000000"/>
                </a:solidFill>
              </a:rPr>
              <a:t> </a:t>
            </a:r>
            <a:r>
              <a:rPr lang="en-US" dirty="0" err="1">
                <a:solidFill>
                  <a:srgbClr val="000000"/>
                </a:solidFill>
              </a:rPr>
              <a:t>gofal</a:t>
            </a:r>
            <a:r>
              <a:rPr lang="en-US" dirty="0">
                <a:solidFill>
                  <a:srgbClr val="000000"/>
                </a:solidFill>
              </a:rPr>
              <a:t> a </a:t>
            </a:r>
            <a:r>
              <a:rPr lang="en-US" dirty="0" err="1">
                <a:solidFill>
                  <a:srgbClr val="000000"/>
                </a:solidFill>
              </a:rPr>
              <a:t>chymorth</a:t>
            </a:r>
            <a:r>
              <a:rPr lang="en-US" dirty="0">
                <a:solidFill>
                  <a:srgbClr val="000000"/>
                </a:solidFill>
              </a:rPr>
              <a:t> </a:t>
            </a:r>
            <a:r>
              <a:rPr lang="en-US" dirty="0" err="1">
                <a:solidFill>
                  <a:srgbClr val="000000"/>
                </a:solidFill>
              </a:rPr>
              <a:t>ar</a:t>
            </a:r>
            <a:r>
              <a:rPr lang="en-US" dirty="0">
                <a:solidFill>
                  <a:srgbClr val="000000"/>
                </a:solidFill>
              </a:rPr>
              <a:t> </a:t>
            </a:r>
            <a:r>
              <a:rPr lang="en-US" dirty="0" err="1">
                <a:solidFill>
                  <a:srgbClr val="000000"/>
                </a:solidFill>
              </a:rPr>
              <a:t>gyfer</a:t>
            </a:r>
            <a:r>
              <a:rPr lang="en-US" dirty="0">
                <a:solidFill>
                  <a:srgbClr val="000000"/>
                </a:solidFill>
              </a:rPr>
              <a:t> plant ac </a:t>
            </a:r>
            <a:r>
              <a:rPr lang="en-US" dirty="0" err="1">
                <a:solidFill>
                  <a:srgbClr val="000000"/>
                </a:solidFill>
              </a:rPr>
              <a:t>oedolion</a:t>
            </a:r>
            <a:r>
              <a:rPr lang="en-US" dirty="0">
                <a:solidFill>
                  <a:srgbClr val="000000"/>
                </a:solidFill>
              </a:rPr>
              <a:t>, a </a:t>
            </a:r>
            <a:r>
              <a:rPr lang="en-US" dirty="0" err="1">
                <a:solidFill>
                  <a:srgbClr val="000000"/>
                </a:solidFill>
              </a:rPr>
              <a:t>chynlluniau</a:t>
            </a:r>
            <a:r>
              <a:rPr lang="en-US" dirty="0">
                <a:solidFill>
                  <a:srgbClr val="000000"/>
                </a:solidFill>
              </a:rPr>
              <a:t> </a:t>
            </a:r>
            <a:r>
              <a:rPr lang="en-US" dirty="0" err="1">
                <a:solidFill>
                  <a:srgbClr val="000000"/>
                </a:solidFill>
              </a:rPr>
              <a:t>cymorth</a:t>
            </a:r>
            <a:r>
              <a:rPr lang="en-US" dirty="0">
                <a:solidFill>
                  <a:srgbClr val="000000"/>
                </a:solidFill>
              </a:rPr>
              <a:t> </a:t>
            </a:r>
            <a:r>
              <a:rPr lang="en-US" dirty="0" err="1">
                <a:solidFill>
                  <a:srgbClr val="000000"/>
                </a:solidFill>
              </a:rPr>
              <a:t>ar</a:t>
            </a:r>
            <a:r>
              <a:rPr lang="en-US" dirty="0">
                <a:solidFill>
                  <a:srgbClr val="000000"/>
                </a:solidFill>
              </a:rPr>
              <a:t> </a:t>
            </a:r>
            <a:r>
              <a:rPr lang="en-US" dirty="0" err="1">
                <a:solidFill>
                  <a:srgbClr val="000000"/>
                </a:solidFill>
              </a:rPr>
              <a:t>gyfer</a:t>
            </a:r>
            <a:r>
              <a:rPr lang="en-US" dirty="0">
                <a:solidFill>
                  <a:srgbClr val="000000"/>
                </a:solidFill>
              </a:rPr>
              <a:t> </a:t>
            </a:r>
            <a:r>
              <a:rPr lang="en-US" dirty="0" err="1">
                <a:solidFill>
                  <a:srgbClr val="000000"/>
                </a:solidFill>
              </a:rPr>
              <a:t>gofalwyr</a:t>
            </a:r>
            <a:r>
              <a:rPr lang="en-US" dirty="0">
                <a:solidFill>
                  <a:srgbClr val="000000"/>
                </a:solidFill>
              </a:rPr>
              <a:t>, </a:t>
            </a:r>
            <a:r>
              <a:rPr lang="en-US" dirty="0" err="1">
                <a:solidFill>
                  <a:srgbClr val="000000"/>
                </a:solidFill>
              </a:rPr>
              <a:t>sydd</a:t>
            </a:r>
            <a:r>
              <a:rPr lang="en-US" dirty="0">
                <a:solidFill>
                  <a:srgbClr val="000000"/>
                </a:solidFill>
              </a:rPr>
              <a:t> ag </a:t>
            </a:r>
            <a:r>
              <a:rPr lang="en-US" dirty="0" err="1">
                <a:solidFill>
                  <a:srgbClr val="000000"/>
                </a:solidFill>
              </a:rPr>
              <a:t>anghenion</a:t>
            </a:r>
            <a:r>
              <a:rPr lang="en-US" dirty="0">
                <a:solidFill>
                  <a:srgbClr val="000000"/>
                </a:solidFill>
              </a:rPr>
              <a:t> </a:t>
            </a:r>
            <a:r>
              <a:rPr lang="en-US" dirty="0" err="1">
                <a:solidFill>
                  <a:srgbClr val="000000"/>
                </a:solidFill>
              </a:rPr>
              <a:t>gofal</a:t>
            </a:r>
            <a:r>
              <a:rPr lang="en-US" dirty="0">
                <a:solidFill>
                  <a:srgbClr val="000000"/>
                </a:solidFill>
              </a:rPr>
              <a:t> a </a:t>
            </a:r>
            <a:r>
              <a:rPr lang="en-US" dirty="0" err="1">
                <a:solidFill>
                  <a:srgbClr val="000000"/>
                </a:solidFill>
              </a:rPr>
              <a:t>chymorth</a:t>
            </a:r>
            <a:r>
              <a:rPr lang="en-US" dirty="0">
                <a:solidFill>
                  <a:srgbClr val="000000"/>
                </a:solidFill>
              </a:rPr>
              <a:t> </a:t>
            </a:r>
            <a:r>
              <a:rPr lang="en-US" dirty="0" err="1">
                <a:solidFill>
                  <a:srgbClr val="000000"/>
                </a:solidFill>
              </a:rPr>
              <a:t>sy’n</a:t>
            </a:r>
            <a:r>
              <a:rPr lang="en-US" dirty="0">
                <a:solidFill>
                  <a:srgbClr val="000000"/>
                </a:solidFill>
              </a:rPr>
              <a:t> </a:t>
            </a:r>
            <a:r>
              <a:rPr lang="en-US" dirty="0" err="1">
                <a:solidFill>
                  <a:srgbClr val="000000"/>
                </a:solidFill>
              </a:rPr>
              <a:t>bodloni’r</a:t>
            </a:r>
            <a:r>
              <a:rPr lang="en-US" dirty="0">
                <a:solidFill>
                  <a:srgbClr val="000000"/>
                </a:solidFill>
              </a:rPr>
              <a:t> </a:t>
            </a:r>
            <a:r>
              <a:rPr lang="en-US" dirty="0" err="1">
                <a:solidFill>
                  <a:srgbClr val="000000"/>
                </a:solidFill>
              </a:rPr>
              <a:t>meini</a:t>
            </a:r>
            <a:r>
              <a:rPr lang="en-US" dirty="0">
                <a:solidFill>
                  <a:srgbClr val="000000"/>
                </a:solidFill>
              </a:rPr>
              <a:t> </a:t>
            </a:r>
            <a:r>
              <a:rPr lang="en-US" dirty="0" err="1">
                <a:solidFill>
                  <a:srgbClr val="000000"/>
                </a:solidFill>
              </a:rPr>
              <a:t>prawf</a:t>
            </a:r>
            <a:r>
              <a:rPr lang="en-US" dirty="0">
                <a:solidFill>
                  <a:srgbClr val="000000"/>
                </a:solidFill>
              </a:rPr>
              <a:t> </a:t>
            </a:r>
            <a:r>
              <a:rPr lang="en-US" dirty="0" err="1">
                <a:solidFill>
                  <a:srgbClr val="000000"/>
                </a:solidFill>
              </a:rPr>
              <a:t>cymhwysedd</a:t>
            </a:r>
            <a:r>
              <a:rPr lang="en-US" b="1" dirty="0">
                <a:solidFill>
                  <a:srgbClr val="000000"/>
                </a:solidFill>
              </a:rPr>
              <a:t>. </a:t>
            </a:r>
            <a:r>
              <a:rPr lang="en-US" dirty="0" err="1">
                <a:solidFill>
                  <a:srgbClr val="000000"/>
                </a:solidFill>
              </a:rPr>
              <a:t>Mae'r</a:t>
            </a:r>
            <a:r>
              <a:rPr lang="en-US" dirty="0">
                <a:solidFill>
                  <a:srgbClr val="000000"/>
                </a:solidFill>
              </a:rPr>
              <a:t> </a:t>
            </a:r>
            <a:r>
              <a:rPr lang="en-US" b="1" dirty="0" err="1">
                <a:solidFill>
                  <a:srgbClr val="000000"/>
                </a:solidFill>
              </a:rPr>
              <a:t>ddyletswydd</a:t>
            </a:r>
            <a:r>
              <a:rPr lang="en-US" dirty="0">
                <a:solidFill>
                  <a:srgbClr val="000000"/>
                </a:solidFill>
              </a:rPr>
              <a:t> hon </a:t>
            </a:r>
            <a:r>
              <a:rPr lang="en-US" dirty="0" err="1">
                <a:solidFill>
                  <a:srgbClr val="000000"/>
                </a:solidFill>
              </a:rPr>
              <a:t>hefyd</a:t>
            </a:r>
            <a:r>
              <a:rPr lang="en-US" dirty="0">
                <a:solidFill>
                  <a:srgbClr val="000000"/>
                </a:solidFill>
              </a:rPr>
              <a:t> </a:t>
            </a:r>
            <a:r>
              <a:rPr lang="en-US" dirty="0" err="1">
                <a:solidFill>
                  <a:srgbClr val="000000"/>
                </a:solidFill>
              </a:rPr>
              <a:t>yn</a:t>
            </a:r>
            <a:r>
              <a:rPr lang="en-US" dirty="0">
                <a:solidFill>
                  <a:srgbClr val="000000"/>
                </a:solidFill>
              </a:rPr>
              <a:t> </a:t>
            </a:r>
            <a:r>
              <a:rPr lang="en-US" dirty="0" err="1">
                <a:solidFill>
                  <a:srgbClr val="000000"/>
                </a:solidFill>
              </a:rPr>
              <a:t>berthnasol</a:t>
            </a:r>
            <a:r>
              <a:rPr lang="en-US" dirty="0">
                <a:solidFill>
                  <a:srgbClr val="000000"/>
                </a:solidFill>
              </a:rPr>
              <a:t> i </a:t>
            </a:r>
            <a:r>
              <a:rPr lang="en-US" dirty="0" err="1">
                <a:solidFill>
                  <a:srgbClr val="000000"/>
                </a:solidFill>
              </a:rPr>
              <a:t>bobl</a:t>
            </a:r>
            <a:r>
              <a:rPr lang="en-US" dirty="0">
                <a:solidFill>
                  <a:srgbClr val="000000"/>
                </a:solidFill>
              </a:rPr>
              <a:t> pan </a:t>
            </a:r>
            <a:r>
              <a:rPr lang="en-US" dirty="0" err="1">
                <a:solidFill>
                  <a:srgbClr val="000000"/>
                </a:solidFill>
              </a:rPr>
              <a:t>fo’n</a:t>
            </a:r>
            <a:r>
              <a:rPr lang="en-US" dirty="0">
                <a:solidFill>
                  <a:srgbClr val="000000"/>
                </a:solidFill>
              </a:rPr>
              <a:t> </a:t>
            </a:r>
            <a:r>
              <a:rPr lang="en-US" dirty="0" err="1">
                <a:solidFill>
                  <a:srgbClr val="000000"/>
                </a:solidFill>
              </a:rPr>
              <a:t>ymddangos</a:t>
            </a:r>
            <a:r>
              <a:rPr lang="en-US" dirty="0">
                <a:solidFill>
                  <a:srgbClr val="000000"/>
                </a:solidFill>
              </a:rPr>
              <a:t> </a:t>
            </a:r>
            <a:r>
              <a:rPr lang="en-US" dirty="0" err="1">
                <a:solidFill>
                  <a:srgbClr val="000000"/>
                </a:solidFill>
              </a:rPr>
              <a:t>i’r</a:t>
            </a:r>
            <a:r>
              <a:rPr lang="en-US" dirty="0">
                <a:solidFill>
                  <a:srgbClr val="000000"/>
                </a:solidFill>
              </a:rPr>
              <a:t> </a:t>
            </a:r>
            <a:r>
              <a:rPr lang="en-US" dirty="0" err="1">
                <a:solidFill>
                  <a:srgbClr val="000000"/>
                </a:solidFill>
              </a:rPr>
              <a:t>awdurdod</a:t>
            </a:r>
            <a:r>
              <a:rPr lang="en-US" dirty="0">
                <a:solidFill>
                  <a:srgbClr val="000000"/>
                </a:solidFill>
              </a:rPr>
              <a:t> </a:t>
            </a:r>
            <a:r>
              <a:rPr lang="en-US" dirty="0" err="1">
                <a:solidFill>
                  <a:srgbClr val="000000"/>
                </a:solidFill>
              </a:rPr>
              <a:t>lleol</a:t>
            </a:r>
            <a:r>
              <a:rPr lang="en-US" dirty="0">
                <a:solidFill>
                  <a:srgbClr val="000000"/>
                </a:solidFill>
              </a:rPr>
              <a:t> </a:t>
            </a:r>
            <a:r>
              <a:rPr lang="en-US" dirty="0" err="1">
                <a:solidFill>
                  <a:srgbClr val="000000"/>
                </a:solidFill>
              </a:rPr>
              <a:t>ei</a:t>
            </a:r>
            <a:r>
              <a:rPr lang="en-US" dirty="0">
                <a:solidFill>
                  <a:srgbClr val="000000"/>
                </a:solidFill>
              </a:rPr>
              <a:t> bod </a:t>
            </a:r>
            <a:r>
              <a:rPr lang="en-US" dirty="0" err="1">
                <a:solidFill>
                  <a:srgbClr val="000000"/>
                </a:solidFill>
              </a:rPr>
              <a:t>yn</a:t>
            </a:r>
            <a:r>
              <a:rPr lang="en-US" dirty="0">
                <a:solidFill>
                  <a:srgbClr val="000000"/>
                </a:solidFill>
              </a:rPr>
              <a:t> </a:t>
            </a:r>
            <a:r>
              <a:rPr lang="en-US" dirty="0" err="1">
                <a:solidFill>
                  <a:srgbClr val="000000"/>
                </a:solidFill>
              </a:rPr>
              <a:t>angenrheidiol</a:t>
            </a:r>
            <a:r>
              <a:rPr lang="en-US" dirty="0">
                <a:solidFill>
                  <a:srgbClr val="000000"/>
                </a:solidFill>
              </a:rPr>
              <a:t> </a:t>
            </a:r>
            <a:r>
              <a:rPr lang="en-US" dirty="0" err="1">
                <a:solidFill>
                  <a:srgbClr val="000000"/>
                </a:solidFill>
              </a:rPr>
              <a:t>diwallu</a:t>
            </a:r>
            <a:r>
              <a:rPr lang="en-US" dirty="0">
                <a:solidFill>
                  <a:srgbClr val="000000"/>
                </a:solidFill>
              </a:rPr>
              <a:t> </a:t>
            </a:r>
            <a:r>
              <a:rPr lang="en-US" dirty="0" err="1">
                <a:solidFill>
                  <a:srgbClr val="000000"/>
                </a:solidFill>
              </a:rPr>
              <a:t>anghenion</a:t>
            </a:r>
            <a:r>
              <a:rPr lang="en-US" dirty="0">
                <a:solidFill>
                  <a:srgbClr val="000000"/>
                </a:solidFill>
              </a:rPr>
              <a:t> y person er </a:t>
            </a:r>
            <a:r>
              <a:rPr lang="en-US" dirty="0" err="1">
                <a:solidFill>
                  <a:srgbClr val="000000"/>
                </a:solidFill>
              </a:rPr>
              <a:t>mwyn</a:t>
            </a:r>
            <a:r>
              <a:rPr lang="en-US" dirty="0">
                <a:solidFill>
                  <a:srgbClr val="000000"/>
                </a:solidFill>
              </a:rPr>
              <a:t> </a:t>
            </a:r>
            <a:r>
              <a:rPr lang="en-US" dirty="0" err="1">
                <a:solidFill>
                  <a:srgbClr val="000000"/>
                </a:solidFill>
              </a:rPr>
              <a:t>amddiffyn</a:t>
            </a:r>
            <a:r>
              <a:rPr lang="en-US" dirty="0">
                <a:solidFill>
                  <a:srgbClr val="000000"/>
                </a:solidFill>
              </a:rPr>
              <a:t> y person </a:t>
            </a:r>
            <a:r>
              <a:rPr lang="en-US" dirty="0" err="1">
                <a:solidFill>
                  <a:srgbClr val="000000"/>
                </a:solidFill>
              </a:rPr>
              <a:t>rhag</a:t>
            </a:r>
            <a:r>
              <a:rPr lang="en-US" dirty="0">
                <a:solidFill>
                  <a:srgbClr val="000000"/>
                </a:solidFill>
              </a:rPr>
              <a:t> </a:t>
            </a:r>
            <a:r>
              <a:rPr lang="en-US" dirty="0" err="1">
                <a:solidFill>
                  <a:srgbClr val="000000"/>
                </a:solidFill>
              </a:rPr>
              <a:t>cael</a:t>
            </a:r>
            <a:r>
              <a:rPr lang="en-US" dirty="0">
                <a:solidFill>
                  <a:srgbClr val="000000"/>
                </a:solidFill>
              </a:rPr>
              <a:t> </a:t>
            </a:r>
            <a:r>
              <a:rPr lang="en-US" dirty="0" err="1">
                <a:solidFill>
                  <a:srgbClr val="000000"/>
                </a:solidFill>
              </a:rPr>
              <a:t>ei</a:t>
            </a:r>
            <a:r>
              <a:rPr lang="en-US" dirty="0">
                <a:solidFill>
                  <a:srgbClr val="000000"/>
                </a:solidFill>
              </a:rPr>
              <a:t> gam-</a:t>
            </a:r>
            <a:r>
              <a:rPr lang="en-US" dirty="0" err="1">
                <a:solidFill>
                  <a:srgbClr val="000000"/>
                </a:solidFill>
              </a:rPr>
              <a:t>drin</a:t>
            </a:r>
            <a:r>
              <a:rPr lang="en-US" dirty="0">
                <a:solidFill>
                  <a:srgbClr val="000000"/>
                </a:solidFill>
              </a:rPr>
              <a:t> neu </a:t>
            </a:r>
            <a:r>
              <a:rPr lang="en-US" dirty="0" err="1">
                <a:solidFill>
                  <a:srgbClr val="000000"/>
                </a:solidFill>
              </a:rPr>
              <a:t>ei</a:t>
            </a:r>
            <a:r>
              <a:rPr lang="en-US" dirty="0">
                <a:solidFill>
                  <a:srgbClr val="000000"/>
                </a:solidFill>
              </a:rPr>
              <a:t> </a:t>
            </a:r>
            <a:r>
              <a:rPr lang="en-US" dirty="0" err="1">
                <a:solidFill>
                  <a:srgbClr val="000000"/>
                </a:solidFill>
              </a:rPr>
              <a:t>esgeuluso</a:t>
            </a:r>
            <a:r>
              <a:rPr lang="en-US" dirty="0">
                <a:solidFill>
                  <a:srgbClr val="000000"/>
                </a:solidFill>
              </a:rPr>
              <a:t> neu </a:t>
            </a:r>
            <a:r>
              <a:rPr lang="en-US" dirty="0" err="1">
                <a:solidFill>
                  <a:srgbClr val="000000"/>
                </a:solidFill>
              </a:rPr>
              <a:t>rhag</a:t>
            </a:r>
            <a:r>
              <a:rPr lang="en-US" dirty="0">
                <a:solidFill>
                  <a:srgbClr val="000000"/>
                </a:solidFill>
              </a:rPr>
              <a:t> y </a:t>
            </a:r>
            <a:r>
              <a:rPr lang="en-US" dirty="0" err="1">
                <a:solidFill>
                  <a:srgbClr val="000000"/>
                </a:solidFill>
              </a:rPr>
              <a:t>risg</a:t>
            </a:r>
            <a:r>
              <a:rPr lang="en-US" dirty="0">
                <a:solidFill>
                  <a:srgbClr val="000000"/>
                </a:solidFill>
              </a:rPr>
              <a:t> o </a:t>
            </a:r>
            <a:r>
              <a:rPr lang="en-US" dirty="0" err="1">
                <a:solidFill>
                  <a:srgbClr val="000000"/>
                </a:solidFill>
              </a:rPr>
              <a:t>gael</a:t>
            </a:r>
            <a:r>
              <a:rPr lang="en-US" dirty="0">
                <a:solidFill>
                  <a:srgbClr val="000000"/>
                </a:solidFill>
              </a:rPr>
              <a:t> </a:t>
            </a:r>
            <a:r>
              <a:rPr lang="en-US" dirty="0" err="1">
                <a:solidFill>
                  <a:srgbClr val="000000"/>
                </a:solidFill>
              </a:rPr>
              <a:t>ei</a:t>
            </a:r>
            <a:r>
              <a:rPr lang="en-US" dirty="0">
                <a:solidFill>
                  <a:srgbClr val="000000"/>
                </a:solidFill>
              </a:rPr>
              <a:t> gam-</a:t>
            </a:r>
            <a:r>
              <a:rPr lang="en-US" dirty="0" err="1">
                <a:solidFill>
                  <a:srgbClr val="000000"/>
                </a:solidFill>
              </a:rPr>
              <a:t>drin</a:t>
            </a:r>
            <a:r>
              <a:rPr lang="en-US" dirty="0">
                <a:solidFill>
                  <a:srgbClr val="000000"/>
                </a:solidFill>
              </a:rPr>
              <a:t> neu </a:t>
            </a:r>
            <a:r>
              <a:rPr lang="en-US" dirty="0" err="1">
                <a:solidFill>
                  <a:srgbClr val="000000"/>
                </a:solidFill>
              </a:rPr>
              <a:t>ei</a:t>
            </a:r>
            <a:r>
              <a:rPr lang="en-US" dirty="0">
                <a:solidFill>
                  <a:srgbClr val="000000"/>
                </a:solidFill>
              </a:rPr>
              <a:t> </a:t>
            </a:r>
            <a:r>
              <a:rPr lang="en-US" dirty="0" err="1">
                <a:solidFill>
                  <a:srgbClr val="000000"/>
                </a:solidFill>
              </a:rPr>
              <a:t>esgeuluso</a:t>
            </a:r>
            <a:r>
              <a:rPr lang="en-US" dirty="0">
                <a:solidFill>
                  <a:srgbClr val="000000"/>
                </a:solidFill>
              </a:rPr>
              <a:t> (ac </a:t>
            </a:r>
            <a:r>
              <a:rPr lang="en-US" dirty="0" err="1">
                <a:solidFill>
                  <a:srgbClr val="000000"/>
                </a:solidFill>
              </a:rPr>
              <a:t>yn</a:t>
            </a:r>
            <a:r>
              <a:rPr lang="en-US" dirty="0">
                <a:solidFill>
                  <a:srgbClr val="000000"/>
                </a:solidFill>
              </a:rPr>
              <a:t> </a:t>
            </a:r>
            <a:r>
              <a:rPr lang="en-US" dirty="0" err="1">
                <a:solidFill>
                  <a:srgbClr val="000000"/>
                </a:solidFill>
              </a:rPr>
              <a:t>ychwanegol</a:t>
            </a:r>
            <a:r>
              <a:rPr lang="en-US" dirty="0">
                <a:solidFill>
                  <a:srgbClr val="000000"/>
                </a:solidFill>
              </a:rPr>
              <a:t> </a:t>
            </a:r>
            <a:r>
              <a:rPr lang="en-US" dirty="0" err="1">
                <a:solidFill>
                  <a:srgbClr val="000000"/>
                </a:solidFill>
              </a:rPr>
              <a:t>yn</a:t>
            </a:r>
            <a:r>
              <a:rPr lang="en-US" dirty="0">
                <a:solidFill>
                  <a:srgbClr val="000000"/>
                </a:solidFill>
              </a:rPr>
              <a:t> </a:t>
            </a:r>
            <a:r>
              <a:rPr lang="en-US" dirty="0" err="1">
                <a:solidFill>
                  <a:srgbClr val="000000"/>
                </a:solidFill>
              </a:rPr>
              <a:t>achos</a:t>
            </a:r>
            <a:r>
              <a:rPr lang="en-US" dirty="0">
                <a:solidFill>
                  <a:srgbClr val="000000"/>
                </a:solidFill>
              </a:rPr>
              <a:t> </a:t>
            </a:r>
            <a:r>
              <a:rPr lang="en-US" dirty="0" err="1">
                <a:solidFill>
                  <a:srgbClr val="000000"/>
                </a:solidFill>
              </a:rPr>
              <a:t>plentyn</a:t>
            </a:r>
            <a:r>
              <a:rPr lang="en-US" dirty="0">
                <a:solidFill>
                  <a:srgbClr val="000000"/>
                </a:solidFill>
              </a:rPr>
              <a:t>: </a:t>
            </a:r>
            <a:r>
              <a:rPr lang="en-US" dirty="0" err="1">
                <a:solidFill>
                  <a:srgbClr val="000000"/>
                </a:solidFill>
              </a:rPr>
              <a:t>niwed</a:t>
            </a:r>
            <a:r>
              <a:rPr lang="en-US" dirty="0">
                <a:solidFill>
                  <a:srgbClr val="000000"/>
                </a:solidFill>
              </a:rPr>
              <a:t> </a:t>
            </a:r>
            <a:r>
              <a:rPr lang="en-US" dirty="0" err="1">
                <a:solidFill>
                  <a:srgbClr val="000000"/>
                </a:solidFill>
              </a:rPr>
              <a:t>neu’r</a:t>
            </a:r>
            <a:r>
              <a:rPr lang="en-US" dirty="0">
                <a:solidFill>
                  <a:srgbClr val="000000"/>
                </a:solidFill>
              </a:rPr>
              <a:t> </a:t>
            </a:r>
            <a:r>
              <a:rPr lang="en-US" dirty="0" err="1">
                <a:solidFill>
                  <a:srgbClr val="000000"/>
                </a:solidFill>
              </a:rPr>
              <a:t>risg</a:t>
            </a:r>
            <a:r>
              <a:rPr lang="en-US" dirty="0">
                <a:solidFill>
                  <a:srgbClr val="000000"/>
                </a:solidFill>
              </a:rPr>
              <a:t> o </a:t>
            </a:r>
            <a:r>
              <a:rPr lang="en-US" dirty="0" err="1">
                <a:solidFill>
                  <a:srgbClr val="000000"/>
                </a:solidFill>
              </a:rPr>
              <a:t>niwed</a:t>
            </a:r>
            <a:r>
              <a:rPr lang="en-US" dirty="0">
                <a:solidFill>
                  <a:srgbClr val="000000"/>
                </a:solidFill>
              </a:rPr>
              <a:t>).</a:t>
            </a:r>
            <a:endParaRPr lang="en-US" dirty="0"/>
          </a:p>
          <a:p>
            <a:pPr defTabSz="914400">
              <a:defRPr/>
            </a:pPr>
            <a:r>
              <a:rPr lang="en-US" dirty="0">
                <a:solidFill>
                  <a:srgbClr val="000000"/>
                </a:solidFill>
              </a:rPr>
              <a:t>Gellir </a:t>
            </a:r>
            <a:r>
              <a:rPr lang="en-US" dirty="0" err="1">
                <a:solidFill>
                  <a:srgbClr val="000000"/>
                </a:solidFill>
              </a:rPr>
              <a:t>diwallu</a:t>
            </a:r>
            <a:r>
              <a:rPr lang="en-US" dirty="0">
                <a:solidFill>
                  <a:srgbClr val="000000"/>
                </a:solidFill>
              </a:rPr>
              <a:t> </a:t>
            </a:r>
            <a:r>
              <a:rPr lang="en-US" dirty="0" err="1">
                <a:solidFill>
                  <a:srgbClr val="000000"/>
                </a:solidFill>
              </a:rPr>
              <a:t>anghenion</a:t>
            </a:r>
            <a:r>
              <a:rPr lang="en-US" dirty="0">
                <a:solidFill>
                  <a:srgbClr val="000000"/>
                </a:solidFill>
              </a:rPr>
              <a:t> </a:t>
            </a:r>
            <a:r>
              <a:rPr lang="en-US" dirty="0" err="1">
                <a:solidFill>
                  <a:srgbClr val="000000"/>
                </a:solidFill>
              </a:rPr>
              <a:t>llawer</a:t>
            </a:r>
            <a:r>
              <a:rPr lang="en-US" dirty="0">
                <a:solidFill>
                  <a:srgbClr val="000000"/>
                </a:solidFill>
              </a:rPr>
              <a:t> o </a:t>
            </a:r>
            <a:r>
              <a:rPr lang="en-US" dirty="0" err="1">
                <a:solidFill>
                  <a:srgbClr val="000000"/>
                </a:solidFill>
              </a:rPr>
              <a:t>unigolion</a:t>
            </a:r>
            <a:r>
              <a:rPr lang="en-US" dirty="0">
                <a:solidFill>
                  <a:srgbClr val="000000"/>
                </a:solidFill>
              </a:rPr>
              <a:t> am </a:t>
            </a:r>
            <a:r>
              <a:rPr lang="en-US" dirty="0" err="1">
                <a:solidFill>
                  <a:srgbClr val="000000"/>
                </a:solidFill>
              </a:rPr>
              <a:t>ofal</a:t>
            </a:r>
            <a:r>
              <a:rPr lang="en-US" dirty="0">
                <a:solidFill>
                  <a:srgbClr val="000000"/>
                </a:solidFill>
              </a:rPr>
              <a:t> a </a:t>
            </a:r>
            <a:r>
              <a:rPr lang="en-US" dirty="0" err="1">
                <a:solidFill>
                  <a:srgbClr val="000000"/>
                </a:solidFill>
              </a:rPr>
              <a:t>chymorth</a:t>
            </a:r>
            <a:r>
              <a:rPr lang="en-US" dirty="0">
                <a:solidFill>
                  <a:srgbClr val="000000"/>
                </a:solidFill>
              </a:rPr>
              <a:t> </a:t>
            </a:r>
            <a:r>
              <a:rPr lang="en-US" dirty="0" err="1">
                <a:solidFill>
                  <a:srgbClr val="000000"/>
                </a:solidFill>
              </a:rPr>
              <a:t>heb</a:t>
            </a:r>
            <a:r>
              <a:rPr lang="en-US" dirty="0">
                <a:solidFill>
                  <a:srgbClr val="000000"/>
                </a:solidFill>
              </a:rPr>
              <a:t> </a:t>
            </a:r>
            <a:r>
              <a:rPr lang="en-US" dirty="0" err="1">
                <a:solidFill>
                  <a:srgbClr val="000000"/>
                </a:solidFill>
              </a:rPr>
              <a:t>gynllun</a:t>
            </a:r>
            <a:r>
              <a:rPr lang="en-US" dirty="0">
                <a:solidFill>
                  <a:srgbClr val="000000"/>
                </a:solidFill>
              </a:rPr>
              <a:t> </a:t>
            </a:r>
            <a:r>
              <a:rPr lang="en-US" dirty="0" err="1">
                <a:solidFill>
                  <a:srgbClr val="000000"/>
                </a:solidFill>
              </a:rPr>
              <a:t>ffurfiol</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nad</a:t>
            </a:r>
            <a:r>
              <a:rPr lang="en-US" dirty="0">
                <a:solidFill>
                  <a:srgbClr val="000000"/>
                </a:solidFill>
              </a:rPr>
              <a:t> </a:t>
            </a:r>
            <a:r>
              <a:rPr lang="en-US" dirty="0" err="1">
                <a:solidFill>
                  <a:srgbClr val="000000"/>
                </a:solidFill>
              </a:rPr>
              <a:t>yw</a:t>
            </a:r>
            <a:r>
              <a:rPr lang="en-US" dirty="0">
                <a:solidFill>
                  <a:srgbClr val="000000"/>
                </a:solidFill>
              </a:rPr>
              <a:t> </a:t>
            </a:r>
            <a:r>
              <a:rPr lang="en-US" dirty="0" err="1">
                <a:solidFill>
                  <a:srgbClr val="000000"/>
                </a:solidFill>
              </a:rPr>
              <a:t>rhywun</a:t>
            </a:r>
            <a:r>
              <a:rPr lang="en-US" dirty="0">
                <a:solidFill>
                  <a:srgbClr val="000000"/>
                </a:solidFill>
              </a:rPr>
              <a:t> </a:t>
            </a:r>
            <a:r>
              <a:rPr lang="en-US" dirty="0" err="1">
                <a:solidFill>
                  <a:srgbClr val="000000"/>
                </a:solidFill>
              </a:rPr>
              <a:t>yn</a:t>
            </a:r>
            <a:r>
              <a:rPr lang="en-US" dirty="0">
                <a:solidFill>
                  <a:srgbClr val="000000"/>
                </a:solidFill>
              </a:rPr>
              <a:t> </a:t>
            </a:r>
            <a:r>
              <a:rPr lang="en-US" dirty="0" err="1">
                <a:solidFill>
                  <a:srgbClr val="000000"/>
                </a:solidFill>
              </a:rPr>
              <a:t>gymwys</a:t>
            </a:r>
            <a:r>
              <a:rPr lang="en-US" dirty="0">
                <a:solidFill>
                  <a:srgbClr val="000000"/>
                </a:solidFill>
              </a:rPr>
              <a:t>, neu </a:t>
            </a:r>
            <a:r>
              <a:rPr lang="en-US" dirty="0" err="1">
                <a:solidFill>
                  <a:srgbClr val="000000"/>
                </a:solidFill>
              </a:rPr>
              <a:t>os</a:t>
            </a:r>
            <a:r>
              <a:rPr lang="en-US" dirty="0">
                <a:solidFill>
                  <a:srgbClr val="000000"/>
                </a:solidFill>
              </a:rPr>
              <a:t> </a:t>
            </a:r>
            <a:r>
              <a:rPr lang="en-US" dirty="0" err="1">
                <a:solidFill>
                  <a:srgbClr val="000000"/>
                </a:solidFill>
              </a:rPr>
              <a:t>ydynt</a:t>
            </a:r>
            <a:r>
              <a:rPr lang="en-US" dirty="0">
                <a:solidFill>
                  <a:srgbClr val="000000"/>
                </a:solidFill>
              </a:rPr>
              <a:t> </a:t>
            </a:r>
            <a:r>
              <a:rPr lang="en-US" dirty="0" err="1">
                <a:solidFill>
                  <a:srgbClr val="000000"/>
                </a:solidFill>
              </a:rPr>
              <a:t>yn</a:t>
            </a:r>
            <a:r>
              <a:rPr lang="en-US" dirty="0">
                <a:solidFill>
                  <a:srgbClr val="000000"/>
                </a:solidFill>
              </a:rPr>
              <a:t> </a:t>
            </a:r>
            <a:r>
              <a:rPr lang="en-US" dirty="0" err="1">
                <a:solidFill>
                  <a:srgbClr val="000000"/>
                </a:solidFill>
              </a:rPr>
              <a:t>gallu</a:t>
            </a:r>
            <a:r>
              <a:rPr lang="en-US" dirty="0">
                <a:solidFill>
                  <a:srgbClr val="000000"/>
                </a:solidFill>
              </a:rPr>
              <a:t> </a:t>
            </a:r>
            <a:r>
              <a:rPr lang="en-US" dirty="0" err="1">
                <a:solidFill>
                  <a:srgbClr val="000000"/>
                </a:solidFill>
              </a:rPr>
              <a:t>diwallu</a:t>
            </a:r>
            <a:r>
              <a:rPr lang="en-US" dirty="0">
                <a:solidFill>
                  <a:srgbClr val="000000"/>
                </a:solidFill>
              </a:rPr>
              <a:t> </a:t>
            </a:r>
            <a:r>
              <a:rPr lang="en-US" dirty="0" err="1">
                <a:solidFill>
                  <a:srgbClr val="000000"/>
                </a:solidFill>
              </a:rPr>
              <a:t>eu</a:t>
            </a:r>
            <a:r>
              <a:rPr lang="en-US" dirty="0">
                <a:solidFill>
                  <a:srgbClr val="000000"/>
                </a:solidFill>
              </a:rPr>
              <a:t> </a:t>
            </a:r>
            <a:r>
              <a:rPr lang="en-US" dirty="0" err="1">
                <a:solidFill>
                  <a:srgbClr val="000000"/>
                </a:solidFill>
              </a:rPr>
              <a:t>hanghenion</a:t>
            </a:r>
            <a:r>
              <a:rPr lang="en-US" dirty="0">
                <a:solidFill>
                  <a:srgbClr val="000000"/>
                </a:solidFill>
              </a:rPr>
              <a:t> </a:t>
            </a:r>
            <a:r>
              <a:rPr lang="en-US" dirty="0" err="1">
                <a:solidFill>
                  <a:srgbClr val="000000"/>
                </a:solidFill>
              </a:rPr>
              <a:t>heb</a:t>
            </a:r>
            <a:r>
              <a:rPr lang="en-US" dirty="0">
                <a:solidFill>
                  <a:srgbClr val="000000"/>
                </a:solidFill>
              </a:rPr>
              <a:t> </a:t>
            </a:r>
            <a:r>
              <a:rPr lang="en-US" dirty="0" err="1">
                <a:solidFill>
                  <a:srgbClr val="000000"/>
                </a:solidFill>
              </a:rPr>
              <a:t>fod</a:t>
            </a:r>
            <a:r>
              <a:rPr lang="en-US" dirty="0">
                <a:solidFill>
                  <a:srgbClr val="000000"/>
                </a:solidFill>
              </a:rPr>
              <a:t> </a:t>
            </a:r>
            <a:r>
              <a:rPr lang="en-US" dirty="0" err="1">
                <a:solidFill>
                  <a:srgbClr val="000000"/>
                </a:solidFill>
              </a:rPr>
              <a:t>angen</a:t>
            </a:r>
            <a:r>
              <a:rPr lang="en-US" dirty="0">
                <a:solidFill>
                  <a:srgbClr val="000000"/>
                </a:solidFill>
              </a:rPr>
              <a:t> </a:t>
            </a:r>
            <a:r>
              <a:rPr lang="en-US" dirty="0" err="1">
                <a:solidFill>
                  <a:srgbClr val="000000"/>
                </a:solidFill>
              </a:rPr>
              <a:t>cymorth</a:t>
            </a:r>
            <a:r>
              <a:rPr lang="en-US" dirty="0">
                <a:solidFill>
                  <a:srgbClr val="000000"/>
                </a:solidFill>
              </a:rPr>
              <a:t> </a:t>
            </a:r>
            <a:r>
              <a:rPr lang="en-US" dirty="0" err="1">
                <a:solidFill>
                  <a:srgbClr val="000000"/>
                </a:solidFill>
              </a:rPr>
              <a:t>gan</a:t>
            </a:r>
            <a:r>
              <a:rPr lang="en-US" dirty="0">
                <a:solidFill>
                  <a:srgbClr val="000000"/>
                </a:solidFill>
              </a:rPr>
              <a:t> </a:t>
            </a:r>
            <a:r>
              <a:rPr lang="en-US" dirty="0" err="1">
                <a:solidFill>
                  <a:srgbClr val="000000"/>
                </a:solidFill>
              </a:rPr>
              <a:t>yr</a:t>
            </a:r>
            <a:r>
              <a:rPr lang="en-US" dirty="0">
                <a:solidFill>
                  <a:srgbClr val="000000"/>
                </a:solidFill>
              </a:rPr>
              <a:t> </a:t>
            </a:r>
            <a:r>
              <a:rPr lang="en-US" dirty="0" err="1">
                <a:solidFill>
                  <a:srgbClr val="000000"/>
                </a:solidFill>
              </a:rPr>
              <a:t>Awdurdod</a:t>
            </a:r>
            <a:r>
              <a:rPr lang="en-US" dirty="0">
                <a:solidFill>
                  <a:srgbClr val="000000"/>
                </a:solidFill>
              </a:rPr>
              <a:t> </a:t>
            </a:r>
            <a:r>
              <a:rPr lang="en-US" dirty="0" err="1">
                <a:solidFill>
                  <a:srgbClr val="000000"/>
                </a:solidFill>
              </a:rPr>
              <a:t>Lleol</a:t>
            </a:r>
            <a:r>
              <a:rPr lang="en-US" dirty="0">
                <a:solidFill>
                  <a:srgbClr val="000000"/>
                </a:solidFill>
              </a:rPr>
              <a:t>, </a:t>
            </a:r>
            <a:r>
              <a:rPr lang="en-US" dirty="0" err="1">
                <a:solidFill>
                  <a:srgbClr val="000000"/>
                </a:solidFill>
              </a:rPr>
              <a:t>yna</a:t>
            </a:r>
            <a:r>
              <a:rPr lang="en-US" dirty="0">
                <a:solidFill>
                  <a:srgbClr val="000000"/>
                </a:solidFill>
              </a:rPr>
              <a:t> </a:t>
            </a:r>
            <a:r>
              <a:rPr lang="en-US" dirty="0" err="1">
                <a:solidFill>
                  <a:srgbClr val="000000"/>
                </a:solidFill>
              </a:rPr>
              <a:t>nid</a:t>
            </a:r>
            <a:r>
              <a:rPr lang="en-US" dirty="0">
                <a:solidFill>
                  <a:srgbClr val="000000"/>
                </a:solidFill>
              </a:rPr>
              <a:t> </a:t>
            </a:r>
            <a:r>
              <a:rPr lang="en-US" dirty="0" err="1">
                <a:solidFill>
                  <a:srgbClr val="000000"/>
                </a:solidFill>
              </a:rPr>
              <a:t>oes</a:t>
            </a:r>
            <a:r>
              <a:rPr lang="en-US" dirty="0">
                <a:solidFill>
                  <a:srgbClr val="000000"/>
                </a:solidFill>
              </a:rPr>
              <a:t> </a:t>
            </a:r>
            <a:r>
              <a:rPr lang="en-US" dirty="0" err="1">
                <a:solidFill>
                  <a:srgbClr val="000000"/>
                </a:solidFill>
              </a:rPr>
              <a:t>angen</a:t>
            </a:r>
            <a:r>
              <a:rPr lang="en-US" dirty="0">
                <a:solidFill>
                  <a:srgbClr val="000000"/>
                </a:solidFill>
              </a:rPr>
              <a:t> </a:t>
            </a:r>
            <a:r>
              <a:rPr lang="en-US" dirty="0" err="1">
                <a:solidFill>
                  <a:srgbClr val="000000"/>
                </a:solidFill>
              </a:rPr>
              <a:t>cynllun</a:t>
            </a:r>
            <a:r>
              <a:rPr lang="en-US" dirty="0">
                <a:solidFill>
                  <a:srgbClr val="000000"/>
                </a:solidFill>
              </a:rPr>
              <a:t> </a:t>
            </a:r>
            <a:r>
              <a:rPr lang="en-US" dirty="0" err="1">
                <a:solidFill>
                  <a:srgbClr val="000000"/>
                </a:solidFill>
              </a:rPr>
              <a:t>gofal</a:t>
            </a:r>
            <a:r>
              <a:rPr lang="en-US" dirty="0">
                <a:solidFill>
                  <a:srgbClr val="000000"/>
                </a:solidFill>
              </a:rPr>
              <a:t> a </a:t>
            </a:r>
            <a:r>
              <a:rPr lang="en-US" dirty="0" err="1">
                <a:solidFill>
                  <a:srgbClr val="000000"/>
                </a:solidFill>
              </a:rPr>
              <a:t>chymorth</a:t>
            </a:r>
            <a:r>
              <a:rPr lang="en-US" dirty="0">
                <a:solidFill>
                  <a:srgbClr val="000000"/>
                </a:solidFill>
              </a:rPr>
              <a:t>. </a:t>
            </a:r>
            <a:r>
              <a:rPr lang="en-US" dirty="0" err="1">
                <a:solidFill>
                  <a:srgbClr val="000000"/>
                </a:solidFill>
              </a:rPr>
              <a:t>Fodd</a:t>
            </a:r>
            <a:r>
              <a:rPr lang="en-US" dirty="0">
                <a:solidFill>
                  <a:srgbClr val="000000"/>
                </a:solidFill>
              </a:rPr>
              <a:t> </a:t>
            </a:r>
            <a:r>
              <a:rPr lang="en-US" dirty="0" err="1">
                <a:solidFill>
                  <a:srgbClr val="000000"/>
                </a:solidFill>
              </a:rPr>
              <a:t>bynnag</a:t>
            </a:r>
            <a:r>
              <a:rPr lang="en-US" dirty="0">
                <a:solidFill>
                  <a:srgbClr val="000000"/>
                </a:solidFill>
              </a:rPr>
              <a:t>, </a:t>
            </a:r>
            <a:r>
              <a:rPr lang="en-US" dirty="0" err="1">
                <a:solidFill>
                  <a:srgbClr val="000000"/>
                </a:solidFill>
              </a:rPr>
              <a:t>mae</a:t>
            </a:r>
            <a:r>
              <a:rPr lang="en-US" dirty="0">
                <a:solidFill>
                  <a:srgbClr val="000000"/>
                </a:solidFill>
              </a:rPr>
              <a:t> </a:t>
            </a:r>
            <a:r>
              <a:rPr lang="en-US" dirty="0" err="1">
                <a:solidFill>
                  <a:srgbClr val="000000"/>
                </a:solidFill>
              </a:rPr>
              <a:t>angen</a:t>
            </a:r>
            <a:r>
              <a:rPr lang="en-US" dirty="0">
                <a:solidFill>
                  <a:srgbClr val="000000"/>
                </a:solidFill>
              </a:rPr>
              <a:t> </a:t>
            </a:r>
            <a:r>
              <a:rPr lang="en-US" dirty="0" err="1">
                <a:solidFill>
                  <a:srgbClr val="000000"/>
                </a:solidFill>
              </a:rPr>
              <a:t>cofnodi</a:t>
            </a:r>
            <a:r>
              <a:rPr lang="en-US" dirty="0">
                <a:solidFill>
                  <a:srgbClr val="000000"/>
                </a:solidFill>
              </a:rPr>
              <a:t> </a:t>
            </a:r>
            <a:r>
              <a:rPr lang="en-US" dirty="0" err="1">
                <a:solidFill>
                  <a:srgbClr val="000000"/>
                </a:solidFill>
              </a:rPr>
              <a:t>canlyniad</a:t>
            </a:r>
            <a:r>
              <a:rPr lang="en-US" dirty="0">
                <a:solidFill>
                  <a:srgbClr val="000000"/>
                </a:solidFill>
              </a:rPr>
              <a:t> </a:t>
            </a:r>
            <a:r>
              <a:rPr lang="en-US" dirty="0" err="1">
                <a:solidFill>
                  <a:srgbClr val="000000"/>
                </a:solidFill>
              </a:rPr>
              <a:t>yr</a:t>
            </a:r>
            <a:r>
              <a:rPr lang="en-US" dirty="0">
                <a:solidFill>
                  <a:srgbClr val="000000"/>
                </a:solidFill>
              </a:rPr>
              <a:t> </a:t>
            </a:r>
            <a:r>
              <a:rPr lang="en-US" dirty="0" err="1">
                <a:solidFill>
                  <a:srgbClr val="000000"/>
                </a:solidFill>
              </a:rPr>
              <a:t>asesiad</a:t>
            </a:r>
            <a:r>
              <a:rPr lang="en-US" dirty="0">
                <a:solidFill>
                  <a:srgbClr val="000000"/>
                </a:solidFill>
              </a:rPr>
              <a:t> o </a:t>
            </a:r>
            <a:r>
              <a:rPr lang="en-US" dirty="0" err="1">
                <a:solidFill>
                  <a:srgbClr val="000000"/>
                </a:solidFill>
              </a:rPr>
              <a:t>hyd</a:t>
            </a:r>
            <a:r>
              <a:rPr lang="en-US" dirty="0">
                <a:solidFill>
                  <a:srgbClr val="000000"/>
                </a:solidFill>
              </a:rPr>
              <a:t>: </a:t>
            </a:r>
            <a:r>
              <a:rPr lang="en-US" dirty="0" err="1">
                <a:solidFill>
                  <a:srgbClr val="000000"/>
                </a:solidFill>
              </a:rPr>
              <a:t>Fodd</a:t>
            </a:r>
            <a:r>
              <a:rPr lang="en-US" dirty="0">
                <a:solidFill>
                  <a:srgbClr val="000000"/>
                </a:solidFill>
              </a:rPr>
              <a:t> </a:t>
            </a:r>
            <a:r>
              <a:rPr lang="en-US" dirty="0" err="1">
                <a:solidFill>
                  <a:srgbClr val="000000"/>
                </a:solidFill>
              </a:rPr>
              <a:t>bynnag</a:t>
            </a:r>
            <a:r>
              <a:rPr lang="en-US" dirty="0">
                <a:solidFill>
                  <a:srgbClr val="000000"/>
                </a:solidFill>
              </a:rPr>
              <a:t>, </a:t>
            </a:r>
            <a:r>
              <a:rPr lang="en-US" b="1" dirty="0" err="1">
                <a:solidFill>
                  <a:srgbClr val="000000"/>
                </a:solidFill>
              </a:rPr>
              <a:t>mae</a:t>
            </a:r>
            <a:r>
              <a:rPr lang="en-US" b="1" dirty="0">
                <a:solidFill>
                  <a:srgbClr val="000000"/>
                </a:solidFill>
              </a:rPr>
              <a:t> </a:t>
            </a:r>
            <a:r>
              <a:rPr lang="en-US" b="1" dirty="0" err="1">
                <a:solidFill>
                  <a:srgbClr val="000000"/>
                </a:solidFill>
              </a:rPr>
              <a:t>angen</a:t>
            </a:r>
            <a:r>
              <a:rPr lang="en-US" b="1" dirty="0">
                <a:solidFill>
                  <a:srgbClr val="000000"/>
                </a:solidFill>
              </a:rPr>
              <a:t> </a:t>
            </a:r>
            <a:r>
              <a:rPr lang="en-US" b="1" dirty="0" err="1">
                <a:solidFill>
                  <a:srgbClr val="000000"/>
                </a:solidFill>
              </a:rPr>
              <a:t>cynllun</a:t>
            </a:r>
            <a:r>
              <a:rPr lang="en-US" dirty="0">
                <a:solidFill>
                  <a:srgbClr val="000000"/>
                </a:solidFill>
              </a:rPr>
              <a:t> pan </a:t>
            </a:r>
            <a:r>
              <a:rPr lang="en-US" dirty="0" err="1">
                <a:solidFill>
                  <a:srgbClr val="000000"/>
                </a:solidFill>
              </a:rPr>
              <a:t>fo’r</a:t>
            </a:r>
            <a:r>
              <a:rPr lang="en-US" dirty="0">
                <a:solidFill>
                  <a:srgbClr val="000000"/>
                </a:solidFill>
              </a:rPr>
              <a:t> </a:t>
            </a:r>
            <a:r>
              <a:rPr lang="en-US" dirty="0" err="1">
                <a:solidFill>
                  <a:srgbClr val="000000"/>
                </a:solidFill>
              </a:rPr>
              <a:t>unigolyn</a:t>
            </a:r>
            <a:r>
              <a:rPr lang="en-US" dirty="0">
                <a:solidFill>
                  <a:srgbClr val="000000"/>
                </a:solidFill>
              </a:rPr>
              <a:t> </a:t>
            </a:r>
            <a:r>
              <a:rPr lang="en-US" dirty="0" err="1">
                <a:solidFill>
                  <a:srgbClr val="000000"/>
                </a:solidFill>
              </a:rPr>
              <a:t>yn</a:t>
            </a:r>
            <a:r>
              <a:rPr lang="en-US" dirty="0">
                <a:solidFill>
                  <a:srgbClr val="000000"/>
                </a:solidFill>
              </a:rPr>
              <a:t> </a:t>
            </a:r>
            <a:r>
              <a:rPr lang="en-US" dirty="0" err="1">
                <a:solidFill>
                  <a:srgbClr val="000000"/>
                </a:solidFill>
              </a:rPr>
              <a:t>annhebygol</a:t>
            </a:r>
            <a:r>
              <a:rPr lang="en-US" dirty="0">
                <a:solidFill>
                  <a:srgbClr val="000000"/>
                </a:solidFill>
              </a:rPr>
              <a:t> o </a:t>
            </a:r>
            <a:r>
              <a:rPr lang="en-US" dirty="0" err="1">
                <a:solidFill>
                  <a:srgbClr val="000000"/>
                </a:solidFill>
              </a:rPr>
              <a:t>gyflawni</a:t>
            </a:r>
            <a:r>
              <a:rPr lang="en-US" dirty="0">
                <a:solidFill>
                  <a:srgbClr val="000000"/>
                </a:solidFill>
              </a:rPr>
              <a:t> </a:t>
            </a:r>
            <a:r>
              <a:rPr lang="en-US" dirty="0" err="1">
                <a:solidFill>
                  <a:srgbClr val="000000"/>
                </a:solidFill>
              </a:rPr>
              <a:t>ei</a:t>
            </a:r>
            <a:r>
              <a:rPr lang="en-US" dirty="0">
                <a:solidFill>
                  <a:srgbClr val="000000"/>
                </a:solidFill>
              </a:rPr>
              <a:t> </a:t>
            </a:r>
            <a:r>
              <a:rPr lang="en-US" dirty="0" err="1">
                <a:solidFill>
                  <a:srgbClr val="000000"/>
                </a:solidFill>
              </a:rPr>
              <a:t>ganlyniadau</a:t>
            </a:r>
            <a:r>
              <a:rPr lang="en-US" dirty="0">
                <a:solidFill>
                  <a:srgbClr val="000000"/>
                </a:solidFill>
              </a:rPr>
              <a:t> </a:t>
            </a:r>
            <a:r>
              <a:rPr lang="en-US" dirty="0" err="1">
                <a:solidFill>
                  <a:srgbClr val="000000"/>
                </a:solidFill>
              </a:rPr>
              <a:t>personol</a:t>
            </a:r>
            <a:r>
              <a:rPr lang="en-US" dirty="0">
                <a:solidFill>
                  <a:srgbClr val="000000"/>
                </a:solidFill>
              </a:rPr>
              <a:t> </a:t>
            </a:r>
            <a:r>
              <a:rPr lang="en-US" dirty="0" err="1">
                <a:solidFill>
                  <a:srgbClr val="000000"/>
                </a:solidFill>
              </a:rPr>
              <a:t>oni</a:t>
            </a:r>
            <a:r>
              <a:rPr lang="en-US" dirty="0">
                <a:solidFill>
                  <a:srgbClr val="000000"/>
                </a:solidFill>
              </a:rPr>
              <a:t> bai bod </a:t>
            </a:r>
            <a:r>
              <a:rPr lang="en-US" dirty="0" err="1">
                <a:solidFill>
                  <a:srgbClr val="000000"/>
                </a:solidFill>
              </a:rPr>
              <a:t>yr</a:t>
            </a:r>
            <a:r>
              <a:rPr lang="en-US" dirty="0">
                <a:solidFill>
                  <a:srgbClr val="000000"/>
                </a:solidFill>
              </a:rPr>
              <a:t> </a:t>
            </a:r>
            <a:r>
              <a:rPr lang="en-US" dirty="0" err="1">
                <a:solidFill>
                  <a:srgbClr val="000000"/>
                </a:solidFill>
              </a:rPr>
              <a:t>awdurdod</a:t>
            </a:r>
            <a:r>
              <a:rPr lang="en-US" dirty="0">
                <a:solidFill>
                  <a:srgbClr val="000000"/>
                </a:solidFill>
              </a:rPr>
              <a:t> </a:t>
            </a:r>
            <a:r>
              <a:rPr lang="en-US" dirty="0" err="1">
                <a:solidFill>
                  <a:srgbClr val="000000"/>
                </a:solidFill>
              </a:rPr>
              <a:t>lleol</a:t>
            </a:r>
            <a:r>
              <a:rPr lang="en-US" dirty="0">
                <a:solidFill>
                  <a:srgbClr val="000000"/>
                </a:solidFill>
              </a:rPr>
              <a:t> </a:t>
            </a:r>
            <a:r>
              <a:rPr lang="en-US" dirty="0" err="1">
                <a:solidFill>
                  <a:srgbClr val="000000"/>
                </a:solidFill>
              </a:rPr>
              <a:t>yn</a:t>
            </a:r>
            <a:r>
              <a:rPr lang="en-US" dirty="0">
                <a:solidFill>
                  <a:srgbClr val="000000"/>
                </a:solidFill>
              </a:rPr>
              <a:t> </a:t>
            </a:r>
            <a:r>
              <a:rPr lang="en-US" dirty="0" err="1">
                <a:solidFill>
                  <a:srgbClr val="000000"/>
                </a:solidFill>
              </a:rPr>
              <a:t>darparu</a:t>
            </a:r>
            <a:r>
              <a:rPr lang="en-US" dirty="0">
                <a:solidFill>
                  <a:srgbClr val="000000"/>
                </a:solidFill>
              </a:rPr>
              <a:t> </a:t>
            </a:r>
            <a:r>
              <a:rPr lang="en-US" dirty="0" err="1">
                <a:solidFill>
                  <a:srgbClr val="000000"/>
                </a:solidFill>
              </a:rPr>
              <a:t>neu’n</a:t>
            </a:r>
            <a:r>
              <a:rPr lang="en-US" dirty="0">
                <a:solidFill>
                  <a:srgbClr val="000000"/>
                </a:solidFill>
              </a:rPr>
              <a:t> </a:t>
            </a:r>
            <a:r>
              <a:rPr lang="en-US" dirty="0" err="1">
                <a:solidFill>
                  <a:srgbClr val="000000"/>
                </a:solidFill>
              </a:rPr>
              <a:t>trefnu</a:t>
            </a:r>
            <a:r>
              <a:rPr lang="en-US" dirty="0">
                <a:solidFill>
                  <a:srgbClr val="000000"/>
                </a:solidFill>
              </a:rPr>
              <a:t> </a:t>
            </a:r>
            <a:r>
              <a:rPr lang="en-US" dirty="0" err="1">
                <a:solidFill>
                  <a:srgbClr val="000000"/>
                </a:solidFill>
              </a:rPr>
              <a:t>gofal</a:t>
            </a:r>
            <a:r>
              <a:rPr lang="en-US" dirty="0">
                <a:solidFill>
                  <a:srgbClr val="000000"/>
                </a:solidFill>
              </a:rPr>
              <a:t> a </a:t>
            </a:r>
            <a:r>
              <a:rPr lang="en-US" dirty="0" err="1">
                <a:solidFill>
                  <a:srgbClr val="000000"/>
                </a:solidFill>
              </a:rPr>
              <a:t>chymorth</a:t>
            </a:r>
            <a:r>
              <a:rPr lang="en-US" dirty="0">
                <a:solidFill>
                  <a:srgbClr val="000000"/>
                </a:solidFill>
              </a:rPr>
              <a:t> </a:t>
            </a:r>
            <a:r>
              <a:rPr lang="en-US" dirty="0" err="1">
                <a:solidFill>
                  <a:srgbClr val="000000"/>
                </a:solidFill>
              </a:rPr>
              <a:t>i</a:t>
            </a:r>
            <a:r>
              <a:rPr lang="en-US" dirty="0">
                <a:solidFill>
                  <a:srgbClr val="000000"/>
                </a:solidFill>
              </a:rPr>
              <a:t> </a:t>
            </a:r>
            <a:r>
              <a:rPr lang="en-US" dirty="0" err="1">
                <a:solidFill>
                  <a:srgbClr val="000000"/>
                </a:solidFill>
              </a:rPr>
              <a:t>ddiwallu</a:t>
            </a:r>
            <a:r>
              <a:rPr lang="en-US" dirty="0">
                <a:solidFill>
                  <a:srgbClr val="000000"/>
                </a:solidFill>
              </a:rPr>
              <a:t> </a:t>
            </a:r>
            <a:r>
              <a:rPr lang="en-US" dirty="0" err="1">
                <a:solidFill>
                  <a:srgbClr val="000000"/>
                </a:solidFill>
              </a:rPr>
              <a:t>angen</a:t>
            </a:r>
            <a:r>
              <a:rPr lang="en-US" dirty="0">
                <a:solidFill>
                  <a:srgbClr val="000000"/>
                </a:solidFill>
              </a:rPr>
              <a:t> </a:t>
            </a:r>
            <a:r>
              <a:rPr lang="en-US" dirty="0" err="1">
                <a:solidFill>
                  <a:srgbClr val="000000"/>
                </a:solidFill>
              </a:rPr>
              <a:t>cymwys</a:t>
            </a:r>
            <a:r>
              <a:rPr lang="en-US" dirty="0">
                <a:solidFill>
                  <a:srgbClr val="000000"/>
                </a:solidFill>
              </a:rPr>
              <a:t> a </a:t>
            </a:r>
            <a:r>
              <a:rPr lang="en-US" dirty="0" err="1">
                <a:solidFill>
                  <a:srgbClr val="000000"/>
                </a:solidFill>
              </a:rPr>
              <a:t>nodwyd</a:t>
            </a:r>
            <a:r>
              <a:rPr lang="en-US" dirty="0">
                <a:solidFill>
                  <a:srgbClr val="000000"/>
                </a:solidFill>
              </a:rPr>
              <a:t>. </a:t>
            </a:r>
            <a:r>
              <a:rPr lang="en-US" dirty="0" err="1">
                <a:solidFill>
                  <a:srgbClr val="000000"/>
                </a:solidFill>
              </a:rPr>
              <a:t>Rhaid</a:t>
            </a:r>
            <a:r>
              <a:rPr lang="en-US" dirty="0">
                <a:solidFill>
                  <a:srgbClr val="000000"/>
                </a:solidFill>
              </a:rPr>
              <a:t> </a:t>
            </a:r>
            <a:r>
              <a:rPr lang="en-US" dirty="0" err="1">
                <a:solidFill>
                  <a:srgbClr val="000000"/>
                </a:solidFill>
              </a:rPr>
              <a:t>i’r</a:t>
            </a:r>
            <a:r>
              <a:rPr lang="en-US" dirty="0">
                <a:solidFill>
                  <a:srgbClr val="000000"/>
                </a:solidFill>
              </a:rPr>
              <a:t> </a:t>
            </a:r>
            <a:r>
              <a:rPr lang="en-US" dirty="0" err="1">
                <a:solidFill>
                  <a:srgbClr val="000000"/>
                </a:solidFill>
              </a:rPr>
              <a:t>awdurdod</a:t>
            </a:r>
            <a:r>
              <a:rPr lang="en-US" dirty="0">
                <a:solidFill>
                  <a:srgbClr val="000000"/>
                </a:solidFill>
              </a:rPr>
              <a:t> </a:t>
            </a:r>
            <a:r>
              <a:rPr lang="en-US" dirty="0" err="1">
                <a:solidFill>
                  <a:srgbClr val="000000"/>
                </a:solidFill>
              </a:rPr>
              <a:t>lleol</a:t>
            </a:r>
            <a:r>
              <a:rPr lang="en-US" dirty="0">
                <a:solidFill>
                  <a:srgbClr val="000000"/>
                </a:solidFill>
              </a:rPr>
              <a:t> </a:t>
            </a:r>
            <a:r>
              <a:rPr lang="en-US" dirty="0" err="1">
                <a:solidFill>
                  <a:srgbClr val="000000"/>
                </a:solidFill>
              </a:rPr>
              <a:t>gynnwys</a:t>
            </a:r>
            <a:r>
              <a:rPr lang="en-US" dirty="0">
                <a:solidFill>
                  <a:srgbClr val="000000"/>
                </a:solidFill>
              </a:rPr>
              <a:t> </a:t>
            </a:r>
            <a:r>
              <a:rPr lang="en-US" dirty="0" err="1">
                <a:solidFill>
                  <a:srgbClr val="000000"/>
                </a:solidFill>
              </a:rPr>
              <a:t>yr</a:t>
            </a:r>
            <a:r>
              <a:rPr lang="en-US" dirty="0">
                <a:solidFill>
                  <a:srgbClr val="000000"/>
                </a:solidFill>
              </a:rPr>
              <a:t> </a:t>
            </a:r>
            <a:r>
              <a:rPr lang="en-US" dirty="0" err="1">
                <a:solidFill>
                  <a:srgbClr val="000000"/>
                </a:solidFill>
              </a:rPr>
              <a:t>unigolyn</a:t>
            </a:r>
            <a:r>
              <a:rPr lang="en-US" dirty="0">
                <a:solidFill>
                  <a:srgbClr val="000000"/>
                </a:solidFill>
              </a:rPr>
              <a:t> a </a:t>
            </a:r>
            <a:r>
              <a:rPr lang="en-US" dirty="0" err="1">
                <a:solidFill>
                  <a:srgbClr val="000000"/>
                </a:solidFill>
              </a:rPr>
              <a:t>datblygu’r</a:t>
            </a:r>
            <a:r>
              <a:rPr lang="en-US" dirty="0">
                <a:solidFill>
                  <a:srgbClr val="000000"/>
                </a:solidFill>
              </a:rPr>
              <a:t> </a:t>
            </a:r>
            <a:r>
              <a:rPr lang="en-US" dirty="0" err="1">
                <a:solidFill>
                  <a:srgbClr val="000000"/>
                </a:solidFill>
              </a:rPr>
              <a:t>cynllun</a:t>
            </a:r>
            <a:r>
              <a:rPr lang="en-US" dirty="0">
                <a:solidFill>
                  <a:srgbClr val="000000"/>
                </a:solidFill>
              </a:rPr>
              <a:t> </a:t>
            </a:r>
            <a:r>
              <a:rPr lang="en-US" dirty="0" err="1">
                <a:solidFill>
                  <a:srgbClr val="000000"/>
                </a:solidFill>
              </a:rPr>
              <a:t>ar</a:t>
            </a:r>
            <a:r>
              <a:rPr lang="en-US" dirty="0">
                <a:solidFill>
                  <a:srgbClr val="000000"/>
                </a:solidFill>
              </a:rPr>
              <a:t> y </a:t>
            </a:r>
            <a:r>
              <a:rPr lang="en-US" dirty="0" err="1">
                <a:solidFill>
                  <a:srgbClr val="000000"/>
                </a:solidFill>
              </a:rPr>
              <a:t>cyd</a:t>
            </a:r>
            <a:r>
              <a:rPr lang="en-US" dirty="0">
                <a:solidFill>
                  <a:srgbClr val="000000"/>
                </a:solidFill>
              </a:rPr>
              <a:t> a, </a:t>
            </a:r>
            <a:r>
              <a:rPr lang="en-US" dirty="0" err="1">
                <a:solidFill>
                  <a:srgbClr val="000000"/>
                </a:solidFill>
              </a:rPr>
              <a:t>lle</a:t>
            </a:r>
            <a:r>
              <a:rPr lang="en-US" dirty="0">
                <a:solidFill>
                  <a:srgbClr val="000000"/>
                </a:solidFill>
              </a:rPr>
              <a:t> </a:t>
            </a:r>
            <a:r>
              <a:rPr lang="en-US" dirty="0" err="1">
                <a:solidFill>
                  <a:srgbClr val="000000"/>
                </a:solidFill>
              </a:rPr>
              <a:t>bo’n</a:t>
            </a:r>
            <a:r>
              <a:rPr lang="en-US" dirty="0">
                <a:solidFill>
                  <a:srgbClr val="000000"/>
                </a:solidFill>
              </a:rPr>
              <a:t> </a:t>
            </a:r>
            <a:r>
              <a:rPr lang="en-US" dirty="0" err="1">
                <a:solidFill>
                  <a:srgbClr val="000000"/>
                </a:solidFill>
              </a:rPr>
              <a:t>ymarferol</a:t>
            </a:r>
            <a:r>
              <a:rPr lang="en-US" dirty="0">
                <a:solidFill>
                  <a:srgbClr val="000000"/>
                </a:solidFill>
              </a:rPr>
              <a:t>, </a:t>
            </a:r>
            <a:r>
              <a:rPr lang="en-US" dirty="0" err="1">
                <a:solidFill>
                  <a:srgbClr val="000000"/>
                </a:solidFill>
              </a:rPr>
              <a:t>unrhyw</a:t>
            </a:r>
            <a:r>
              <a:rPr lang="en-US" dirty="0">
                <a:solidFill>
                  <a:srgbClr val="000000"/>
                </a:solidFill>
              </a:rPr>
              <a:t> </a:t>
            </a:r>
            <a:r>
              <a:rPr lang="en-US" dirty="0" err="1">
                <a:solidFill>
                  <a:srgbClr val="000000"/>
                </a:solidFill>
              </a:rPr>
              <a:t>ofalwr</a:t>
            </a:r>
            <a:r>
              <a:rPr lang="en-US" dirty="0">
                <a:solidFill>
                  <a:srgbClr val="000000"/>
                </a:solidFill>
              </a:rPr>
              <a:t>. </a:t>
            </a:r>
            <a:endParaRPr lang="en-US" dirty="0"/>
          </a:p>
          <a:p>
            <a:pPr defTabSz="914400">
              <a:defRPr/>
            </a:pPr>
            <a:r>
              <a:rPr lang="en-US" dirty="0" err="1">
                <a:solidFill>
                  <a:srgbClr val="000000"/>
                </a:solidFill>
              </a:rPr>
              <a:t>Rhaid</a:t>
            </a:r>
            <a:r>
              <a:rPr lang="en-US" dirty="0">
                <a:solidFill>
                  <a:srgbClr val="000000"/>
                </a:solidFill>
              </a:rPr>
              <a:t> </a:t>
            </a:r>
            <a:r>
              <a:rPr lang="en-US" dirty="0" err="1">
                <a:solidFill>
                  <a:srgbClr val="000000"/>
                </a:solidFill>
              </a:rPr>
              <a:t>parhau</a:t>
            </a:r>
            <a:r>
              <a:rPr lang="en-US" dirty="0">
                <a:solidFill>
                  <a:srgbClr val="000000"/>
                </a:solidFill>
              </a:rPr>
              <a:t> </a:t>
            </a:r>
            <a:r>
              <a:rPr lang="en-US" dirty="0" err="1">
                <a:solidFill>
                  <a:srgbClr val="000000"/>
                </a:solidFill>
              </a:rPr>
              <a:t>i</a:t>
            </a:r>
            <a:r>
              <a:rPr lang="en-US" dirty="0">
                <a:solidFill>
                  <a:srgbClr val="000000"/>
                </a:solidFill>
              </a:rPr>
              <a:t> </a:t>
            </a:r>
            <a:r>
              <a:rPr lang="en-US" b="1" dirty="0" err="1">
                <a:solidFill>
                  <a:srgbClr val="000000"/>
                </a:solidFill>
              </a:rPr>
              <a:t>adolygu'r</a:t>
            </a:r>
            <a:r>
              <a:rPr lang="en-US" dirty="0">
                <a:solidFill>
                  <a:srgbClr val="000000"/>
                </a:solidFill>
              </a:rPr>
              <a:t> </a:t>
            </a:r>
            <a:r>
              <a:rPr lang="en-US" dirty="0" err="1">
                <a:solidFill>
                  <a:srgbClr val="000000"/>
                </a:solidFill>
              </a:rPr>
              <a:t>cynllun</a:t>
            </a:r>
            <a:r>
              <a:rPr lang="en-US" b="1"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yw’r</a:t>
            </a:r>
            <a:r>
              <a:rPr lang="en-US" dirty="0">
                <a:solidFill>
                  <a:srgbClr val="000000"/>
                </a:solidFill>
              </a:rPr>
              <a:t> </a:t>
            </a:r>
            <a:r>
              <a:rPr lang="en-US" dirty="0" err="1">
                <a:solidFill>
                  <a:srgbClr val="000000"/>
                </a:solidFill>
              </a:rPr>
              <a:t>awdurdod</a:t>
            </a:r>
            <a:r>
              <a:rPr lang="en-US" dirty="0">
                <a:solidFill>
                  <a:srgbClr val="000000"/>
                </a:solidFill>
              </a:rPr>
              <a:t> </a:t>
            </a:r>
            <a:r>
              <a:rPr lang="en-US" dirty="0" err="1">
                <a:solidFill>
                  <a:srgbClr val="000000"/>
                </a:solidFill>
              </a:rPr>
              <a:t>yn</a:t>
            </a:r>
            <a:r>
              <a:rPr lang="en-US" dirty="0">
                <a:solidFill>
                  <a:srgbClr val="000000"/>
                </a:solidFill>
              </a:rPr>
              <a:t> </a:t>
            </a:r>
            <a:r>
              <a:rPr lang="en-US" dirty="0" err="1">
                <a:solidFill>
                  <a:srgbClr val="000000"/>
                </a:solidFill>
              </a:rPr>
              <a:t>credu</a:t>
            </a:r>
            <a:r>
              <a:rPr lang="en-US" dirty="0">
                <a:solidFill>
                  <a:srgbClr val="000000"/>
                </a:solidFill>
              </a:rPr>
              <a:t> bod </a:t>
            </a:r>
            <a:r>
              <a:rPr lang="en-US" dirty="0" err="1">
                <a:solidFill>
                  <a:srgbClr val="000000"/>
                </a:solidFill>
              </a:rPr>
              <a:t>angen</a:t>
            </a:r>
            <a:r>
              <a:rPr lang="en-US" dirty="0">
                <a:solidFill>
                  <a:srgbClr val="000000"/>
                </a:solidFill>
              </a:rPr>
              <a:t> </a:t>
            </a:r>
            <a:r>
              <a:rPr lang="en-US" dirty="0" err="1">
                <a:solidFill>
                  <a:srgbClr val="000000"/>
                </a:solidFill>
              </a:rPr>
              <a:t>cymwys</a:t>
            </a:r>
            <a:r>
              <a:rPr lang="en-US" dirty="0">
                <a:solidFill>
                  <a:srgbClr val="000000"/>
                </a:solidFill>
              </a:rPr>
              <a:t> </a:t>
            </a:r>
            <a:r>
              <a:rPr lang="en-US" dirty="0" err="1">
                <a:solidFill>
                  <a:srgbClr val="000000"/>
                </a:solidFill>
              </a:rPr>
              <a:t>unigolyn</a:t>
            </a:r>
            <a:r>
              <a:rPr lang="en-US" dirty="0">
                <a:solidFill>
                  <a:srgbClr val="000000"/>
                </a:solidFill>
              </a:rPr>
              <a:t> am </a:t>
            </a:r>
            <a:r>
              <a:rPr lang="en-US" dirty="0" err="1">
                <a:solidFill>
                  <a:srgbClr val="000000"/>
                </a:solidFill>
              </a:rPr>
              <a:t>ofal</a:t>
            </a:r>
            <a:r>
              <a:rPr lang="en-US" dirty="0">
                <a:solidFill>
                  <a:srgbClr val="000000"/>
                </a:solidFill>
              </a:rPr>
              <a:t> a </a:t>
            </a:r>
            <a:r>
              <a:rPr lang="en-US" dirty="0" err="1">
                <a:solidFill>
                  <a:srgbClr val="000000"/>
                </a:solidFill>
              </a:rPr>
              <a:t>chymorth</a:t>
            </a:r>
            <a:r>
              <a:rPr lang="en-US" dirty="0">
                <a:solidFill>
                  <a:srgbClr val="000000"/>
                </a:solidFill>
              </a:rPr>
              <a:t> </a:t>
            </a:r>
            <a:r>
              <a:rPr lang="en-US" dirty="0" err="1">
                <a:solidFill>
                  <a:srgbClr val="000000"/>
                </a:solidFill>
              </a:rPr>
              <a:t>wedi</a:t>
            </a:r>
            <a:r>
              <a:rPr lang="en-US" dirty="0">
                <a:solidFill>
                  <a:srgbClr val="000000"/>
                </a:solidFill>
              </a:rPr>
              <a:t> </a:t>
            </a:r>
            <a:r>
              <a:rPr lang="en-US" dirty="0" err="1">
                <a:solidFill>
                  <a:srgbClr val="000000"/>
                </a:solidFill>
              </a:rPr>
              <a:t>newid</a:t>
            </a:r>
            <a:r>
              <a:rPr lang="en-US" dirty="0">
                <a:solidFill>
                  <a:srgbClr val="000000"/>
                </a:solidFill>
              </a:rPr>
              <a:t>, </a:t>
            </a:r>
            <a:r>
              <a:rPr lang="en-US" dirty="0" err="1">
                <a:solidFill>
                  <a:srgbClr val="000000"/>
                </a:solidFill>
              </a:rPr>
              <a:t>rhaid</a:t>
            </a:r>
            <a:r>
              <a:rPr lang="en-US" dirty="0">
                <a:solidFill>
                  <a:srgbClr val="000000"/>
                </a:solidFill>
              </a:rPr>
              <a:t> </a:t>
            </a:r>
            <a:r>
              <a:rPr lang="en-US" dirty="0" err="1">
                <a:solidFill>
                  <a:srgbClr val="000000"/>
                </a:solidFill>
              </a:rPr>
              <a:t>iddo</a:t>
            </a:r>
            <a:r>
              <a:rPr lang="en-US" dirty="0">
                <a:solidFill>
                  <a:srgbClr val="000000"/>
                </a:solidFill>
              </a:rPr>
              <a:t> </a:t>
            </a:r>
            <a:r>
              <a:rPr lang="en-US" dirty="0" err="1">
                <a:solidFill>
                  <a:srgbClr val="000000"/>
                </a:solidFill>
              </a:rPr>
              <a:t>gynnal</a:t>
            </a:r>
            <a:r>
              <a:rPr lang="en-US" dirty="0">
                <a:solidFill>
                  <a:srgbClr val="000000"/>
                </a:solidFill>
              </a:rPr>
              <a:t> </a:t>
            </a:r>
            <a:r>
              <a:rPr lang="en-US" dirty="0" err="1">
                <a:solidFill>
                  <a:srgbClr val="000000"/>
                </a:solidFill>
              </a:rPr>
              <a:t>asesiad</a:t>
            </a:r>
            <a:r>
              <a:rPr lang="en-US" dirty="0">
                <a:solidFill>
                  <a:srgbClr val="000000"/>
                </a:solidFill>
              </a:rPr>
              <a:t> a </a:t>
            </a:r>
            <a:r>
              <a:rPr lang="en-US" dirty="0" err="1">
                <a:solidFill>
                  <a:srgbClr val="000000"/>
                </a:solidFill>
              </a:rPr>
              <a:t>diwygio’r</a:t>
            </a:r>
            <a:r>
              <a:rPr lang="en-US" dirty="0">
                <a:solidFill>
                  <a:srgbClr val="000000"/>
                </a:solidFill>
              </a:rPr>
              <a:t> </a:t>
            </a:r>
            <a:r>
              <a:rPr lang="en-US" dirty="0" err="1">
                <a:solidFill>
                  <a:srgbClr val="000000"/>
                </a:solidFill>
              </a:rPr>
              <a:t>cynllun</a:t>
            </a:r>
            <a:r>
              <a:rPr lang="en-US" dirty="0">
                <a:solidFill>
                  <a:srgbClr val="000000"/>
                </a:solidFill>
              </a:rPr>
              <a:t> </a:t>
            </a:r>
            <a:r>
              <a:rPr lang="en-US" dirty="0" err="1">
                <a:solidFill>
                  <a:srgbClr val="000000"/>
                </a:solidFill>
              </a:rPr>
              <a:t>yn</a:t>
            </a:r>
            <a:r>
              <a:rPr lang="en-US" dirty="0">
                <a:solidFill>
                  <a:srgbClr val="000000"/>
                </a:solidFill>
              </a:rPr>
              <a:t> </a:t>
            </a:r>
            <a:r>
              <a:rPr lang="en-US" dirty="0" err="1">
                <a:solidFill>
                  <a:srgbClr val="000000"/>
                </a:solidFill>
              </a:rPr>
              <a:t>ôl</a:t>
            </a:r>
            <a:r>
              <a:rPr lang="en-US" dirty="0">
                <a:solidFill>
                  <a:srgbClr val="000000"/>
                </a:solidFill>
              </a:rPr>
              <a:t> </a:t>
            </a:r>
            <a:r>
              <a:rPr lang="en-US" dirty="0" err="1">
                <a:solidFill>
                  <a:srgbClr val="000000"/>
                </a:solidFill>
              </a:rPr>
              <a:t>yr</a:t>
            </a:r>
            <a:r>
              <a:rPr lang="en-US" dirty="0">
                <a:solidFill>
                  <a:srgbClr val="000000"/>
                </a:solidFill>
              </a:rPr>
              <a:t> </a:t>
            </a:r>
            <a:r>
              <a:rPr lang="en-US" dirty="0" err="1">
                <a:solidFill>
                  <a:srgbClr val="000000"/>
                </a:solidFill>
              </a:rPr>
              <a:t>angen</a:t>
            </a:r>
            <a:r>
              <a:rPr lang="en-US" dirty="0">
                <a:solidFill>
                  <a:srgbClr val="000000"/>
                </a:solidFill>
              </a:rPr>
              <a:t>. </a:t>
            </a:r>
            <a:r>
              <a:rPr lang="en-US" b="1" dirty="0">
                <a:solidFill>
                  <a:srgbClr val="000000"/>
                </a:solidFill>
              </a:rPr>
              <a:t>Ni</a:t>
            </a:r>
            <a:r>
              <a:rPr lang="en-US" dirty="0">
                <a:solidFill>
                  <a:srgbClr val="000000"/>
                </a:solidFill>
              </a:rPr>
              <a:t> </a:t>
            </a:r>
            <a:r>
              <a:rPr lang="en-US" dirty="0" err="1">
                <a:solidFill>
                  <a:srgbClr val="000000"/>
                </a:solidFill>
              </a:rPr>
              <a:t>ddylai</a:t>
            </a:r>
            <a:r>
              <a:rPr lang="en-US" dirty="0">
                <a:solidFill>
                  <a:srgbClr val="000000"/>
                </a:solidFill>
              </a:rPr>
              <a:t> </a:t>
            </a:r>
            <a:r>
              <a:rPr lang="en-US" dirty="0" err="1">
                <a:solidFill>
                  <a:srgbClr val="000000"/>
                </a:solidFill>
              </a:rPr>
              <a:t>cynllun</a:t>
            </a:r>
            <a:r>
              <a:rPr lang="en-US" dirty="0">
                <a:solidFill>
                  <a:srgbClr val="000000"/>
                </a:solidFill>
              </a:rPr>
              <a:t> </a:t>
            </a:r>
            <a:r>
              <a:rPr lang="en-US" dirty="0" err="1">
                <a:solidFill>
                  <a:srgbClr val="000000"/>
                </a:solidFill>
              </a:rPr>
              <a:t>gael</a:t>
            </a:r>
            <a:r>
              <a:rPr lang="en-US" dirty="0">
                <a:solidFill>
                  <a:srgbClr val="000000"/>
                </a:solidFill>
              </a:rPr>
              <a:t> </a:t>
            </a:r>
            <a:r>
              <a:rPr lang="en-US" dirty="0" err="1">
                <a:solidFill>
                  <a:srgbClr val="000000"/>
                </a:solidFill>
              </a:rPr>
              <a:t>ei</a:t>
            </a:r>
            <a:r>
              <a:rPr lang="en-US" dirty="0">
                <a:solidFill>
                  <a:srgbClr val="000000"/>
                </a:solidFill>
              </a:rPr>
              <a:t> </a:t>
            </a:r>
            <a:r>
              <a:rPr lang="en-US" dirty="0" err="1">
                <a:solidFill>
                  <a:srgbClr val="000000"/>
                </a:solidFill>
              </a:rPr>
              <a:t>gau</a:t>
            </a:r>
            <a:r>
              <a:rPr lang="en-US" dirty="0">
                <a:solidFill>
                  <a:srgbClr val="000000"/>
                </a:solidFill>
              </a:rPr>
              <a:t> </a:t>
            </a:r>
            <a:r>
              <a:rPr lang="en-US" dirty="0" err="1">
                <a:solidFill>
                  <a:srgbClr val="000000"/>
                </a:solidFill>
              </a:rPr>
              <a:t>heb</a:t>
            </a:r>
            <a:r>
              <a:rPr lang="en-US" dirty="0">
                <a:solidFill>
                  <a:srgbClr val="000000"/>
                </a:solidFill>
              </a:rPr>
              <a:t> </a:t>
            </a:r>
            <a:r>
              <a:rPr lang="en-US" dirty="0" err="1">
                <a:solidFill>
                  <a:srgbClr val="000000"/>
                </a:solidFill>
              </a:rPr>
              <a:t>adolygiad</a:t>
            </a:r>
            <a:r>
              <a:rPr lang="en-US" dirty="0">
                <a:solidFill>
                  <a:srgbClr val="000000"/>
                </a:solidFill>
              </a:rPr>
              <a:t>.</a:t>
            </a:r>
            <a:endParaRPr lang="en-US" dirty="0"/>
          </a:p>
          <a:p>
            <a:pPr defTabSz="914400">
              <a:defRPr/>
            </a:pPr>
            <a:r>
              <a:rPr lang="en-US" dirty="0">
                <a:solidFill>
                  <a:srgbClr val="000000"/>
                </a:solidFill>
              </a:rPr>
              <a:t>Pan </a:t>
            </a:r>
            <a:r>
              <a:rPr lang="en-US" dirty="0" err="1">
                <a:solidFill>
                  <a:srgbClr val="000000"/>
                </a:solidFill>
              </a:rPr>
              <a:t>fo’n</a:t>
            </a:r>
            <a:r>
              <a:rPr lang="en-US" dirty="0">
                <a:solidFill>
                  <a:srgbClr val="000000"/>
                </a:solidFill>
              </a:rPr>
              <a:t> </a:t>
            </a:r>
            <a:r>
              <a:rPr lang="en-US" dirty="0" err="1">
                <a:solidFill>
                  <a:srgbClr val="000000"/>
                </a:solidFill>
              </a:rPr>
              <a:t>ofynnol</a:t>
            </a:r>
            <a:r>
              <a:rPr lang="en-US" dirty="0">
                <a:solidFill>
                  <a:srgbClr val="000000"/>
                </a:solidFill>
              </a:rPr>
              <a:t> </a:t>
            </a:r>
            <a:r>
              <a:rPr lang="en-US" dirty="0" err="1">
                <a:solidFill>
                  <a:srgbClr val="000000"/>
                </a:solidFill>
              </a:rPr>
              <a:t>i</a:t>
            </a:r>
            <a:r>
              <a:rPr lang="en-US" dirty="0">
                <a:solidFill>
                  <a:srgbClr val="000000"/>
                </a:solidFill>
              </a:rPr>
              <a:t> </a:t>
            </a:r>
            <a:r>
              <a:rPr lang="en-US" dirty="0" err="1">
                <a:solidFill>
                  <a:srgbClr val="000000"/>
                </a:solidFill>
              </a:rPr>
              <a:t>awdurdod</a:t>
            </a:r>
            <a:r>
              <a:rPr lang="en-US" dirty="0">
                <a:solidFill>
                  <a:srgbClr val="000000"/>
                </a:solidFill>
              </a:rPr>
              <a:t> </a:t>
            </a:r>
            <a:r>
              <a:rPr lang="en-US" dirty="0" err="1">
                <a:solidFill>
                  <a:srgbClr val="000000"/>
                </a:solidFill>
              </a:rPr>
              <a:t>lleol</a:t>
            </a:r>
            <a:r>
              <a:rPr lang="en-US" dirty="0">
                <a:solidFill>
                  <a:srgbClr val="000000"/>
                </a:solidFill>
              </a:rPr>
              <a:t> </a:t>
            </a:r>
            <a:r>
              <a:rPr lang="en-US" dirty="0" err="1">
                <a:solidFill>
                  <a:srgbClr val="000000"/>
                </a:solidFill>
              </a:rPr>
              <a:t>baratoi</a:t>
            </a:r>
            <a:r>
              <a:rPr lang="en-US" dirty="0">
                <a:solidFill>
                  <a:srgbClr val="000000"/>
                </a:solidFill>
              </a:rPr>
              <a:t> a </a:t>
            </a:r>
            <a:r>
              <a:rPr lang="en-US" dirty="0" err="1">
                <a:solidFill>
                  <a:srgbClr val="000000"/>
                </a:solidFill>
              </a:rPr>
              <a:t>chynnal</a:t>
            </a:r>
            <a:r>
              <a:rPr lang="en-US" dirty="0">
                <a:solidFill>
                  <a:srgbClr val="000000"/>
                </a:solidFill>
              </a:rPr>
              <a:t> </a:t>
            </a:r>
            <a:r>
              <a:rPr lang="en-US" dirty="0" err="1">
                <a:solidFill>
                  <a:srgbClr val="000000"/>
                </a:solidFill>
              </a:rPr>
              <a:t>cynllun</a:t>
            </a:r>
            <a:r>
              <a:rPr lang="en-US" dirty="0">
                <a:solidFill>
                  <a:srgbClr val="000000"/>
                </a:solidFill>
              </a:rPr>
              <a:t> </a:t>
            </a:r>
            <a:r>
              <a:rPr lang="en-US" dirty="0" err="1">
                <a:solidFill>
                  <a:srgbClr val="000000"/>
                </a:solidFill>
              </a:rPr>
              <a:t>gofal</a:t>
            </a:r>
            <a:r>
              <a:rPr lang="en-US" dirty="0">
                <a:solidFill>
                  <a:srgbClr val="000000"/>
                </a:solidFill>
              </a:rPr>
              <a:t> a/neu </a:t>
            </a:r>
            <a:r>
              <a:rPr lang="en-US" dirty="0" err="1">
                <a:solidFill>
                  <a:srgbClr val="000000"/>
                </a:solidFill>
              </a:rPr>
              <a:t>gymorth</a:t>
            </a:r>
            <a:r>
              <a:rPr lang="en-US" dirty="0">
                <a:solidFill>
                  <a:srgbClr val="000000"/>
                </a:solidFill>
              </a:rPr>
              <a:t>, </a:t>
            </a:r>
            <a:r>
              <a:rPr lang="en-US" dirty="0" err="1">
                <a:solidFill>
                  <a:srgbClr val="000000"/>
                </a:solidFill>
              </a:rPr>
              <a:t>rhaid</a:t>
            </a:r>
            <a:r>
              <a:rPr lang="en-US" dirty="0">
                <a:solidFill>
                  <a:srgbClr val="000000"/>
                </a:solidFill>
              </a:rPr>
              <a:t> </a:t>
            </a:r>
            <a:r>
              <a:rPr lang="en-US" dirty="0" err="1">
                <a:solidFill>
                  <a:srgbClr val="000000"/>
                </a:solidFill>
              </a:rPr>
              <a:t>iddo</a:t>
            </a:r>
            <a:r>
              <a:rPr lang="en-US" dirty="0">
                <a:solidFill>
                  <a:srgbClr val="000000"/>
                </a:solidFill>
              </a:rPr>
              <a:t> </a:t>
            </a:r>
            <a:r>
              <a:rPr lang="en-US" dirty="0" err="1">
                <a:solidFill>
                  <a:srgbClr val="000000"/>
                </a:solidFill>
              </a:rPr>
              <a:t>sicrhau</a:t>
            </a:r>
            <a:r>
              <a:rPr lang="en-US" dirty="0">
                <a:solidFill>
                  <a:srgbClr val="000000"/>
                </a:solidFill>
              </a:rPr>
              <a:t> bod </a:t>
            </a:r>
            <a:r>
              <a:rPr lang="en-US" dirty="0" err="1">
                <a:solidFill>
                  <a:srgbClr val="000000"/>
                </a:solidFill>
              </a:rPr>
              <a:t>unigolyn</a:t>
            </a:r>
            <a:r>
              <a:rPr lang="en-US" dirty="0">
                <a:solidFill>
                  <a:srgbClr val="000000"/>
                </a:solidFill>
              </a:rPr>
              <a:t> a </a:t>
            </a:r>
            <a:r>
              <a:rPr lang="en-US" dirty="0" err="1">
                <a:solidFill>
                  <a:srgbClr val="000000"/>
                </a:solidFill>
              </a:rPr>
              <a:t>enwir</a:t>
            </a:r>
            <a:r>
              <a:rPr lang="en-US" dirty="0">
                <a:solidFill>
                  <a:srgbClr val="000000"/>
                </a:solidFill>
              </a:rPr>
              <a:t> </a:t>
            </a:r>
            <a:r>
              <a:rPr lang="en-US" dirty="0" err="1">
                <a:solidFill>
                  <a:srgbClr val="000000"/>
                </a:solidFill>
              </a:rPr>
              <a:t>i</a:t>
            </a:r>
            <a:r>
              <a:rPr lang="en-US" dirty="0">
                <a:solidFill>
                  <a:srgbClr val="000000"/>
                </a:solidFill>
              </a:rPr>
              <a:t> </a:t>
            </a:r>
            <a:r>
              <a:rPr lang="en-US" dirty="0" err="1">
                <a:solidFill>
                  <a:srgbClr val="000000"/>
                </a:solidFill>
              </a:rPr>
              <a:t>gydlynu’r</a:t>
            </a:r>
            <a:r>
              <a:rPr lang="en-US" dirty="0">
                <a:solidFill>
                  <a:srgbClr val="000000"/>
                </a:solidFill>
              </a:rPr>
              <a:t> </a:t>
            </a:r>
            <a:r>
              <a:rPr lang="en-US" dirty="0" err="1">
                <a:solidFill>
                  <a:srgbClr val="000000"/>
                </a:solidFill>
              </a:rPr>
              <a:t>gwaith</a:t>
            </a:r>
            <a:r>
              <a:rPr lang="en-US" dirty="0">
                <a:solidFill>
                  <a:srgbClr val="000000"/>
                </a:solidFill>
              </a:rPr>
              <a:t> o </a:t>
            </a:r>
            <a:r>
              <a:rPr lang="en-US" dirty="0" err="1">
                <a:solidFill>
                  <a:srgbClr val="000000"/>
                </a:solidFill>
              </a:rPr>
              <a:t>baratoi</a:t>
            </a:r>
            <a:r>
              <a:rPr lang="en-US" dirty="0">
                <a:solidFill>
                  <a:srgbClr val="000000"/>
                </a:solidFill>
              </a:rPr>
              <a:t>, </a:t>
            </a:r>
            <a:r>
              <a:rPr lang="en-US" dirty="0" err="1">
                <a:solidFill>
                  <a:srgbClr val="000000"/>
                </a:solidFill>
              </a:rPr>
              <a:t>cwblhau</a:t>
            </a:r>
            <a:r>
              <a:rPr lang="en-US" dirty="0">
                <a:solidFill>
                  <a:srgbClr val="000000"/>
                </a:solidFill>
              </a:rPr>
              <a:t>, </a:t>
            </a:r>
            <a:r>
              <a:rPr lang="en-US" dirty="0" err="1">
                <a:solidFill>
                  <a:srgbClr val="000000"/>
                </a:solidFill>
              </a:rPr>
              <a:t>adolygu</a:t>
            </a:r>
            <a:r>
              <a:rPr lang="en-US" dirty="0">
                <a:solidFill>
                  <a:srgbClr val="000000"/>
                </a:solidFill>
              </a:rPr>
              <a:t>, </a:t>
            </a:r>
            <a:r>
              <a:rPr lang="en-US" dirty="0" err="1">
                <a:solidFill>
                  <a:srgbClr val="000000"/>
                </a:solidFill>
              </a:rPr>
              <a:t>cyflawni</a:t>
            </a:r>
            <a:r>
              <a:rPr lang="en-US" dirty="0">
                <a:solidFill>
                  <a:srgbClr val="000000"/>
                </a:solidFill>
              </a:rPr>
              <a:t> a </a:t>
            </a:r>
            <a:r>
              <a:rPr lang="en-US" dirty="0" err="1">
                <a:solidFill>
                  <a:srgbClr val="000000"/>
                </a:solidFill>
              </a:rPr>
              <a:t>diwygio’r</a:t>
            </a:r>
            <a:r>
              <a:rPr lang="en-US" dirty="0">
                <a:solidFill>
                  <a:srgbClr val="000000"/>
                </a:solidFill>
              </a:rPr>
              <a:t> </a:t>
            </a:r>
            <a:r>
              <a:rPr lang="en-US" dirty="0" err="1">
                <a:solidFill>
                  <a:srgbClr val="000000"/>
                </a:solidFill>
              </a:rPr>
              <a:t>cynllun</a:t>
            </a:r>
            <a:r>
              <a:rPr lang="en-US" dirty="0">
                <a:solidFill>
                  <a:srgbClr val="000000"/>
                </a:solidFill>
              </a:rPr>
              <a:t>.</a:t>
            </a:r>
            <a:endParaRPr lang="en-US" dirty="0"/>
          </a:p>
          <a:p>
            <a:pPr defTabSz="914400">
              <a:defRPr/>
            </a:pPr>
            <a:r>
              <a:rPr lang="en-US" dirty="0" err="1">
                <a:solidFill>
                  <a:srgbClr val="000000"/>
                </a:solidFill>
              </a:rPr>
              <a:t>Mewn</a:t>
            </a:r>
            <a:r>
              <a:rPr lang="en-US" dirty="0">
                <a:solidFill>
                  <a:srgbClr val="000000"/>
                </a:solidFill>
              </a:rPr>
              <a:t> </a:t>
            </a:r>
            <a:r>
              <a:rPr lang="en-US" dirty="0" err="1">
                <a:solidFill>
                  <a:srgbClr val="000000"/>
                </a:solidFill>
              </a:rPr>
              <a:t>llawer</a:t>
            </a:r>
            <a:r>
              <a:rPr lang="en-US" dirty="0">
                <a:solidFill>
                  <a:srgbClr val="000000"/>
                </a:solidFill>
              </a:rPr>
              <a:t> o </a:t>
            </a:r>
            <a:r>
              <a:rPr lang="en-US" dirty="0" err="1">
                <a:solidFill>
                  <a:srgbClr val="000000"/>
                </a:solidFill>
              </a:rPr>
              <a:t>achosion</a:t>
            </a:r>
            <a:r>
              <a:rPr lang="en-US" dirty="0">
                <a:solidFill>
                  <a:srgbClr val="000000"/>
                </a:solidFill>
              </a:rPr>
              <a:t> </a:t>
            </a:r>
            <a:r>
              <a:rPr lang="en-US" b="1" dirty="0" err="1">
                <a:solidFill>
                  <a:srgbClr val="000000"/>
                </a:solidFill>
              </a:rPr>
              <a:t>cydlynydd</a:t>
            </a:r>
            <a:r>
              <a:rPr lang="en-US" dirty="0">
                <a:solidFill>
                  <a:srgbClr val="000000"/>
                </a:solidFill>
              </a:rPr>
              <a:t> y </a:t>
            </a:r>
            <a:r>
              <a:rPr lang="en-US" dirty="0" err="1">
                <a:solidFill>
                  <a:srgbClr val="000000"/>
                </a:solidFill>
              </a:rPr>
              <a:t>cynllun</a:t>
            </a:r>
            <a:r>
              <a:rPr lang="en-US" dirty="0">
                <a:solidFill>
                  <a:srgbClr val="000000"/>
                </a:solidFill>
              </a:rPr>
              <a:t> </a:t>
            </a:r>
            <a:r>
              <a:rPr lang="en-US" dirty="0" err="1">
                <a:solidFill>
                  <a:srgbClr val="000000"/>
                </a:solidFill>
              </a:rPr>
              <a:t>gofal</a:t>
            </a:r>
            <a:r>
              <a:rPr lang="en-US" dirty="0">
                <a:solidFill>
                  <a:srgbClr val="000000"/>
                </a:solidFill>
              </a:rPr>
              <a:t> a </a:t>
            </a:r>
            <a:r>
              <a:rPr lang="en-US" dirty="0" err="1">
                <a:solidFill>
                  <a:srgbClr val="000000"/>
                </a:solidFill>
              </a:rPr>
              <a:t>chymorth</a:t>
            </a:r>
            <a:r>
              <a:rPr lang="en-US" dirty="0">
                <a:solidFill>
                  <a:srgbClr val="000000"/>
                </a:solidFill>
              </a:rPr>
              <a:t> </a:t>
            </a:r>
            <a:r>
              <a:rPr lang="en-US" dirty="0" err="1">
                <a:solidFill>
                  <a:srgbClr val="000000"/>
                </a:solidFill>
              </a:rPr>
              <a:t>fydd</a:t>
            </a:r>
            <a:r>
              <a:rPr lang="en-US" dirty="0">
                <a:solidFill>
                  <a:srgbClr val="000000"/>
                </a:solidFill>
              </a:rPr>
              <a:t> </a:t>
            </a:r>
            <a:r>
              <a:rPr lang="en-US" dirty="0" err="1">
                <a:solidFill>
                  <a:srgbClr val="000000"/>
                </a:solidFill>
              </a:rPr>
              <a:t>yr</a:t>
            </a:r>
            <a:r>
              <a:rPr lang="en-US" dirty="0">
                <a:solidFill>
                  <a:srgbClr val="000000"/>
                </a:solidFill>
              </a:rPr>
              <a:t> un </a:t>
            </a:r>
            <a:r>
              <a:rPr lang="en-US" dirty="0" err="1">
                <a:solidFill>
                  <a:srgbClr val="000000"/>
                </a:solidFill>
              </a:rPr>
              <a:t>ymarferydd</a:t>
            </a:r>
            <a:r>
              <a:rPr lang="en-US" dirty="0">
                <a:solidFill>
                  <a:srgbClr val="000000"/>
                </a:solidFill>
              </a:rPr>
              <a:t> </a:t>
            </a:r>
            <a:r>
              <a:rPr lang="en-US" dirty="0" err="1">
                <a:solidFill>
                  <a:srgbClr val="000000"/>
                </a:solidFill>
              </a:rPr>
              <a:t>â'r</a:t>
            </a:r>
            <a:r>
              <a:rPr lang="en-US" dirty="0">
                <a:solidFill>
                  <a:srgbClr val="000000"/>
                </a:solidFill>
              </a:rPr>
              <a:t> </a:t>
            </a:r>
            <a:r>
              <a:rPr lang="en-US" dirty="0" err="1">
                <a:solidFill>
                  <a:srgbClr val="000000"/>
                </a:solidFill>
              </a:rPr>
              <a:t>cydlynydd</a:t>
            </a:r>
            <a:r>
              <a:rPr lang="en-US" dirty="0">
                <a:solidFill>
                  <a:srgbClr val="000000"/>
                </a:solidFill>
              </a:rPr>
              <a:t> </a:t>
            </a:r>
            <a:r>
              <a:rPr lang="en-US" dirty="0" err="1">
                <a:solidFill>
                  <a:srgbClr val="000000"/>
                </a:solidFill>
              </a:rPr>
              <a:t>asesu</a:t>
            </a:r>
            <a:r>
              <a:rPr lang="en-US" dirty="0">
                <a:solidFill>
                  <a:srgbClr val="000000"/>
                </a:solidFill>
              </a:rPr>
              <a:t>. Mae </a:t>
            </a:r>
            <a:r>
              <a:rPr lang="en-US" dirty="0" err="1">
                <a:solidFill>
                  <a:srgbClr val="000000"/>
                </a:solidFill>
              </a:rPr>
              <a:t>gweithwyr</a:t>
            </a:r>
            <a:r>
              <a:rPr lang="en-US" dirty="0">
                <a:solidFill>
                  <a:srgbClr val="000000"/>
                </a:solidFill>
              </a:rPr>
              <a:t> </a:t>
            </a:r>
            <a:r>
              <a:rPr lang="en-US" dirty="0" err="1">
                <a:solidFill>
                  <a:srgbClr val="000000"/>
                </a:solidFill>
              </a:rPr>
              <a:t>cymdeithasol</a:t>
            </a:r>
            <a:r>
              <a:rPr lang="en-US" dirty="0">
                <a:solidFill>
                  <a:srgbClr val="000000"/>
                </a:solidFill>
              </a:rPr>
              <a:t> a </a:t>
            </a:r>
            <a:r>
              <a:rPr lang="en-US" dirty="0" err="1">
                <a:solidFill>
                  <a:srgbClr val="000000"/>
                </a:solidFill>
              </a:rPr>
              <a:t>therapyddion</a:t>
            </a:r>
            <a:r>
              <a:rPr lang="en-US" dirty="0">
                <a:solidFill>
                  <a:srgbClr val="000000"/>
                </a:solidFill>
              </a:rPr>
              <a:t> </a:t>
            </a:r>
            <a:r>
              <a:rPr lang="en-US" dirty="0" err="1">
                <a:solidFill>
                  <a:srgbClr val="000000"/>
                </a:solidFill>
              </a:rPr>
              <a:t>galwedigaethol</a:t>
            </a:r>
            <a:r>
              <a:rPr lang="en-US" dirty="0">
                <a:solidFill>
                  <a:srgbClr val="000000"/>
                </a:solidFill>
              </a:rPr>
              <a:t> </a:t>
            </a:r>
            <a:r>
              <a:rPr lang="en-US" dirty="0" err="1">
                <a:solidFill>
                  <a:srgbClr val="000000"/>
                </a:solidFill>
              </a:rPr>
              <a:t>mewn</a:t>
            </a:r>
            <a:r>
              <a:rPr lang="en-US" dirty="0">
                <a:solidFill>
                  <a:srgbClr val="000000"/>
                </a:solidFill>
              </a:rPr>
              <a:t> </a:t>
            </a:r>
            <a:r>
              <a:rPr lang="en-US" dirty="0" err="1">
                <a:solidFill>
                  <a:srgbClr val="000000"/>
                </a:solidFill>
              </a:rPr>
              <a:t>sefyllfa</a:t>
            </a:r>
            <a:r>
              <a:rPr lang="en-US" dirty="0">
                <a:solidFill>
                  <a:srgbClr val="000000"/>
                </a:solidFill>
              </a:rPr>
              <a:t> </a:t>
            </a:r>
            <a:r>
              <a:rPr lang="en-US" dirty="0" err="1">
                <a:solidFill>
                  <a:srgbClr val="000000"/>
                </a:solidFill>
              </a:rPr>
              <a:t>dda</a:t>
            </a:r>
            <a:r>
              <a:rPr lang="en-US" dirty="0">
                <a:solidFill>
                  <a:srgbClr val="000000"/>
                </a:solidFill>
              </a:rPr>
              <a:t> </a:t>
            </a:r>
            <a:r>
              <a:rPr lang="en-US" dirty="0" err="1">
                <a:solidFill>
                  <a:srgbClr val="000000"/>
                </a:solidFill>
              </a:rPr>
              <a:t>i</a:t>
            </a:r>
            <a:r>
              <a:rPr lang="en-US" dirty="0">
                <a:solidFill>
                  <a:srgbClr val="000000"/>
                </a:solidFill>
              </a:rPr>
              <a:t> </a:t>
            </a:r>
            <a:r>
              <a:rPr lang="en-US" dirty="0" err="1">
                <a:solidFill>
                  <a:srgbClr val="000000"/>
                </a:solidFill>
              </a:rPr>
              <a:t>ymgymryd</a:t>
            </a:r>
            <a:r>
              <a:rPr lang="en-US" dirty="0">
                <a:solidFill>
                  <a:srgbClr val="000000"/>
                </a:solidFill>
              </a:rPr>
              <a:t> </a:t>
            </a:r>
            <a:r>
              <a:rPr lang="en-US" dirty="0" err="1">
                <a:solidFill>
                  <a:srgbClr val="000000"/>
                </a:solidFill>
              </a:rPr>
              <a:t>â’r</a:t>
            </a:r>
            <a:r>
              <a:rPr lang="en-US" dirty="0">
                <a:solidFill>
                  <a:srgbClr val="000000"/>
                </a:solidFill>
              </a:rPr>
              <a:t> </a:t>
            </a:r>
            <a:r>
              <a:rPr lang="en-US" dirty="0" err="1">
                <a:solidFill>
                  <a:srgbClr val="000000"/>
                </a:solidFill>
              </a:rPr>
              <a:t>rôl</a:t>
            </a:r>
            <a:r>
              <a:rPr lang="en-US" dirty="0">
                <a:solidFill>
                  <a:srgbClr val="000000"/>
                </a:solidFill>
              </a:rPr>
              <a:t> hon, </a:t>
            </a:r>
            <a:r>
              <a:rPr lang="en-US" dirty="0" err="1">
                <a:solidFill>
                  <a:srgbClr val="000000"/>
                </a:solidFill>
              </a:rPr>
              <a:t>sy’n</a:t>
            </a:r>
            <a:r>
              <a:rPr lang="en-US" dirty="0">
                <a:solidFill>
                  <a:srgbClr val="000000"/>
                </a:solidFill>
              </a:rPr>
              <a:t> </a:t>
            </a:r>
            <a:r>
              <a:rPr lang="en-US" dirty="0" err="1">
                <a:solidFill>
                  <a:srgbClr val="000000"/>
                </a:solidFill>
              </a:rPr>
              <a:t>cynnwys</a:t>
            </a:r>
            <a:r>
              <a:rPr lang="en-US" dirty="0">
                <a:solidFill>
                  <a:srgbClr val="000000"/>
                </a:solidFill>
              </a:rPr>
              <a:t>: </a:t>
            </a:r>
            <a:endParaRPr lang="en-US" dirty="0"/>
          </a:p>
          <a:p>
            <a:pPr marL="285750" indent="-285750" defTabSz="914400">
              <a:buFont typeface="Arial"/>
              <a:buChar char="•"/>
              <a:defRPr/>
            </a:pPr>
            <a:r>
              <a:rPr lang="en-US" dirty="0" err="1">
                <a:solidFill>
                  <a:srgbClr val="000000"/>
                </a:solidFill>
              </a:rPr>
              <a:t>Gweithredu</a:t>
            </a:r>
            <a:r>
              <a:rPr lang="en-US" dirty="0">
                <a:solidFill>
                  <a:srgbClr val="000000"/>
                </a:solidFill>
              </a:rPr>
              <a:t> </a:t>
            </a:r>
            <a:r>
              <a:rPr lang="en-US" dirty="0" err="1">
                <a:solidFill>
                  <a:srgbClr val="000000"/>
                </a:solidFill>
              </a:rPr>
              <a:t>fel</a:t>
            </a:r>
            <a:r>
              <a:rPr lang="en-US" dirty="0">
                <a:solidFill>
                  <a:srgbClr val="000000"/>
                </a:solidFill>
              </a:rPr>
              <a:t> </a:t>
            </a:r>
            <a:r>
              <a:rPr lang="en-US" dirty="0" err="1">
                <a:solidFill>
                  <a:srgbClr val="000000"/>
                </a:solidFill>
              </a:rPr>
              <a:t>ffocws</a:t>
            </a:r>
            <a:r>
              <a:rPr lang="en-US" dirty="0">
                <a:solidFill>
                  <a:srgbClr val="000000"/>
                </a:solidFill>
              </a:rPr>
              <a:t> </a:t>
            </a:r>
            <a:r>
              <a:rPr lang="en-US" dirty="0" err="1">
                <a:solidFill>
                  <a:srgbClr val="000000"/>
                </a:solidFill>
              </a:rPr>
              <a:t>cyfathrebu</a:t>
            </a:r>
            <a:r>
              <a:rPr lang="en-US" dirty="0">
                <a:solidFill>
                  <a:srgbClr val="000000"/>
                </a:solidFill>
              </a:rPr>
              <a:t> </a:t>
            </a:r>
            <a:r>
              <a:rPr lang="en-US" dirty="0" err="1">
                <a:solidFill>
                  <a:srgbClr val="000000"/>
                </a:solidFill>
              </a:rPr>
              <a:t>ar</a:t>
            </a:r>
            <a:r>
              <a:rPr lang="en-US" dirty="0">
                <a:solidFill>
                  <a:srgbClr val="000000"/>
                </a:solidFill>
              </a:rPr>
              <a:t> </a:t>
            </a:r>
            <a:r>
              <a:rPr lang="en-US" dirty="0" err="1">
                <a:solidFill>
                  <a:srgbClr val="000000"/>
                </a:solidFill>
              </a:rPr>
              <a:t>gyfer</a:t>
            </a:r>
            <a:r>
              <a:rPr lang="en-US" dirty="0">
                <a:solidFill>
                  <a:srgbClr val="000000"/>
                </a:solidFill>
              </a:rPr>
              <a:t> </a:t>
            </a:r>
            <a:r>
              <a:rPr lang="en-US" dirty="0" err="1">
                <a:solidFill>
                  <a:srgbClr val="000000"/>
                </a:solidFill>
              </a:rPr>
              <a:t>gwahanol</a:t>
            </a:r>
            <a:r>
              <a:rPr lang="en-US" dirty="0">
                <a:solidFill>
                  <a:srgbClr val="000000"/>
                </a:solidFill>
              </a:rPr>
              <a:t> </a:t>
            </a:r>
            <a:r>
              <a:rPr lang="en-US" dirty="0" err="1">
                <a:solidFill>
                  <a:srgbClr val="000000"/>
                </a:solidFill>
              </a:rPr>
              <a:t>ymarferwyr</a:t>
            </a:r>
            <a:r>
              <a:rPr lang="en-US" dirty="0">
                <a:solidFill>
                  <a:srgbClr val="000000"/>
                </a:solidFill>
              </a:rPr>
              <a:t> </a:t>
            </a:r>
            <a:r>
              <a:rPr lang="en-US" dirty="0" err="1">
                <a:solidFill>
                  <a:srgbClr val="000000"/>
                </a:solidFill>
              </a:rPr>
              <a:t>a’r</a:t>
            </a:r>
            <a:r>
              <a:rPr lang="en-US" dirty="0">
                <a:solidFill>
                  <a:srgbClr val="000000"/>
                </a:solidFill>
              </a:rPr>
              <a:t> </a:t>
            </a:r>
            <a:r>
              <a:rPr lang="en-US" dirty="0" err="1">
                <a:solidFill>
                  <a:srgbClr val="000000"/>
                </a:solidFill>
              </a:rPr>
              <a:t>unigolyn</a:t>
            </a:r>
            <a:endParaRPr lang="en-US" dirty="0" err="1"/>
          </a:p>
          <a:p>
            <a:pPr marL="285750" indent="-285750" defTabSz="914400">
              <a:buFont typeface="Arial"/>
              <a:buChar char="•"/>
              <a:defRPr/>
            </a:pPr>
            <a:r>
              <a:rPr lang="en-US" dirty="0" err="1">
                <a:solidFill>
                  <a:srgbClr val="000000"/>
                </a:solidFill>
              </a:rPr>
              <a:t>Sicrhau</a:t>
            </a:r>
            <a:r>
              <a:rPr lang="en-US" dirty="0">
                <a:solidFill>
                  <a:srgbClr val="000000"/>
                </a:solidFill>
              </a:rPr>
              <a:t> bod </a:t>
            </a:r>
            <a:r>
              <a:rPr lang="en-US" dirty="0" err="1">
                <a:solidFill>
                  <a:srgbClr val="000000"/>
                </a:solidFill>
              </a:rPr>
              <a:t>gwybodaeth</a:t>
            </a:r>
            <a:r>
              <a:rPr lang="en-US" dirty="0">
                <a:solidFill>
                  <a:srgbClr val="000000"/>
                </a:solidFill>
              </a:rPr>
              <a:t> </a:t>
            </a:r>
            <a:r>
              <a:rPr lang="en-US" dirty="0" err="1">
                <a:solidFill>
                  <a:srgbClr val="000000"/>
                </a:solidFill>
              </a:rPr>
              <a:t>yn</a:t>
            </a:r>
            <a:r>
              <a:rPr lang="en-US" dirty="0">
                <a:solidFill>
                  <a:srgbClr val="000000"/>
                </a:solidFill>
              </a:rPr>
              <a:t> </a:t>
            </a:r>
            <a:r>
              <a:rPr lang="en-US" dirty="0" err="1">
                <a:solidFill>
                  <a:srgbClr val="000000"/>
                </a:solidFill>
              </a:rPr>
              <a:t>cael</a:t>
            </a:r>
            <a:r>
              <a:rPr lang="en-US" dirty="0">
                <a:solidFill>
                  <a:srgbClr val="000000"/>
                </a:solidFill>
              </a:rPr>
              <a:t> </a:t>
            </a:r>
            <a:r>
              <a:rPr lang="en-US" dirty="0" err="1">
                <a:solidFill>
                  <a:srgbClr val="000000"/>
                </a:solidFill>
              </a:rPr>
              <a:t>ei</a:t>
            </a:r>
            <a:r>
              <a:rPr lang="en-US" dirty="0">
                <a:solidFill>
                  <a:srgbClr val="000000"/>
                </a:solidFill>
              </a:rPr>
              <a:t> </a:t>
            </a:r>
            <a:r>
              <a:rPr lang="en-US" dirty="0" err="1">
                <a:solidFill>
                  <a:srgbClr val="000000"/>
                </a:solidFill>
              </a:rPr>
              <a:t>chofnodi’n</a:t>
            </a:r>
            <a:r>
              <a:rPr lang="en-US" dirty="0">
                <a:solidFill>
                  <a:srgbClr val="000000"/>
                </a:solidFill>
              </a:rPr>
              <a:t> </a:t>
            </a:r>
            <a:r>
              <a:rPr lang="en-US" dirty="0" err="1">
                <a:solidFill>
                  <a:srgbClr val="000000"/>
                </a:solidFill>
              </a:rPr>
              <a:t>gywir</a:t>
            </a:r>
            <a:r>
              <a:rPr lang="en-US" dirty="0">
                <a:solidFill>
                  <a:srgbClr val="000000"/>
                </a:solidFill>
              </a:rPr>
              <a:t>, a bod y </a:t>
            </a:r>
            <a:r>
              <a:rPr lang="en-US" dirty="0" err="1">
                <a:solidFill>
                  <a:srgbClr val="000000"/>
                </a:solidFill>
              </a:rPr>
              <a:t>cynllun</a:t>
            </a:r>
            <a:r>
              <a:rPr lang="en-US" dirty="0">
                <a:solidFill>
                  <a:srgbClr val="000000"/>
                </a:solidFill>
              </a:rPr>
              <a:t> </a:t>
            </a:r>
            <a:r>
              <a:rPr lang="en-US" dirty="0" err="1">
                <a:solidFill>
                  <a:srgbClr val="000000"/>
                </a:solidFill>
              </a:rPr>
              <a:t>gofal</a:t>
            </a:r>
            <a:r>
              <a:rPr lang="en-US" dirty="0">
                <a:solidFill>
                  <a:srgbClr val="000000"/>
                </a:solidFill>
              </a:rPr>
              <a:t> a </a:t>
            </a:r>
            <a:r>
              <a:rPr lang="en-US" dirty="0" err="1">
                <a:solidFill>
                  <a:srgbClr val="000000"/>
                </a:solidFill>
              </a:rPr>
              <a:t>chymorth</a:t>
            </a:r>
            <a:r>
              <a:rPr lang="en-US" dirty="0">
                <a:solidFill>
                  <a:srgbClr val="000000"/>
                </a:solidFill>
              </a:rPr>
              <a:t> </a:t>
            </a:r>
            <a:r>
              <a:rPr lang="en-US" dirty="0" err="1">
                <a:solidFill>
                  <a:srgbClr val="000000"/>
                </a:solidFill>
              </a:rPr>
              <a:t>ar</a:t>
            </a:r>
            <a:r>
              <a:rPr lang="en-US" dirty="0">
                <a:solidFill>
                  <a:srgbClr val="000000"/>
                </a:solidFill>
              </a:rPr>
              <a:t> </a:t>
            </a:r>
            <a:r>
              <a:rPr lang="en-US" dirty="0" err="1">
                <a:solidFill>
                  <a:srgbClr val="000000"/>
                </a:solidFill>
              </a:rPr>
              <a:t>gael</a:t>
            </a:r>
            <a:r>
              <a:rPr lang="en-US" dirty="0">
                <a:solidFill>
                  <a:srgbClr val="000000"/>
                </a:solidFill>
              </a:rPr>
              <a:t> </a:t>
            </a:r>
            <a:r>
              <a:rPr lang="en-US" dirty="0" err="1">
                <a:solidFill>
                  <a:srgbClr val="000000"/>
                </a:solidFill>
              </a:rPr>
              <a:t>i’r</a:t>
            </a:r>
            <a:r>
              <a:rPr lang="en-US" dirty="0">
                <a:solidFill>
                  <a:srgbClr val="000000"/>
                </a:solidFill>
              </a:rPr>
              <a:t> </a:t>
            </a:r>
            <a:r>
              <a:rPr lang="en-US" dirty="0" err="1">
                <a:solidFill>
                  <a:srgbClr val="000000"/>
                </a:solidFill>
              </a:rPr>
              <a:t>unigolyn</a:t>
            </a:r>
            <a:endParaRPr lang="en-US" dirty="0" err="1"/>
          </a:p>
          <a:p>
            <a:pPr marL="285750" indent="-285750" defTabSz="914400">
              <a:buFont typeface="Arial"/>
              <a:buChar char="•"/>
              <a:defRPr/>
            </a:pPr>
            <a:r>
              <a:rPr lang="en-US" dirty="0" err="1">
                <a:solidFill>
                  <a:srgbClr val="000000"/>
                </a:solidFill>
              </a:rPr>
              <a:t>Sicrhau</a:t>
            </a:r>
            <a:r>
              <a:rPr lang="en-US" dirty="0">
                <a:solidFill>
                  <a:srgbClr val="000000"/>
                </a:solidFill>
              </a:rPr>
              <a:t> bod </a:t>
            </a:r>
            <a:r>
              <a:rPr lang="en-US" dirty="0" err="1">
                <a:solidFill>
                  <a:srgbClr val="000000"/>
                </a:solidFill>
              </a:rPr>
              <a:t>unrhyw</a:t>
            </a:r>
            <a:r>
              <a:rPr lang="en-US" dirty="0">
                <a:solidFill>
                  <a:srgbClr val="000000"/>
                </a:solidFill>
              </a:rPr>
              <a:t> </a:t>
            </a:r>
            <a:r>
              <a:rPr lang="en-US" dirty="0" err="1">
                <a:solidFill>
                  <a:srgbClr val="000000"/>
                </a:solidFill>
              </a:rPr>
              <a:t>broblemau</a:t>
            </a:r>
            <a:r>
              <a:rPr lang="en-US" dirty="0">
                <a:solidFill>
                  <a:srgbClr val="000000"/>
                </a:solidFill>
              </a:rPr>
              <a:t> neu </a:t>
            </a:r>
            <a:r>
              <a:rPr lang="en-US" dirty="0" err="1">
                <a:solidFill>
                  <a:srgbClr val="000000"/>
                </a:solidFill>
              </a:rPr>
              <a:t>anawsterau</a:t>
            </a:r>
            <a:r>
              <a:rPr lang="en-US" dirty="0">
                <a:solidFill>
                  <a:srgbClr val="000000"/>
                </a:solidFill>
              </a:rPr>
              <a:t> o ran </a:t>
            </a:r>
            <a:r>
              <a:rPr lang="en-US" dirty="0" err="1">
                <a:solidFill>
                  <a:srgbClr val="000000"/>
                </a:solidFill>
              </a:rPr>
              <a:t>cydlynu</a:t>
            </a:r>
            <a:r>
              <a:rPr lang="en-US" dirty="0">
                <a:solidFill>
                  <a:srgbClr val="000000"/>
                </a:solidFill>
              </a:rPr>
              <a:t> neu </a:t>
            </a:r>
            <a:r>
              <a:rPr lang="en-US" dirty="0" err="1">
                <a:solidFill>
                  <a:srgbClr val="000000"/>
                </a:solidFill>
              </a:rPr>
              <a:t>gwblhau</a:t>
            </a:r>
            <a:r>
              <a:rPr lang="en-US" dirty="0">
                <a:solidFill>
                  <a:srgbClr val="000000"/>
                </a:solidFill>
              </a:rPr>
              <a:t> </a:t>
            </a:r>
            <a:r>
              <a:rPr lang="en-US" dirty="0" err="1">
                <a:solidFill>
                  <a:srgbClr val="000000"/>
                </a:solidFill>
              </a:rPr>
              <a:t>adolygiad</a:t>
            </a:r>
            <a:r>
              <a:rPr lang="en-US" dirty="0">
                <a:solidFill>
                  <a:srgbClr val="000000"/>
                </a:solidFill>
              </a:rPr>
              <a:t> </a:t>
            </a:r>
            <a:r>
              <a:rPr lang="en-US" dirty="0" err="1">
                <a:solidFill>
                  <a:srgbClr val="000000"/>
                </a:solidFill>
              </a:rPr>
              <a:t>yn</a:t>
            </a:r>
            <a:r>
              <a:rPr lang="en-US" dirty="0">
                <a:solidFill>
                  <a:srgbClr val="000000"/>
                </a:solidFill>
              </a:rPr>
              <a:t> </a:t>
            </a:r>
            <a:r>
              <a:rPr lang="en-US" dirty="0" err="1">
                <a:solidFill>
                  <a:srgbClr val="000000"/>
                </a:solidFill>
              </a:rPr>
              <a:t>cael</a:t>
            </a:r>
            <a:r>
              <a:rPr lang="en-US" dirty="0">
                <a:solidFill>
                  <a:srgbClr val="000000"/>
                </a:solidFill>
              </a:rPr>
              <a:t> </a:t>
            </a:r>
            <a:r>
              <a:rPr lang="en-US" dirty="0" err="1">
                <a:solidFill>
                  <a:srgbClr val="000000"/>
                </a:solidFill>
              </a:rPr>
              <a:t>eu</a:t>
            </a:r>
            <a:r>
              <a:rPr lang="en-US" dirty="0">
                <a:solidFill>
                  <a:srgbClr val="000000"/>
                </a:solidFill>
              </a:rPr>
              <a:t> </a:t>
            </a:r>
            <a:r>
              <a:rPr lang="en-US" dirty="0" err="1">
                <a:solidFill>
                  <a:srgbClr val="000000"/>
                </a:solidFill>
              </a:rPr>
              <a:t>datrys</a:t>
            </a:r>
            <a:endParaRPr lang="en-US" dirty="0" err="1"/>
          </a:p>
          <a:p>
            <a:pPr marL="285750" indent="-285750" defTabSz="914400">
              <a:buFont typeface="Arial"/>
              <a:buChar char="•"/>
              <a:defRPr/>
            </a:pPr>
            <a:r>
              <a:rPr lang="en-US" dirty="0" err="1">
                <a:solidFill>
                  <a:srgbClr val="000000"/>
                </a:solidFill>
              </a:rPr>
              <a:t>Rhaid</a:t>
            </a:r>
            <a:r>
              <a:rPr lang="en-US" dirty="0">
                <a:solidFill>
                  <a:srgbClr val="000000"/>
                </a:solidFill>
              </a:rPr>
              <a:t> </a:t>
            </a:r>
            <a:r>
              <a:rPr lang="en-US" dirty="0" err="1">
                <a:solidFill>
                  <a:srgbClr val="000000"/>
                </a:solidFill>
              </a:rPr>
              <a:t>i’r</a:t>
            </a:r>
            <a:r>
              <a:rPr lang="en-US" dirty="0">
                <a:solidFill>
                  <a:srgbClr val="000000"/>
                </a:solidFill>
              </a:rPr>
              <a:t> </a:t>
            </a:r>
            <a:r>
              <a:rPr lang="en-US" dirty="0" err="1">
                <a:solidFill>
                  <a:srgbClr val="000000"/>
                </a:solidFill>
              </a:rPr>
              <a:t>cydlynydd</a:t>
            </a:r>
            <a:r>
              <a:rPr lang="en-US" dirty="0">
                <a:solidFill>
                  <a:srgbClr val="000000"/>
                </a:solidFill>
              </a:rPr>
              <a:t> </a:t>
            </a:r>
            <a:r>
              <a:rPr lang="en-US" dirty="0" err="1">
                <a:solidFill>
                  <a:srgbClr val="000000"/>
                </a:solidFill>
              </a:rPr>
              <a:t>feddu</a:t>
            </a:r>
            <a:r>
              <a:rPr lang="en-US" dirty="0">
                <a:solidFill>
                  <a:srgbClr val="000000"/>
                </a:solidFill>
              </a:rPr>
              <a:t> </a:t>
            </a:r>
            <a:r>
              <a:rPr lang="en-US" dirty="0" err="1">
                <a:solidFill>
                  <a:srgbClr val="000000"/>
                </a:solidFill>
              </a:rPr>
              <a:t>ar</a:t>
            </a:r>
            <a:r>
              <a:rPr lang="en-US" dirty="0">
                <a:solidFill>
                  <a:srgbClr val="000000"/>
                </a:solidFill>
              </a:rPr>
              <a:t> y </a:t>
            </a:r>
            <a:r>
              <a:rPr lang="en-US" dirty="0" err="1">
                <a:solidFill>
                  <a:srgbClr val="000000"/>
                </a:solidFill>
              </a:rPr>
              <a:t>sgiliau</a:t>
            </a:r>
            <a:r>
              <a:rPr lang="en-US" dirty="0">
                <a:solidFill>
                  <a:srgbClr val="000000"/>
                </a:solidFill>
              </a:rPr>
              <a:t>, y </a:t>
            </a:r>
            <a:r>
              <a:rPr lang="en-US" dirty="0" err="1">
                <a:solidFill>
                  <a:srgbClr val="000000"/>
                </a:solidFill>
              </a:rPr>
              <a:t>wybodaeth</a:t>
            </a:r>
            <a:r>
              <a:rPr lang="en-US" dirty="0">
                <a:solidFill>
                  <a:srgbClr val="000000"/>
                </a:solidFill>
              </a:rPr>
              <a:t> </a:t>
            </a:r>
            <a:r>
              <a:rPr lang="en-US" dirty="0" err="1">
                <a:solidFill>
                  <a:srgbClr val="000000"/>
                </a:solidFill>
              </a:rPr>
              <a:t>a’r</a:t>
            </a:r>
            <a:r>
              <a:rPr lang="en-US" dirty="0">
                <a:solidFill>
                  <a:srgbClr val="000000"/>
                </a:solidFill>
              </a:rPr>
              <a:t> </a:t>
            </a:r>
            <a:r>
              <a:rPr lang="en-US" dirty="0" err="1">
                <a:solidFill>
                  <a:srgbClr val="000000"/>
                </a:solidFill>
              </a:rPr>
              <a:t>cymhwysedd</a:t>
            </a:r>
            <a:r>
              <a:rPr lang="en-US" dirty="0">
                <a:solidFill>
                  <a:srgbClr val="000000"/>
                </a:solidFill>
              </a:rPr>
              <a:t> i </a:t>
            </a:r>
            <a:r>
              <a:rPr lang="en-US" dirty="0" err="1">
                <a:solidFill>
                  <a:srgbClr val="000000"/>
                </a:solidFill>
              </a:rPr>
              <a:t>ymgymryd</a:t>
            </a:r>
            <a:r>
              <a:rPr lang="en-US" dirty="0">
                <a:solidFill>
                  <a:srgbClr val="000000"/>
                </a:solidFill>
              </a:rPr>
              <a:t> </a:t>
            </a:r>
            <a:r>
              <a:rPr lang="en-US" dirty="0" err="1">
                <a:solidFill>
                  <a:srgbClr val="000000"/>
                </a:solidFill>
              </a:rPr>
              <a:t>â’r</a:t>
            </a:r>
            <a:r>
              <a:rPr lang="en-US" dirty="0">
                <a:solidFill>
                  <a:srgbClr val="000000"/>
                </a:solidFill>
              </a:rPr>
              <a:t> </a:t>
            </a:r>
            <a:r>
              <a:rPr lang="en-US" dirty="0" err="1">
                <a:solidFill>
                  <a:srgbClr val="000000"/>
                </a:solidFill>
              </a:rPr>
              <a:t>rôl</a:t>
            </a:r>
            <a:r>
              <a:rPr lang="en-US" dirty="0">
                <a:solidFill>
                  <a:srgbClr val="000000"/>
                </a:solidFill>
              </a:rPr>
              <a:t> a </a:t>
            </a:r>
            <a:r>
              <a:rPr lang="en-US" dirty="0" err="1">
                <a:solidFill>
                  <a:srgbClr val="000000"/>
                </a:solidFill>
              </a:rPr>
              <a:t>chynghorir</a:t>
            </a:r>
            <a:r>
              <a:rPr lang="en-US" dirty="0">
                <a:solidFill>
                  <a:srgbClr val="000000"/>
                </a:solidFill>
              </a:rPr>
              <a:t> y </a:t>
            </a:r>
            <a:r>
              <a:rPr lang="en-US" dirty="0" err="1">
                <a:solidFill>
                  <a:srgbClr val="000000"/>
                </a:solidFill>
              </a:rPr>
              <a:t>gellir</a:t>
            </a:r>
            <a:r>
              <a:rPr lang="en-US" dirty="0">
                <a:solidFill>
                  <a:srgbClr val="000000"/>
                </a:solidFill>
              </a:rPr>
              <a:t> </a:t>
            </a:r>
            <a:r>
              <a:rPr lang="en-US" dirty="0" err="1">
                <a:solidFill>
                  <a:srgbClr val="000000"/>
                </a:solidFill>
              </a:rPr>
              <a:t>ymgymryd</a:t>
            </a:r>
            <a:r>
              <a:rPr lang="en-US" dirty="0">
                <a:solidFill>
                  <a:srgbClr val="000000"/>
                </a:solidFill>
              </a:rPr>
              <a:t> </a:t>
            </a:r>
            <a:r>
              <a:rPr lang="en-US" dirty="0" err="1">
                <a:solidFill>
                  <a:srgbClr val="000000"/>
                </a:solidFill>
              </a:rPr>
              <a:t>â’r</a:t>
            </a:r>
            <a:r>
              <a:rPr lang="en-US" dirty="0">
                <a:solidFill>
                  <a:srgbClr val="000000"/>
                </a:solidFill>
              </a:rPr>
              <a:t> </a:t>
            </a:r>
            <a:r>
              <a:rPr lang="en-US" dirty="0" err="1">
                <a:solidFill>
                  <a:srgbClr val="000000"/>
                </a:solidFill>
              </a:rPr>
              <a:t>gweithgareddau</a:t>
            </a:r>
            <a:r>
              <a:rPr lang="en-US" dirty="0">
                <a:solidFill>
                  <a:srgbClr val="000000"/>
                </a:solidFill>
              </a:rPr>
              <a:t> </a:t>
            </a:r>
            <a:r>
              <a:rPr lang="en-US" dirty="0" err="1">
                <a:solidFill>
                  <a:srgbClr val="000000"/>
                </a:solidFill>
              </a:rPr>
              <a:t>hyn</a:t>
            </a:r>
            <a:r>
              <a:rPr lang="en-US" dirty="0">
                <a:solidFill>
                  <a:srgbClr val="000000"/>
                </a:solidFill>
              </a:rPr>
              <a:t> </a:t>
            </a:r>
            <a:r>
              <a:rPr lang="en-US" dirty="0" err="1">
                <a:solidFill>
                  <a:srgbClr val="000000"/>
                </a:solidFill>
              </a:rPr>
              <a:t>gan</a:t>
            </a:r>
            <a:r>
              <a:rPr lang="en-US" dirty="0">
                <a:solidFill>
                  <a:srgbClr val="000000"/>
                </a:solidFill>
              </a:rPr>
              <a:t>:</a:t>
            </a:r>
            <a:endParaRPr lang="en-US" dirty="0"/>
          </a:p>
          <a:p>
            <a:pPr marL="285750" indent="-285750" defTabSz="914400">
              <a:buFont typeface="Arial"/>
              <a:buChar char="•"/>
              <a:defRPr/>
            </a:pPr>
            <a:r>
              <a:rPr lang="en-US" dirty="0">
                <a:solidFill>
                  <a:srgbClr val="000000"/>
                </a:solidFill>
              </a:rPr>
              <a:t> </a:t>
            </a:r>
            <a:endParaRPr lang="en-US" dirty="0"/>
          </a:p>
          <a:p>
            <a:pPr defTabSz="914400">
              <a:defRPr/>
            </a:pPr>
            <a:r>
              <a:rPr lang="en-US" dirty="0">
                <a:solidFill>
                  <a:srgbClr val="000000"/>
                </a:solidFill>
              </a:rPr>
              <a:t>Naill ai </a:t>
            </a:r>
            <a:r>
              <a:rPr lang="en-US" dirty="0" err="1">
                <a:solidFill>
                  <a:srgbClr val="000000"/>
                </a:solidFill>
              </a:rPr>
              <a:t>gweithiwr</a:t>
            </a:r>
            <a:r>
              <a:rPr lang="en-US" dirty="0">
                <a:solidFill>
                  <a:srgbClr val="000000"/>
                </a:solidFill>
              </a:rPr>
              <a:t> </a:t>
            </a:r>
            <a:r>
              <a:rPr lang="en-US" dirty="0" err="1">
                <a:solidFill>
                  <a:srgbClr val="000000"/>
                </a:solidFill>
              </a:rPr>
              <a:t>cymdeithasol</a:t>
            </a:r>
            <a:r>
              <a:rPr lang="en-US" dirty="0">
                <a:solidFill>
                  <a:srgbClr val="000000"/>
                </a:solidFill>
              </a:rPr>
              <a:t> </a:t>
            </a:r>
            <a:r>
              <a:rPr lang="en-US" dirty="0" err="1">
                <a:solidFill>
                  <a:srgbClr val="000000"/>
                </a:solidFill>
              </a:rPr>
              <a:t>cofrestredig</a:t>
            </a:r>
            <a:r>
              <a:rPr lang="en-US" dirty="0">
                <a:solidFill>
                  <a:srgbClr val="000000"/>
                </a:solidFill>
              </a:rPr>
              <a:t> neu </a:t>
            </a:r>
            <a:r>
              <a:rPr lang="en-US" dirty="0" err="1">
                <a:solidFill>
                  <a:srgbClr val="000000"/>
                </a:solidFill>
              </a:rPr>
              <a:t>weithiwr</a:t>
            </a:r>
            <a:r>
              <a:rPr lang="en-US" dirty="0">
                <a:solidFill>
                  <a:srgbClr val="000000"/>
                </a:solidFill>
              </a:rPr>
              <a:t> </a:t>
            </a:r>
            <a:r>
              <a:rPr lang="en-US" dirty="0" err="1">
                <a:solidFill>
                  <a:srgbClr val="000000"/>
                </a:solidFill>
              </a:rPr>
              <a:t>gofal</a:t>
            </a:r>
            <a:r>
              <a:rPr lang="en-US" dirty="0">
                <a:solidFill>
                  <a:srgbClr val="000000"/>
                </a:solidFill>
              </a:rPr>
              <a:t> </a:t>
            </a:r>
            <a:r>
              <a:rPr lang="en-US" dirty="0" err="1">
                <a:solidFill>
                  <a:srgbClr val="000000"/>
                </a:solidFill>
              </a:rPr>
              <a:t>cymdeithasol</a:t>
            </a:r>
            <a:r>
              <a:rPr lang="en-US" dirty="0">
                <a:solidFill>
                  <a:srgbClr val="000000"/>
                </a:solidFill>
              </a:rPr>
              <a:t> </a:t>
            </a:r>
            <a:r>
              <a:rPr lang="en-US" dirty="0" err="1">
                <a:solidFill>
                  <a:srgbClr val="000000"/>
                </a:solidFill>
              </a:rPr>
              <a:t>proffesiynol</a:t>
            </a:r>
            <a:r>
              <a:rPr lang="en-US" dirty="0">
                <a:solidFill>
                  <a:srgbClr val="000000"/>
                </a:solidFill>
              </a:rPr>
              <a:t>, o dan </a:t>
            </a:r>
            <a:r>
              <a:rPr lang="en-US" dirty="0" err="1">
                <a:solidFill>
                  <a:srgbClr val="000000"/>
                </a:solidFill>
              </a:rPr>
              <a:t>oruchwyliaeth</a:t>
            </a:r>
            <a:r>
              <a:rPr lang="en-US" dirty="0">
                <a:solidFill>
                  <a:srgbClr val="000000"/>
                </a:solidFill>
              </a:rPr>
              <a:t> </a:t>
            </a:r>
            <a:r>
              <a:rPr lang="en-US" dirty="0" err="1">
                <a:solidFill>
                  <a:srgbClr val="000000"/>
                </a:solidFill>
              </a:rPr>
              <a:t>gweithiwr</a:t>
            </a:r>
            <a:r>
              <a:rPr lang="en-US" dirty="0">
                <a:solidFill>
                  <a:srgbClr val="000000"/>
                </a:solidFill>
              </a:rPr>
              <a:t> </a:t>
            </a:r>
            <a:r>
              <a:rPr lang="en-US" dirty="0" err="1">
                <a:solidFill>
                  <a:srgbClr val="000000"/>
                </a:solidFill>
              </a:rPr>
              <a:t>cymdeithasol</a:t>
            </a:r>
            <a:r>
              <a:rPr lang="en-US" dirty="0">
                <a:solidFill>
                  <a:srgbClr val="000000"/>
                </a:solidFill>
              </a:rPr>
              <a:t> </a:t>
            </a:r>
            <a:r>
              <a:rPr lang="en-US" dirty="0" err="1">
                <a:solidFill>
                  <a:srgbClr val="000000"/>
                </a:solidFill>
              </a:rPr>
              <a:t>cofrestredig</a:t>
            </a:r>
            <a:r>
              <a:rPr lang="en-US" dirty="0">
                <a:solidFill>
                  <a:srgbClr val="000000"/>
                </a:solidFill>
              </a:rPr>
              <a:t> </a:t>
            </a:r>
            <a:r>
              <a:rPr lang="en-US" dirty="0" err="1">
                <a:solidFill>
                  <a:srgbClr val="000000"/>
                </a:solidFill>
              </a:rPr>
              <a:t>sy'n</a:t>
            </a:r>
            <a:r>
              <a:rPr lang="en-US" dirty="0">
                <a:solidFill>
                  <a:srgbClr val="000000"/>
                </a:solidFill>
              </a:rPr>
              <a:t> </a:t>
            </a:r>
            <a:r>
              <a:rPr lang="en-US" dirty="0" err="1">
                <a:solidFill>
                  <a:srgbClr val="000000"/>
                </a:solidFill>
              </a:rPr>
              <a:t>cynnwys</a:t>
            </a:r>
            <a:r>
              <a:rPr lang="en-US" dirty="0">
                <a:solidFill>
                  <a:srgbClr val="000000"/>
                </a:solidFill>
              </a:rPr>
              <a:t> </a:t>
            </a:r>
            <a:r>
              <a:rPr lang="en-US" dirty="0" err="1">
                <a:solidFill>
                  <a:srgbClr val="000000"/>
                </a:solidFill>
              </a:rPr>
              <a:t>gwybodaeth</a:t>
            </a:r>
            <a:r>
              <a:rPr lang="en-US" dirty="0">
                <a:solidFill>
                  <a:srgbClr val="000000"/>
                </a:solidFill>
              </a:rPr>
              <a:t> a </a:t>
            </a:r>
            <a:r>
              <a:rPr lang="en-US" dirty="0" err="1">
                <a:solidFill>
                  <a:srgbClr val="000000"/>
                </a:solidFill>
              </a:rPr>
              <a:t>sgiliau</a:t>
            </a:r>
            <a:r>
              <a:rPr lang="en-US" dirty="0">
                <a:solidFill>
                  <a:srgbClr val="000000"/>
                </a:solidFill>
              </a:rPr>
              <a:t> </a:t>
            </a:r>
            <a:r>
              <a:rPr lang="en-US" dirty="0" err="1">
                <a:solidFill>
                  <a:srgbClr val="000000"/>
                </a:solidFill>
              </a:rPr>
              <a:t>wrth</a:t>
            </a:r>
            <a:r>
              <a:rPr lang="en-US" dirty="0">
                <a:solidFill>
                  <a:srgbClr val="000000"/>
                </a:solidFill>
              </a:rPr>
              <a:t> </a:t>
            </a:r>
            <a:r>
              <a:rPr lang="en-US" dirty="0" err="1">
                <a:solidFill>
                  <a:srgbClr val="000000"/>
                </a:solidFill>
              </a:rPr>
              <a:t>gynnal</a:t>
            </a:r>
            <a:r>
              <a:rPr lang="en-US" dirty="0">
                <a:solidFill>
                  <a:srgbClr val="000000"/>
                </a:solidFill>
              </a:rPr>
              <a:t> </a:t>
            </a:r>
            <a:r>
              <a:rPr lang="en-US" dirty="0" err="1">
                <a:solidFill>
                  <a:srgbClr val="000000"/>
                </a:solidFill>
              </a:rPr>
              <a:t>asesiad</a:t>
            </a:r>
            <a:r>
              <a:rPr lang="en-US" dirty="0">
                <a:solidFill>
                  <a:srgbClr val="000000"/>
                </a:solidFill>
              </a:rPr>
              <a:t> </a:t>
            </a:r>
            <a:r>
              <a:rPr lang="en-US" dirty="0" err="1">
                <a:solidFill>
                  <a:srgbClr val="000000"/>
                </a:solidFill>
              </a:rPr>
              <a:t>sy'n</a:t>
            </a:r>
            <a:r>
              <a:rPr lang="en-US" dirty="0">
                <a:solidFill>
                  <a:srgbClr val="000000"/>
                </a:solidFill>
              </a:rPr>
              <a:t> </a:t>
            </a:r>
            <a:r>
              <a:rPr lang="en-US" dirty="0" err="1">
                <a:solidFill>
                  <a:srgbClr val="000000"/>
                </a:solidFill>
              </a:rPr>
              <a:t>canolbwyntio</a:t>
            </a:r>
            <a:r>
              <a:rPr lang="en-US" dirty="0">
                <a:solidFill>
                  <a:srgbClr val="000000"/>
                </a:solidFill>
              </a:rPr>
              <a:t> </a:t>
            </a:r>
            <a:r>
              <a:rPr lang="en-US" dirty="0" err="1">
                <a:solidFill>
                  <a:srgbClr val="000000"/>
                </a:solidFill>
              </a:rPr>
              <a:t>ar</a:t>
            </a:r>
            <a:r>
              <a:rPr lang="en-US" dirty="0">
                <a:solidFill>
                  <a:srgbClr val="000000"/>
                </a:solidFill>
              </a:rPr>
              <a:t> </a:t>
            </a:r>
            <a:r>
              <a:rPr lang="en-US" dirty="0" err="1">
                <a:solidFill>
                  <a:srgbClr val="000000"/>
                </a:solidFill>
              </a:rPr>
              <a:t>yr</a:t>
            </a:r>
            <a:r>
              <a:rPr lang="en-US" dirty="0">
                <a:solidFill>
                  <a:srgbClr val="000000"/>
                </a:solidFill>
              </a:rPr>
              <a:t> </a:t>
            </a:r>
            <a:r>
              <a:rPr lang="en-US" dirty="0" err="1">
                <a:solidFill>
                  <a:srgbClr val="000000"/>
                </a:solidFill>
              </a:rPr>
              <a:t>unigolyn</a:t>
            </a:r>
            <a:r>
              <a:rPr lang="en-US" dirty="0">
                <a:solidFill>
                  <a:srgbClr val="000000"/>
                </a:solidFill>
              </a:rPr>
              <a:t>. </a:t>
            </a:r>
            <a:endParaRPr lang="en-US" dirty="0"/>
          </a:p>
          <a:p>
            <a:pPr defTabSz="914400">
              <a:defRPr/>
            </a:pPr>
            <a:r>
              <a:rPr lang="en-US" dirty="0">
                <a:solidFill>
                  <a:srgbClr val="000000"/>
                </a:solidFill>
              </a:rPr>
              <a:t> </a:t>
            </a:r>
            <a:endParaRPr lang="en-US" dirty="0"/>
          </a:p>
          <a:p>
            <a:pPr defTabSz="914400">
              <a:defRPr/>
            </a:pPr>
            <a:r>
              <a:rPr lang="en-US" dirty="0" err="1">
                <a:solidFill>
                  <a:srgbClr val="000000"/>
                </a:solidFill>
              </a:rPr>
              <a:t>Rhaid</a:t>
            </a:r>
            <a:r>
              <a:rPr lang="en-US" dirty="0">
                <a:solidFill>
                  <a:srgbClr val="000000"/>
                </a:solidFill>
              </a:rPr>
              <a:t> </a:t>
            </a:r>
            <a:r>
              <a:rPr lang="en-US" dirty="0" err="1">
                <a:solidFill>
                  <a:srgbClr val="000000"/>
                </a:solidFill>
              </a:rPr>
              <a:t>i</a:t>
            </a:r>
            <a:r>
              <a:rPr lang="en-US" dirty="0">
                <a:solidFill>
                  <a:srgbClr val="000000"/>
                </a:solidFill>
              </a:rPr>
              <a:t> </a:t>
            </a:r>
            <a:r>
              <a:rPr lang="en-US" dirty="0" err="1">
                <a:solidFill>
                  <a:srgbClr val="000000"/>
                </a:solidFill>
              </a:rPr>
              <a:t>ymarferwyr</a:t>
            </a:r>
            <a:r>
              <a:rPr lang="en-US" dirty="0">
                <a:solidFill>
                  <a:srgbClr val="000000"/>
                </a:solidFill>
              </a:rPr>
              <a:t> </a:t>
            </a:r>
            <a:r>
              <a:rPr lang="en-US" dirty="0" err="1">
                <a:solidFill>
                  <a:srgbClr val="000000"/>
                </a:solidFill>
              </a:rPr>
              <a:t>sy'n</a:t>
            </a:r>
            <a:r>
              <a:rPr lang="en-US" dirty="0">
                <a:solidFill>
                  <a:srgbClr val="000000"/>
                </a:solidFill>
              </a:rPr>
              <a:t> </a:t>
            </a:r>
            <a:r>
              <a:rPr lang="en-US" dirty="0" err="1">
                <a:solidFill>
                  <a:srgbClr val="000000"/>
                </a:solidFill>
              </a:rPr>
              <a:t>paratoi</a:t>
            </a:r>
            <a:r>
              <a:rPr lang="en-US" dirty="0">
                <a:solidFill>
                  <a:srgbClr val="000000"/>
                </a:solidFill>
              </a:rPr>
              <a:t>, </a:t>
            </a:r>
            <a:r>
              <a:rPr lang="en-US" dirty="0" err="1">
                <a:solidFill>
                  <a:srgbClr val="000000"/>
                </a:solidFill>
              </a:rPr>
              <a:t>cynnal</a:t>
            </a:r>
            <a:r>
              <a:rPr lang="en-US" dirty="0">
                <a:solidFill>
                  <a:srgbClr val="000000"/>
                </a:solidFill>
              </a:rPr>
              <a:t> ac </a:t>
            </a:r>
            <a:r>
              <a:rPr lang="en-US" dirty="0" err="1">
                <a:solidFill>
                  <a:srgbClr val="000000"/>
                </a:solidFill>
              </a:rPr>
              <a:t>adolygu</a:t>
            </a:r>
            <a:r>
              <a:rPr lang="en-US" dirty="0">
                <a:solidFill>
                  <a:srgbClr val="000000"/>
                </a:solidFill>
              </a:rPr>
              <a:t> </a:t>
            </a:r>
            <a:r>
              <a:rPr lang="en-US" dirty="0" err="1">
                <a:solidFill>
                  <a:srgbClr val="000000"/>
                </a:solidFill>
              </a:rPr>
              <a:t>cynlluniau</a:t>
            </a:r>
            <a:r>
              <a:rPr lang="en-US" dirty="0">
                <a:solidFill>
                  <a:srgbClr val="000000"/>
                </a:solidFill>
              </a:rPr>
              <a:t> </a:t>
            </a:r>
            <a:r>
              <a:rPr lang="en-US" dirty="0" err="1">
                <a:solidFill>
                  <a:srgbClr val="000000"/>
                </a:solidFill>
              </a:rPr>
              <a:t>gofal</a:t>
            </a:r>
            <a:r>
              <a:rPr lang="en-US" dirty="0">
                <a:solidFill>
                  <a:srgbClr val="000000"/>
                </a:solidFill>
              </a:rPr>
              <a:t> a </a:t>
            </a:r>
            <a:r>
              <a:rPr lang="en-US" dirty="0" err="1">
                <a:solidFill>
                  <a:srgbClr val="000000"/>
                </a:solidFill>
              </a:rPr>
              <a:t>chymorth</a:t>
            </a:r>
            <a:r>
              <a:rPr lang="en-US" dirty="0">
                <a:solidFill>
                  <a:srgbClr val="000000"/>
                </a:solidFill>
              </a:rPr>
              <a:t> at </a:t>
            </a:r>
            <a:r>
              <a:rPr lang="en-US" dirty="0" err="1">
                <a:solidFill>
                  <a:srgbClr val="000000"/>
                </a:solidFill>
              </a:rPr>
              <a:t>ddibenion</a:t>
            </a:r>
            <a:r>
              <a:rPr lang="en-US" dirty="0">
                <a:solidFill>
                  <a:srgbClr val="000000"/>
                </a:solidFill>
              </a:rPr>
              <a:t> </a:t>
            </a:r>
            <a:r>
              <a:rPr lang="en-US" dirty="0" err="1">
                <a:solidFill>
                  <a:srgbClr val="000000"/>
                </a:solidFill>
              </a:rPr>
              <a:t>mabwysiadu</a:t>
            </a:r>
            <a:r>
              <a:rPr lang="en-US" dirty="0">
                <a:solidFill>
                  <a:srgbClr val="000000"/>
                </a:solidFill>
              </a:rPr>
              <a:t> </a:t>
            </a:r>
            <a:r>
              <a:rPr lang="en-US" dirty="0" err="1">
                <a:solidFill>
                  <a:srgbClr val="000000"/>
                </a:solidFill>
              </a:rPr>
              <a:t>fodloni</a:t>
            </a:r>
            <a:r>
              <a:rPr lang="en-US" dirty="0">
                <a:solidFill>
                  <a:srgbClr val="000000"/>
                </a:solidFill>
              </a:rPr>
              <a:t> </a:t>
            </a:r>
            <a:r>
              <a:rPr lang="en-US" dirty="0" err="1">
                <a:solidFill>
                  <a:srgbClr val="000000"/>
                </a:solidFill>
              </a:rPr>
              <a:t>gofynion</a:t>
            </a:r>
            <a:r>
              <a:rPr lang="en-US" dirty="0">
                <a:solidFill>
                  <a:srgbClr val="000000"/>
                </a:solidFill>
              </a:rPr>
              <a:t> '</a:t>
            </a:r>
            <a:r>
              <a:rPr lang="en-US" dirty="0" err="1">
                <a:solidFill>
                  <a:srgbClr val="000000"/>
                </a:solidFill>
              </a:rPr>
              <a:t>Rheoliadau</a:t>
            </a:r>
            <a:r>
              <a:rPr lang="en-US" dirty="0">
                <a:solidFill>
                  <a:srgbClr val="000000"/>
                </a:solidFill>
              </a:rPr>
              <a:t> </a:t>
            </a:r>
            <a:r>
              <a:rPr lang="en-US" dirty="0" err="1">
                <a:solidFill>
                  <a:srgbClr val="000000"/>
                </a:solidFill>
              </a:rPr>
              <a:t>Cyfyngu</a:t>
            </a:r>
            <a:r>
              <a:rPr lang="en-US" dirty="0">
                <a:solidFill>
                  <a:srgbClr val="000000"/>
                </a:solidFill>
              </a:rPr>
              <a:t> </a:t>
            </a:r>
            <a:r>
              <a:rPr lang="en-US" dirty="0" err="1">
                <a:solidFill>
                  <a:srgbClr val="000000"/>
                </a:solidFill>
              </a:rPr>
              <a:t>ar</a:t>
            </a:r>
            <a:r>
              <a:rPr lang="en-US" dirty="0">
                <a:solidFill>
                  <a:srgbClr val="000000"/>
                </a:solidFill>
              </a:rPr>
              <a:t> </a:t>
            </a:r>
            <a:r>
              <a:rPr lang="en-US" dirty="0" err="1">
                <a:solidFill>
                  <a:srgbClr val="000000"/>
                </a:solidFill>
              </a:rPr>
              <a:t>Adroddiadau</a:t>
            </a:r>
            <a:r>
              <a:rPr lang="en-US" dirty="0">
                <a:solidFill>
                  <a:srgbClr val="000000"/>
                </a:solidFill>
              </a:rPr>
              <a:t> </a:t>
            </a:r>
            <a:r>
              <a:rPr lang="en-US" dirty="0" err="1">
                <a:solidFill>
                  <a:srgbClr val="000000"/>
                </a:solidFill>
              </a:rPr>
              <a:t>Mabwysiadu</a:t>
            </a:r>
            <a:r>
              <a:rPr lang="en-US" dirty="0">
                <a:solidFill>
                  <a:srgbClr val="000000"/>
                </a:solidFill>
              </a:rPr>
              <a:t> 2005'. Dylai </a:t>
            </a:r>
            <a:r>
              <a:rPr lang="en-US" dirty="0" err="1">
                <a:solidFill>
                  <a:srgbClr val="000000"/>
                </a:solidFill>
              </a:rPr>
              <a:t>fod</a:t>
            </a:r>
            <a:r>
              <a:rPr lang="en-US" dirty="0">
                <a:solidFill>
                  <a:srgbClr val="000000"/>
                </a:solidFill>
              </a:rPr>
              <a:t> </a:t>
            </a:r>
            <a:r>
              <a:rPr lang="en-US" dirty="0" err="1">
                <a:solidFill>
                  <a:srgbClr val="000000"/>
                </a:solidFill>
              </a:rPr>
              <a:t>gan</a:t>
            </a:r>
            <a:r>
              <a:rPr lang="en-US" dirty="0">
                <a:solidFill>
                  <a:srgbClr val="000000"/>
                </a:solidFill>
              </a:rPr>
              <a:t> staff </a:t>
            </a:r>
            <a:r>
              <a:rPr lang="en-US" dirty="0" err="1">
                <a:solidFill>
                  <a:srgbClr val="000000"/>
                </a:solidFill>
              </a:rPr>
              <a:t>sy'n</a:t>
            </a:r>
            <a:r>
              <a:rPr lang="en-US" dirty="0">
                <a:solidFill>
                  <a:srgbClr val="000000"/>
                </a:solidFill>
              </a:rPr>
              <a:t> </a:t>
            </a:r>
            <a:r>
              <a:rPr lang="en-US" dirty="0" err="1">
                <a:solidFill>
                  <a:srgbClr val="000000"/>
                </a:solidFill>
              </a:rPr>
              <a:t>cyflawni</a:t>
            </a:r>
            <a:r>
              <a:rPr lang="en-US" dirty="0">
                <a:solidFill>
                  <a:srgbClr val="000000"/>
                </a:solidFill>
              </a:rPr>
              <a:t> </a:t>
            </a:r>
            <a:r>
              <a:rPr lang="en-US" dirty="0" err="1">
                <a:solidFill>
                  <a:srgbClr val="000000"/>
                </a:solidFill>
              </a:rPr>
              <a:t>dyletswyddau</a:t>
            </a:r>
            <a:r>
              <a:rPr lang="en-US" dirty="0">
                <a:solidFill>
                  <a:srgbClr val="000000"/>
                </a:solidFill>
              </a:rPr>
              <a:t> </a:t>
            </a:r>
            <a:r>
              <a:rPr lang="en-US" dirty="0" err="1">
                <a:solidFill>
                  <a:srgbClr val="000000"/>
                </a:solidFill>
              </a:rPr>
              <a:t>cysylltiedig</a:t>
            </a:r>
            <a:r>
              <a:rPr lang="en-US" dirty="0">
                <a:solidFill>
                  <a:srgbClr val="000000"/>
                </a:solidFill>
              </a:rPr>
              <a:t> </a:t>
            </a:r>
            <a:r>
              <a:rPr lang="en-US" dirty="0" err="1">
                <a:solidFill>
                  <a:srgbClr val="000000"/>
                </a:solidFill>
              </a:rPr>
              <a:t>nad</a:t>
            </a:r>
            <a:r>
              <a:rPr lang="en-US" dirty="0">
                <a:solidFill>
                  <a:srgbClr val="000000"/>
                </a:solidFill>
              </a:rPr>
              <a:t> </a:t>
            </a:r>
            <a:r>
              <a:rPr lang="en-US" dirty="0" err="1">
                <a:solidFill>
                  <a:srgbClr val="000000"/>
                </a:solidFill>
              </a:rPr>
              <a:t>ydynt</a:t>
            </a:r>
            <a:r>
              <a:rPr lang="en-US" dirty="0">
                <a:solidFill>
                  <a:srgbClr val="000000"/>
                </a:solidFill>
              </a:rPr>
              <a:t> </a:t>
            </a:r>
            <a:r>
              <a:rPr lang="en-US" dirty="0" err="1">
                <a:solidFill>
                  <a:srgbClr val="000000"/>
                </a:solidFill>
              </a:rPr>
              <a:t>yn</a:t>
            </a:r>
            <a:r>
              <a:rPr lang="en-US" dirty="0">
                <a:solidFill>
                  <a:srgbClr val="000000"/>
                </a:solidFill>
              </a:rPr>
              <a:t> </a:t>
            </a:r>
            <a:r>
              <a:rPr lang="en-US" dirty="0" err="1">
                <a:solidFill>
                  <a:srgbClr val="000000"/>
                </a:solidFill>
              </a:rPr>
              <a:t>dod</a:t>
            </a:r>
            <a:r>
              <a:rPr lang="en-US" dirty="0">
                <a:solidFill>
                  <a:srgbClr val="000000"/>
                </a:solidFill>
              </a:rPr>
              <a:t> o dan y </a:t>
            </a:r>
            <a:r>
              <a:rPr lang="en-US" dirty="0" err="1">
                <a:solidFill>
                  <a:srgbClr val="000000"/>
                </a:solidFill>
              </a:rPr>
              <a:t>rheoliadau</a:t>
            </a:r>
            <a:r>
              <a:rPr lang="en-US" dirty="0">
                <a:solidFill>
                  <a:srgbClr val="000000"/>
                </a:solidFill>
              </a:rPr>
              <a:t> </a:t>
            </a:r>
            <a:r>
              <a:rPr lang="en-US" dirty="0" err="1">
                <a:solidFill>
                  <a:srgbClr val="000000"/>
                </a:solidFill>
              </a:rPr>
              <a:t>hyn</a:t>
            </a:r>
            <a:r>
              <a:rPr lang="en-US" dirty="0">
                <a:solidFill>
                  <a:srgbClr val="000000"/>
                </a:solidFill>
              </a:rPr>
              <a:t> y </a:t>
            </a:r>
            <a:r>
              <a:rPr lang="en-US" dirty="0" err="1">
                <a:solidFill>
                  <a:srgbClr val="000000"/>
                </a:solidFill>
              </a:rPr>
              <a:t>wybodaeth</a:t>
            </a:r>
            <a:r>
              <a:rPr lang="en-US" dirty="0">
                <a:solidFill>
                  <a:srgbClr val="000000"/>
                </a:solidFill>
              </a:rPr>
              <a:t> </a:t>
            </a:r>
            <a:r>
              <a:rPr lang="en-US" dirty="0" err="1">
                <a:solidFill>
                  <a:srgbClr val="000000"/>
                </a:solidFill>
              </a:rPr>
              <a:t>a'r</a:t>
            </a:r>
            <a:r>
              <a:rPr lang="en-US" dirty="0">
                <a:solidFill>
                  <a:srgbClr val="000000"/>
                </a:solidFill>
              </a:rPr>
              <a:t> </a:t>
            </a:r>
            <a:r>
              <a:rPr lang="en-US" dirty="0" err="1">
                <a:solidFill>
                  <a:srgbClr val="000000"/>
                </a:solidFill>
              </a:rPr>
              <a:t>ddealltwriaeth</a:t>
            </a:r>
            <a:r>
              <a:rPr lang="en-US" dirty="0">
                <a:solidFill>
                  <a:srgbClr val="000000"/>
                </a:solidFill>
              </a:rPr>
              <a:t> </a:t>
            </a:r>
            <a:r>
              <a:rPr lang="en-US" dirty="0" err="1">
                <a:solidFill>
                  <a:srgbClr val="000000"/>
                </a:solidFill>
              </a:rPr>
              <a:t>berthnasol</a:t>
            </a:r>
            <a:r>
              <a:rPr lang="en-US" dirty="0">
                <a:solidFill>
                  <a:srgbClr val="000000"/>
                </a:solidFill>
              </a:rPr>
              <a:t> o </a:t>
            </a:r>
            <a:r>
              <a:rPr lang="en-US" dirty="0" err="1">
                <a:solidFill>
                  <a:srgbClr val="000000"/>
                </a:solidFill>
              </a:rPr>
              <a:t>oblygiadau</a:t>
            </a:r>
            <a:r>
              <a:rPr lang="en-US" dirty="0">
                <a:solidFill>
                  <a:srgbClr val="000000"/>
                </a:solidFill>
              </a:rPr>
              <a:t> </a:t>
            </a:r>
            <a:r>
              <a:rPr lang="en-US" dirty="0" err="1">
                <a:solidFill>
                  <a:srgbClr val="000000"/>
                </a:solidFill>
              </a:rPr>
              <a:t>gydol</a:t>
            </a:r>
            <a:r>
              <a:rPr lang="en-US" dirty="0">
                <a:solidFill>
                  <a:srgbClr val="000000"/>
                </a:solidFill>
              </a:rPr>
              <a:t> </a:t>
            </a:r>
            <a:r>
              <a:rPr lang="en-US" dirty="0" err="1">
                <a:solidFill>
                  <a:srgbClr val="000000"/>
                </a:solidFill>
              </a:rPr>
              <a:t>oes</a:t>
            </a:r>
            <a:r>
              <a:rPr lang="en-US" dirty="0">
                <a:solidFill>
                  <a:srgbClr val="000000"/>
                </a:solidFill>
              </a:rPr>
              <a:t> </a:t>
            </a:r>
            <a:r>
              <a:rPr lang="en-US" dirty="0" err="1">
                <a:solidFill>
                  <a:srgbClr val="000000"/>
                </a:solidFill>
              </a:rPr>
              <a:t>mabwysiadu</a:t>
            </a:r>
            <a:r>
              <a:rPr lang="en-US" b="1" dirty="0">
                <a:solidFill>
                  <a:srgbClr val="000000"/>
                </a:solidFill>
              </a:rPr>
              <a:t>.</a:t>
            </a:r>
            <a:endParaRPr lang="en-US" dirty="0"/>
          </a:p>
          <a:p>
            <a:pPr defTabSz="914400">
              <a:defRPr/>
            </a:pPr>
            <a:r>
              <a:rPr lang="en-US" dirty="0">
                <a:solidFill>
                  <a:srgbClr val="000000"/>
                </a:solidFill>
              </a:rPr>
              <a:t> </a:t>
            </a:r>
            <a:endParaRPr lang="en-US" dirty="0"/>
          </a:p>
          <a:p>
            <a:pPr defTabSz="914400">
              <a:defRPr/>
            </a:pPr>
            <a:r>
              <a:rPr lang="en-US" dirty="0" err="1">
                <a:solidFill>
                  <a:srgbClr val="000000"/>
                </a:solidFill>
              </a:rPr>
              <a:t>Rhaid</a:t>
            </a:r>
            <a:r>
              <a:rPr lang="en-US" dirty="0">
                <a:solidFill>
                  <a:srgbClr val="000000"/>
                </a:solidFill>
              </a:rPr>
              <a:t> </a:t>
            </a:r>
            <a:r>
              <a:rPr lang="en-US" dirty="0" err="1">
                <a:solidFill>
                  <a:srgbClr val="000000"/>
                </a:solidFill>
              </a:rPr>
              <a:t>i</a:t>
            </a:r>
            <a:r>
              <a:rPr lang="en-US" dirty="0">
                <a:solidFill>
                  <a:srgbClr val="000000"/>
                </a:solidFill>
              </a:rPr>
              <a:t> </a:t>
            </a:r>
            <a:r>
              <a:rPr lang="en-US" dirty="0" err="1">
                <a:solidFill>
                  <a:srgbClr val="000000"/>
                </a:solidFill>
              </a:rPr>
              <a:t>awdurdod</a:t>
            </a:r>
            <a:r>
              <a:rPr lang="en-US" dirty="0">
                <a:solidFill>
                  <a:srgbClr val="000000"/>
                </a:solidFill>
              </a:rPr>
              <a:t> </a:t>
            </a:r>
            <a:r>
              <a:rPr lang="en-US" dirty="0" err="1">
                <a:solidFill>
                  <a:srgbClr val="000000"/>
                </a:solidFill>
              </a:rPr>
              <a:t>lleol</a:t>
            </a:r>
            <a:r>
              <a:rPr lang="en-US" dirty="0">
                <a:solidFill>
                  <a:srgbClr val="000000"/>
                </a:solidFill>
              </a:rPr>
              <a:t> </a:t>
            </a:r>
            <a:r>
              <a:rPr lang="en-US" dirty="0" err="1">
                <a:solidFill>
                  <a:srgbClr val="000000"/>
                </a:solidFill>
              </a:rPr>
              <a:t>sicrhau</a:t>
            </a:r>
            <a:r>
              <a:rPr lang="en-US" dirty="0">
                <a:solidFill>
                  <a:srgbClr val="000000"/>
                </a:solidFill>
              </a:rPr>
              <a:t> bod </a:t>
            </a:r>
            <a:r>
              <a:rPr lang="en-US" dirty="0" err="1">
                <a:solidFill>
                  <a:srgbClr val="000000"/>
                </a:solidFill>
              </a:rPr>
              <a:t>gwasanaethau</a:t>
            </a:r>
            <a:r>
              <a:rPr lang="en-US" dirty="0">
                <a:solidFill>
                  <a:srgbClr val="000000"/>
                </a:solidFill>
              </a:rPr>
              <a:t> a </a:t>
            </a:r>
            <a:r>
              <a:rPr lang="en-US" dirty="0" err="1">
                <a:solidFill>
                  <a:srgbClr val="000000"/>
                </a:solidFill>
              </a:rPr>
              <a:t>ddarperir</a:t>
            </a:r>
            <a:r>
              <a:rPr lang="en-US" dirty="0">
                <a:solidFill>
                  <a:srgbClr val="000000"/>
                </a:solidFill>
              </a:rPr>
              <a:t> </a:t>
            </a:r>
            <a:r>
              <a:rPr lang="en-US" dirty="0" err="1">
                <a:solidFill>
                  <a:srgbClr val="000000"/>
                </a:solidFill>
              </a:rPr>
              <a:t>i</a:t>
            </a:r>
            <a:r>
              <a:rPr lang="en-US" dirty="0">
                <a:solidFill>
                  <a:srgbClr val="000000"/>
                </a:solidFill>
              </a:rPr>
              <a:t> </a:t>
            </a:r>
            <a:r>
              <a:rPr lang="en-US" dirty="0" err="1">
                <a:solidFill>
                  <a:srgbClr val="000000"/>
                </a:solidFill>
              </a:rPr>
              <a:t>bobl</a:t>
            </a:r>
            <a:r>
              <a:rPr lang="en-US" dirty="0">
                <a:solidFill>
                  <a:srgbClr val="000000"/>
                </a:solidFill>
              </a:rPr>
              <a:t> </a:t>
            </a:r>
            <a:r>
              <a:rPr lang="en-US" dirty="0" err="1">
                <a:solidFill>
                  <a:srgbClr val="000000"/>
                </a:solidFill>
              </a:rPr>
              <a:t>fyddarddall</a:t>
            </a:r>
            <a:r>
              <a:rPr lang="en-US" dirty="0">
                <a:solidFill>
                  <a:srgbClr val="000000"/>
                </a:solidFill>
              </a:rPr>
              <a:t> </a:t>
            </a:r>
            <a:r>
              <a:rPr lang="en-US" dirty="0" err="1">
                <a:solidFill>
                  <a:srgbClr val="000000"/>
                </a:solidFill>
              </a:rPr>
              <a:t>yn</a:t>
            </a:r>
            <a:r>
              <a:rPr lang="en-US" dirty="0">
                <a:solidFill>
                  <a:srgbClr val="000000"/>
                </a:solidFill>
              </a:rPr>
              <a:t> </a:t>
            </a:r>
            <a:r>
              <a:rPr lang="en-US" dirty="0" err="1">
                <a:solidFill>
                  <a:srgbClr val="000000"/>
                </a:solidFill>
              </a:rPr>
              <a:t>briodol</a:t>
            </a:r>
            <a:r>
              <a:rPr lang="en-US" dirty="0">
                <a:solidFill>
                  <a:srgbClr val="000000"/>
                </a:solidFill>
              </a:rPr>
              <a:t>, </a:t>
            </a:r>
            <a:r>
              <a:rPr lang="en-US" dirty="0" err="1">
                <a:solidFill>
                  <a:srgbClr val="000000"/>
                </a:solidFill>
              </a:rPr>
              <a:t>gan</a:t>
            </a:r>
            <a:r>
              <a:rPr lang="en-US" dirty="0">
                <a:solidFill>
                  <a:srgbClr val="000000"/>
                </a:solidFill>
              </a:rPr>
              <a:t> </a:t>
            </a:r>
            <a:r>
              <a:rPr lang="en-US" dirty="0" err="1">
                <a:solidFill>
                  <a:srgbClr val="000000"/>
                </a:solidFill>
              </a:rPr>
              <a:t>gydnabod</a:t>
            </a:r>
            <a:r>
              <a:rPr lang="en-US" dirty="0">
                <a:solidFill>
                  <a:srgbClr val="000000"/>
                </a:solidFill>
              </a:rPr>
              <a:t> </a:t>
            </a:r>
            <a:r>
              <a:rPr lang="en-US" dirty="0" err="1">
                <a:solidFill>
                  <a:srgbClr val="000000"/>
                </a:solidFill>
              </a:rPr>
              <a:t>efallai</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fyddant</a:t>
            </a:r>
            <a:r>
              <a:rPr lang="en-US" dirty="0">
                <a:solidFill>
                  <a:srgbClr val="000000"/>
                </a:solidFill>
              </a:rPr>
              <a:t> o </a:t>
            </a:r>
            <a:r>
              <a:rPr lang="en-US" dirty="0" err="1">
                <a:solidFill>
                  <a:srgbClr val="000000"/>
                </a:solidFill>
              </a:rPr>
              <a:t>reidrwydd</a:t>
            </a:r>
            <a:r>
              <a:rPr lang="en-US" dirty="0">
                <a:solidFill>
                  <a:srgbClr val="000000"/>
                </a:solidFill>
              </a:rPr>
              <a:t> </a:t>
            </a:r>
            <a:r>
              <a:rPr lang="en-US" dirty="0" err="1">
                <a:solidFill>
                  <a:srgbClr val="000000"/>
                </a:solidFill>
              </a:rPr>
              <a:t>yn</a:t>
            </a:r>
            <a:r>
              <a:rPr lang="en-US" dirty="0">
                <a:solidFill>
                  <a:srgbClr val="000000"/>
                </a:solidFill>
              </a:rPr>
              <a:t> </a:t>
            </a:r>
            <a:r>
              <a:rPr lang="en-US" dirty="0" err="1">
                <a:solidFill>
                  <a:srgbClr val="000000"/>
                </a:solidFill>
              </a:rPr>
              <a:t>gallu</a:t>
            </a:r>
            <a:r>
              <a:rPr lang="en-US" dirty="0">
                <a:solidFill>
                  <a:srgbClr val="000000"/>
                </a:solidFill>
              </a:rPr>
              <a:t> </a:t>
            </a:r>
            <a:r>
              <a:rPr lang="en-US" dirty="0" err="1">
                <a:solidFill>
                  <a:srgbClr val="000000"/>
                </a:solidFill>
              </a:rPr>
              <a:t>elwa</a:t>
            </a:r>
            <a:r>
              <a:rPr lang="en-US" dirty="0">
                <a:solidFill>
                  <a:srgbClr val="000000"/>
                </a:solidFill>
              </a:rPr>
              <a:t> </a:t>
            </a:r>
            <a:r>
              <a:rPr lang="en-US" dirty="0" err="1">
                <a:solidFill>
                  <a:srgbClr val="000000"/>
                </a:solidFill>
              </a:rPr>
              <a:t>ar</a:t>
            </a:r>
            <a:r>
              <a:rPr lang="en-US" dirty="0">
                <a:solidFill>
                  <a:srgbClr val="000000"/>
                </a:solidFill>
              </a:rPr>
              <a:t> </a:t>
            </a:r>
            <a:r>
              <a:rPr lang="en-US" dirty="0" err="1">
                <a:solidFill>
                  <a:srgbClr val="000000"/>
                </a:solidFill>
              </a:rPr>
              <a:t>wasanaethau</a:t>
            </a:r>
            <a:r>
              <a:rPr lang="en-US" dirty="0">
                <a:solidFill>
                  <a:srgbClr val="000000"/>
                </a:solidFill>
              </a:rPr>
              <a:t> </a:t>
            </a:r>
            <a:r>
              <a:rPr lang="en-US" dirty="0" err="1">
                <a:solidFill>
                  <a:srgbClr val="000000"/>
                </a:solidFill>
              </a:rPr>
              <a:t>prif</a:t>
            </a:r>
            <a:r>
              <a:rPr lang="en-US" dirty="0">
                <a:solidFill>
                  <a:srgbClr val="000000"/>
                </a:solidFill>
              </a:rPr>
              <a:t> </a:t>
            </a:r>
            <a:r>
              <a:rPr lang="en-US" dirty="0" err="1">
                <a:solidFill>
                  <a:srgbClr val="000000"/>
                </a:solidFill>
              </a:rPr>
              <a:t>ffrwd</a:t>
            </a:r>
            <a:r>
              <a:rPr lang="en-US" dirty="0">
                <a:solidFill>
                  <a:srgbClr val="000000"/>
                </a:solidFill>
              </a:rPr>
              <a:t> </a:t>
            </a:r>
            <a:r>
              <a:rPr lang="en-US" dirty="0" err="1">
                <a:solidFill>
                  <a:srgbClr val="000000"/>
                </a:solidFill>
              </a:rPr>
              <a:t>neu'r</a:t>
            </a:r>
            <a:r>
              <a:rPr lang="en-US" dirty="0">
                <a:solidFill>
                  <a:srgbClr val="000000"/>
                </a:solidFill>
              </a:rPr>
              <a:t> </a:t>
            </a:r>
            <a:r>
              <a:rPr lang="en-US" dirty="0" err="1">
                <a:solidFill>
                  <a:srgbClr val="000000"/>
                </a:solidFill>
              </a:rPr>
              <a:t>gwasanaethau</a:t>
            </a:r>
            <a:r>
              <a:rPr lang="en-US" dirty="0">
                <a:solidFill>
                  <a:srgbClr val="000000"/>
                </a:solidFill>
              </a:rPr>
              <a:t> </a:t>
            </a:r>
            <a:r>
              <a:rPr lang="en-US" dirty="0" err="1">
                <a:solidFill>
                  <a:srgbClr val="000000"/>
                </a:solidFill>
              </a:rPr>
              <a:t>hynny</a:t>
            </a:r>
            <a:r>
              <a:rPr lang="en-US" dirty="0">
                <a:solidFill>
                  <a:srgbClr val="000000"/>
                </a:solidFill>
              </a:rPr>
              <a:t> </a:t>
            </a:r>
            <a:r>
              <a:rPr lang="en-US" dirty="0" err="1">
                <a:solidFill>
                  <a:srgbClr val="000000"/>
                </a:solidFill>
              </a:rPr>
              <a:t>sydd</a:t>
            </a:r>
            <a:r>
              <a:rPr lang="en-US" dirty="0">
                <a:solidFill>
                  <a:srgbClr val="000000"/>
                </a:solidFill>
              </a:rPr>
              <a:t> </a:t>
            </a:r>
            <a:r>
              <a:rPr lang="en-US" dirty="0" err="1">
                <a:solidFill>
                  <a:srgbClr val="000000"/>
                </a:solidFill>
              </a:rPr>
              <a:t>wedi'u</a:t>
            </a:r>
            <a:r>
              <a:rPr lang="en-US" dirty="0">
                <a:solidFill>
                  <a:srgbClr val="000000"/>
                </a:solidFill>
              </a:rPr>
              <a:t> </a:t>
            </a:r>
            <a:r>
              <a:rPr lang="en-US" dirty="0" err="1">
                <a:solidFill>
                  <a:srgbClr val="000000"/>
                </a:solidFill>
              </a:rPr>
              <a:t>hanelu'n</a:t>
            </a:r>
            <a:r>
              <a:rPr lang="en-US" dirty="0">
                <a:solidFill>
                  <a:srgbClr val="000000"/>
                </a:solidFill>
              </a:rPr>
              <a:t> </a:t>
            </a:r>
            <a:r>
              <a:rPr lang="en-US" dirty="0" err="1">
                <a:solidFill>
                  <a:srgbClr val="000000"/>
                </a:solidFill>
              </a:rPr>
              <a:t>bennaf</a:t>
            </a:r>
            <a:r>
              <a:rPr lang="en-US" dirty="0">
                <a:solidFill>
                  <a:srgbClr val="000000"/>
                </a:solidFill>
              </a:rPr>
              <a:t> at </a:t>
            </a:r>
            <a:r>
              <a:rPr lang="en-US" dirty="0" err="1">
                <a:solidFill>
                  <a:srgbClr val="000000"/>
                </a:solidFill>
              </a:rPr>
              <a:t>bobl</a:t>
            </a:r>
            <a:r>
              <a:rPr lang="en-US" dirty="0">
                <a:solidFill>
                  <a:srgbClr val="000000"/>
                </a:solidFill>
              </a:rPr>
              <a:t> </a:t>
            </a:r>
            <a:r>
              <a:rPr lang="en-US" dirty="0" err="1">
                <a:solidFill>
                  <a:srgbClr val="000000"/>
                </a:solidFill>
              </a:rPr>
              <a:t>ddall</a:t>
            </a:r>
            <a:r>
              <a:rPr lang="en-US" dirty="0">
                <a:solidFill>
                  <a:srgbClr val="000000"/>
                </a:solidFill>
              </a:rPr>
              <a:t> neu </a:t>
            </a:r>
            <a:r>
              <a:rPr lang="en-US" dirty="0" err="1">
                <a:solidFill>
                  <a:srgbClr val="000000"/>
                </a:solidFill>
              </a:rPr>
              <a:t>bobl</a:t>
            </a:r>
            <a:r>
              <a:rPr lang="en-US" dirty="0">
                <a:solidFill>
                  <a:srgbClr val="000000"/>
                </a:solidFill>
              </a:rPr>
              <a:t> </a:t>
            </a:r>
            <a:r>
              <a:rPr lang="en-US" dirty="0" err="1">
                <a:solidFill>
                  <a:srgbClr val="000000"/>
                </a:solidFill>
              </a:rPr>
              <a:t>fyddar</a:t>
            </a:r>
            <a:r>
              <a:rPr lang="en-US" dirty="0">
                <a:solidFill>
                  <a:srgbClr val="000000"/>
                </a:solidFill>
              </a:rPr>
              <a:t> </a:t>
            </a:r>
            <a:r>
              <a:rPr lang="en-US" dirty="0" err="1">
                <a:solidFill>
                  <a:srgbClr val="000000"/>
                </a:solidFill>
              </a:rPr>
              <a:t>sy'n</a:t>
            </a:r>
            <a:r>
              <a:rPr lang="en-US" dirty="0">
                <a:solidFill>
                  <a:srgbClr val="000000"/>
                </a:solidFill>
              </a:rPr>
              <a:t> </a:t>
            </a:r>
            <a:r>
              <a:rPr lang="en-US" dirty="0" err="1">
                <a:solidFill>
                  <a:srgbClr val="000000"/>
                </a:solidFill>
              </a:rPr>
              <a:t>gallu</a:t>
            </a:r>
            <a:r>
              <a:rPr lang="en-US" dirty="0">
                <a:solidFill>
                  <a:srgbClr val="000000"/>
                </a:solidFill>
              </a:rPr>
              <a:t> </a:t>
            </a:r>
            <a:r>
              <a:rPr lang="en-US" dirty="0" err="1">
                <a:solidFill>
                  <a:srgbClr val="000000"/>
                </a:solidFill>
              </a:rPr>
              <a:t>dibynnu</a:t>
            </a:r>
            <a:r>
              <a:rPr lang="en-US" dirty="0">
                <a:solidFill>
                  <a:srgbClr val="000000"/>
                </a:solidFill>
              </a:rPr>
              <a:t> </a:t>
            </a:r>
            <a:r>
              <a:rPr lang="en-US" dirty="0" err="1">
                <a:solidFill>
                  <a:srgbClr val="000000"/>
                </a:solidFill>
              </a:rPr>
              <a:t>ar</a:t>
            </a:r>
            <a:r>
              <a:rPr lang="en-US" dirty="0">
                <a:solidFill>
                  <a:srgbClr val="000000"/>
                </a:solidFill>
              </a:rPr>
              <a:t> </a:t>
            </a:r>
            <a:r>
              <a:rPr lang="en-US" dirty="0" err="1">
                <a:solidFill>
                  <a:srgbClr val="000000"/>
                </a:solidFill>
              </a:rPr>
              <a:t>eu</a:t>
            </a:r>
            <a:r>
              <a:rPr lang="en-US" dirty="0">
                <a:solidFill>
                  <a:srgbClr val="000000"/>
                </a:solidFill>
              </a:rPr>
              <a:t> </a:t>
            </a:r>
            <a:r>
              <a:rPr lang="en-US" dirty="0" err="1">
                <a:solidFill>
                  <a:srgbClr val="000000"/>
                </a:solidFill>
              </a:rPr>
              <a:t>synhwyrau</a:t>
            </a:r>
            <a:r>
              <a:rPr lang="en-US" dirty="0">
                <a:solidFill>
                  <a:srgbClr val="000000"/>
                </a:solidFill>
              </a:rPr>
              <a:t> </a:t>
            </a:r>
            <a:r>
              <a:rPr lang="en-US" dirty="0" err="1">
                <a:solidFill>
                  <a:srgbClr val="000000"/>
                </a:solidFill>
              </a:rPr>
              <a:t>eraill</a:t>
            </a:r>
            <a:r>
              <a:rPr lang="en-US" dirty="0">
                <a:solidFill>
                  <a:srgbClr val="000000"/>
                </a:solidFill>
              </a:rPr>
              <a:t>. </a:t>
            </a:r>
            <a:r>
              <a:rPr lang="en-US" dirty="0" err="1">
                <a:solidFill>
                  <a:srgbClr val="000000"/>
                </a:solidFill>
              </a:rPr>
              <a:t>Rhaid</a:t>
            </a:r>
            <a:r>
              <a:rPr lang="en-US" dirty="0">
                <a:solidFill>
                  <a:srgbClr val="000000"/>
                </a:solidFill>
              </a:rPr>
              <a:t> </a:t>
            </a:r>
            <a:r>
              <a:rPr lang="en-US" dirty="0" err="1">
                <a:solidFill>
                  <a:srgbClr val="000000"/>
                </a:solidFill>
              </a:rPr>
              <a:t>i</a:t>
            </a:r>
            <a:r>
              <a:rPr lang="en-US" dirty="0">
                <a:solidFill>
                  <a:srgbClr val="000000"/>
                </a:solidFill>
              </a:rPr>
              <a:t> </a:t>
            </a:r>
            <a:r>
              <a:rPr lang="en-US" dirty="0" err="1">
                <a:solidFill>
                  <a:srgbClr val="000000"/>
                </a:solidFill>
              </a:rPr>
              <a:t>awdurdodau</a:t>
            </a:r>
            <a:r>
              <a:rPr lang="en-US" dirty="0">
                <a:solidFill>
                  <a:srgbClr val="000000"/>
                </a:solidFill>
              </a:rPr>
              <a:t> </a:t>
            </a:r>
            <a:r>
              <a:rPr lang="en-US" dirty="0" err="1">
                <a:solidFill>
                  <a:srgbClr val="000000"/>
                </a:solidFill>
              </a:rPr>
              <a:t>lleol</a:t>
            </a:r>
            <a:r>
              <a:rPr lang="en-US" dirty="0">
                <a:solidFill>
                  <a:srgbClr val="000000"/>
                </a:solidFill>
              </a:rPr>
              <a:t> </a:t>
            </a:r>
            <a:r>
              <a:rPr lang="en-US" dirty="0" err="1">
                <a:solidFill>
                  <a:srgbClr val="000000"/>
                </a:solidFill>
              </a:rPr>
              <a:t>sicrhau</a:t>
            </a:r>
            <a:r>
              <a:rPr lang="en-US" dirty="0">
                <a:solidFill>
                  <a:srgbClr val="000000"/>
                </a:solidFill>
              </a:rPr>
              <a:t> bod </a:t>
            </a:r>
            <a:r>
              <a:rPr lang="en-US" dirty="0" err="1">
                <a:solidFill>
                  <a:srgbClr val="000000"/>
                </a:solidFill>
              </a:rPr>
              <a:t>pobl</a:t>
            </a:r>
            <a:r>
              <a:rPr lang="en-US" dirty="0">
                <a:solidFill>
                  <a:srgbClr val="000000"/>
                </a:solidFill>
              </a:rPr>
              <a:t> </a:t>
            </a:r>
            <a:r>
              <a:rPr lang="en-US" dirty="0" err="1">
                <a:solidFill>
                  <a:srgbClr val="000000"/>
                </a:solidFill>
              </a:rPr>
              <a:t>fyddarddall</a:t>
            </a:r>
            <a:r>
              <a:rPr lang="en-US" dirty="0">
                <a:solidFill>
                  <a:srgbClr val="000000"/>
                </a:solidFill>
              </a:rPr>
              <a:t> </a:t>
            </a:r>
            <a:r>
              <a:rPr lang="en-US" dirty="0" err="1">
                <a:solidFill>
                  <a:srgbClr val="000000"/>
                </a:solidFill>
              </a:rPr>
              <a:t>yn</a:t>
            </a:r>
            <a:r>
              <a:rPr lang="en-US" dirty="0">
                <a:solidFill>
                  <a:srgbClr val="000000"/>
                </a:solidFill>
              </a:rPr>
              <a:t> </a:t>
            </a:r>
            <a:r>
              <a:rPr lang="en-US" dirty="0" err="1">
                <a:solidFill>
                  <a:srgbClr val="000000"/>
                </a:solidFill>
              </a:rPr>
              <a:t>gallu</a:t>
            </a:r>
            <a:r>
              <a:rPr lang="en-US" dirty="0">
                <a:solidFill>
                  <a:srgbClr val="000000"/>
                </a:solidFill>
              </a:rPr>
              <a:t> </a:t>
            </a:r>
            <a:r>
              <a:rPr lang="en-US" dirty="0" err="1">
                <a:solidFill>
                  <a:srgbClr val="000000"/>
                </a:solidFill>
              </a:rPr>
              <a:t>cael</a:t>
            </a:r>
            <a:r>
              <a:rPr lang="en-US" dirty="0">
                <a:solidFill>
                  <a:srgbClr val="000000"/>
                </a:solidFill>
              </a:rPr>
              <a:t> </a:t>
            </a:r>
            <a:r>
              <a:rPr lang="en-US" dirty="0" err="1">
                <a:solidFill>
                  <a:srgbClr val="000000"/>
                </a:solidFill>
              </a:rPr>
              <a:t>mynediad</a:t>
            </a:r>
            <a:r>
              <a:rPr lang="en-US" dirty="0">
                <a:solidFill>
                  <a:srgbClr val="000000"/>
                </a:solidFill>
              </a:rPr>
              <a:t> at </a:t>
            </a:r>
            <a:r>
              <a:rPr lang="en-US" dirty="0" err="1">
                <a:solidFill>
                  <a:srgbClr val="000000"/>
                </a:solidFill>
              </a:rPr>
              <a:t>weithwyr</a:t>
            </a:r>
            <a:r>
              <a:rPr lang="en-US" dirty="0">
                <a:solidFill>
                  <a:srgbClr val="000000"/>
                </a:solidFill>
              </a:rPr>
              <a:t> </a:t>
            </a:r>
            <a:r>
              <a:rPr lang="en-US" dirty="0" err="1">
                <a:solidFill>
                  <a:srgbClr val="000000"/>
                </a:solidFill>
              </a:rPr>
              <a:t>cymorth</a:t>
            </a:r>
            <a:r>
              <a:rPr lang="en-US" dirty="0">
                <a:solidFill>
                  <a:srgbClr val="000000"/>
                </a:solidFill>
              </a:rPr>
              <a:t> un-</a:t>
            </a:r>
            <a:r>
              <a:rPr lang="en-US" dirty="0" err="1">
                <a:solidFill>
                  <a:srgbClr val="000000"/>
                </a:solidFill>
              </a:rPr>
              <a:t>i</a:t>
            </a:r>
            <a:r>
              <a:rPr lang="en-US" dirty="0">
                <a:solidFill>
                  <a:srgbClr val="000000"/>
                </a:solidFill>
              </a:rPr>
              <a:t>-un </a:t>
            </a:r>
            <a:r>
              <a:rPr lang="en-US" dirty="0" err="1">
                <a:solidFill>
                  <a:srgbClr val="000000"/>
                </a:solidFill>
              </a:rPr>
              <a:t>sydd</a:t>
            </a:r>
            <a:r>
              <a:rPr lang="en-US" dirty="0">
                <a:solidFill>
                  <a:srgbClr val="000000"/>
                </a:solidFill>
              </a:rPr>
              <a:t> </a:t>
            </a:r>
            <a:r>
              <a:rPr lang="en-US" dirty="0" err="1">
                <a:solidFill>
                  <a:srgbClr val="000000"/>
                </a:solidFill>
              </a:rPr>
              <a:t>wedi'u</a:t>
            </a:r>
            <a:r>
              <a:rPr lang="en-US" dirty="0">
                <a:solidFill>
                  <a:srgbClr val="000000"/>
                </a:solidFill>
              </a:rPr>
              <a:t> </a:t>
            </a:r>
            <a:r>
              <a:rPr lang="en-US" dirty="0" err="1">
                <a:solidFill>
                  <a:srgbClr val="000000"/>
                </a:solidFill>
              </a:rPr>
              <a:t>hyfforddi'n</a:t>
            </a:r>
            <a:r>
              <a:rPr lang="en-US" dirty="0">
                <a:solidFill>
                  <a:srgbClr val="000000"/>
                </a:solidFill>
              </a:rPr>
              <a:t> </a:t>
            </a:r>
            <a:r>
              <a:rPr lang="en-US" dirty="0" err="1">
                <a:solidFill>
                  <a:srgbClr val="000000"/>
                </a:solidFill>
              </a:rPr>
              <a:t>benodol</a:t>
            </a:r>
            <a:r>
              <a:rPr lang="en-US" dirty="0">
                <a:solidFill>
                  <a:srgbClr val="000000"/>
                </a:solidFill>
              </a:rPr>
              <a:t> </a:t>
            </a:r>
            <a:r>
              <a:rPr lang="en-US" dirty="0" err="1">
                <a:solidFill>
                  <a:srgbClr val="000000"/>
                </a:solidFill>
              </a:rPr>
              <a:t>ar</a:t>
            </a:r>
            <a:r>
              <a:rPr lang="en-US" dirty="0">
                <a:solidFill>
                  <a:srgbClr val="000000"/>
                </a:solidFill>
              </a:rPr>
              <a:t> </a:t>
            </a:r>
            <a:r>
              <a:rPr lang="en-US" dirty="0" err="1">
                <a:solidFill>
                  <a:srgbClr val="000000"/>
                </a:solidFill>
              </a:rPr>
              <a:t>gyfer</a:t>
            </a:r>
            <a:r>
              <a:rPr lang="en-US" dirty="0">
                <a:solidFill>
                  <a:srgbClr val="000000"/>
                </a:solidFill>
              </a:rPr>
              <a:t> y </a:t>
            </a:r>
            <a:r>
              <a:rPr lang="en-US" dirty="0" err="1">
                <a:solidFill>
                  <a:srgbClr val="000000"/>
                </a:solidFill>
              </a:rPr>
              <a:t>bobl</a:t>
            </a:r>
            <a:r>
              <a:rPr lang="en-US" dirty="0">
                <a:solidFill>
                  <a:srgbClr val="000000"/>
                </a:solidFill>
              </a:rPr>
              <a:t> </a:t>
            </a:r>
            <a:r>
              <a:rPr lang="en-US" dirty="0" err="1">
                <a:solidFill>
                  <a:srgbClr val="000000"/>
                </a:solidFill>
              </a:rPr>
              <a:t>hynny</a:t>
            </a:r>
            <a:r>
              <a:rPr lang="en-US" dirty="0">
                <a:solidFill>
                  <a:srgbClr val="000000"/>
                </a:solidFill>
              </a:rPr>
              <a:t> y </a:t>
            </a:r>
            <a:r>
              <a:rPr lang="en-US" dirty="0" err="1">
                <a:solidFill>
                  <a:srgbClr val="000000"/>
                </a:solidFill>
              </a:rPr>
              <a:t>maent</a:t>
            </a:r>
            <a:r>
              <a:rPr lang="en-US" dirty="0">
                <a:solidFill>
                  <a:srgbClr val="000000"/>
                </a:solidFill>
              </a:rPr>
              <a:t> </a:t>
            </a:r>
            <a:r>
              <a:rPr lang="en-US" dirty="0" err="1">
                <a:solidFill>
                  <a:srgbClr val="000000"/>
                </a:solidFill>
              </a:rPr>
              <a:t>yn</a:t>
            </a:r>
            <a:r>
              <a:rPr lang="en-US" dirty="0">
                <a:solidFill>
                  <a:srgbClr val="000000"/>
                </a:solidFill>
              </a:rPr>
              <a:t> </a:t>
            </a:r>
            <a:r>
              <a:rPr lang="en-US" dirty="0" err="1">
                <a:solidFill>
                  <a:srgbClr val="000000"/>
                </a:solidFill>
              </a:rPr>
              <a:t>asesu</a:t>
            </a:r>
            <a:r>
              <a:rPr lang="en-US" dirty="0">
                <a:solidFill>
                  <a:srgbClr val="000000"/>
                </a:solidFill>
              </a:rPr>
              <a:t> bod </a:t>
            </a:r>
            <a:r>
              <a:rPr lang="en-US" dirty="0" err="1">
                <a:solidFill>
                  <a:srgbClr val="000000"/>
                </a:solidFill>
              </a:rPr>
              <a:t>angen</a:t>
            </a:r>
            <a:r>
              <a:rPr lang="en-US" dirty="0">
                <a:solidFill>
                  <a:srgbClr val="000000"/>
                </a:solidFill>
              </a:rPr>
              <a:t> un </a:t>
            </a:r>
            <a:r>
              <a:rPr lang="en-US" dirty="0" err="1">
                <a:solidFill>
                  <a:srgbClr val="000000"/>
                </a:solidFill>
              </a:rPr>
              <a:t>arnynt</a:t>
            </a:r>
            <a:r>
              <a:rPr lang="en-US" dirty="0">
                <a:solidFill>
                  <a:srgbClr val="000000"/>
                </a:solidFill>
              </a:rPr>
              <a:t>.</a:t>
            </a:r>
            <a:endParaRPr lang="en-US" dirty="0"/>
          </a:p>
          <a:p>
            <a:pPr defTabSz="914400">
              <a:defRPr/>
            </a:pPr>
            <a:r>
              <a:rPr lang="en-US" dirty="0">
                <a:solidFill>
                  <a:srgbClr val="000000"/>
                </a:solidFill>
              </a:rPr>
              <a:t> </a:t>
            </a:r>
            <a:endParaRPr lang="en-US" dirty="0"/>
          </a:p>
          <a:p>
            <a:pPr defTabSz="914400">
              <a:defRPr/>
            </a:pPr>
            <a:r>
              <a:rPr lang="en-US" dirty="0" err="1">
                <a:solidFill>
                  <a:srgbClr val="000000"/>
                </a:solidFill>
              </a:rPr>
              <a:t>Ar</a:t>
            </a:r>
            <a:r>
              <a:rPr lang="en-US" dirty="0">
                <a:solidFill>
                  <a:srgbClr val="000000"/>
                </a:solidFill>
              </a:rPr>
              <a:t> </a:t>
            </a:r>
            <a:r>
              <a:rPr lang="en-US" dirty="0" err="1">
                <a:solidFill>
                  <a:srgbClr val="000000"/>
                </a:solidFill>
              </a:rPr>
              <a:t>gyfer</a:t>
            </a:r>
            <a:r>
              <a:rPr lang="en-US" dirty="0">
                <a:solidFill>
                  <a:srgbClr val="000000"/>
                </a:solidFill>
              </a:rPr>
              <a:t> </a:t>
            </a:r>
            <a:r>
              <a:rPr lang="en-US" dirty="0" err="1">
                <a:solidFill>
                  <a:srgbClr val="000000"/>
                </a:solidFill>
              </a:rPr>
              <a:t>oedolion</a:t>
            </a:r>
            <a:r>
              <a:rPr lang="en-US" dirty="0">
                <a:solidFill>
                  <a:srgbClr val="000000"/>
                </a:solidFill>
              </a:rPr>
              <a:t>, </a:t>
            </a:r>
            <a:r>
              <a:rPr lang="en-US" dirty="0" err="1">
                <a:solidFill>
                  <a:srgbClr val="000000"/>
                </a:solidFill>
              </a:rPr>
              <a:t>mewn</a:t>
            </a:r>
            <a:r>
              <a:rPr lang="en-US" dirty="0">
                <a:solidFill>
                  <a:srgbClr val="000000"/>
                </a:solidFill>
              </a:rPr>
              <a:t> </a:t>
            </a:r>
            <a:r>
              <a:rPr lang="en-US" dirty="0" err="1">
                <a:solidFill>
                  <a:srgbClr val="000000"/>
                </a:solidFill>
              </a:rPr>
              <a:t>achosion</a:t>
            </a:r>
            <a:r>
              <a:rPr lang="en-US" dirty="0">
                <a:solidFill>
                  <a:srgbClr val="000000"/>
                </a:solidFill>
              </a:rPr>
              <a:t> </a:t>
            </a:r>
            <a:r>
              <a:rPr lang="en-US" dirty="0" err="1">
                <a:solidFill>
                  <a:srgbClr val="000000"/>
                </a:solidFill>
              </a:rPr>
              <a:t>lle</a:t>
            </a:r>
            <a:r>
              <a:rPr lang="en-US" dirty="0">
                <a:solidFill>
                  <a:srgbClr val="000000"/>
                </a:solidFill>
              </a:rPr>
              <a:t> </a:t>
            </a:r>
            <a:r>
              <a:rPr lang="en-US" dirty="0" err="1">
                <a:solidFill>
                  <a:srgbClr val="000000"/>
                </a:solidFill>
              </a:rPr>
              <a:t>mae’r</a:t>
            </a:r>
            <a:r>
              <a:rPr lang="en-US" dirty="0">
                <a:solidFill>
                  <a:srgbClr val="000000"/>
                </a:solidFill>
              </a:rPr>
              <a:t> </a:t>
            </a:r>
            <a:r>
              <a:rPr lang="en-US" dirty="0" err="1">
                <a:solidFill>
                  <a:srgbClr val="000000"/>
                </a:solidFill>
              </a:rPr>
              <a:t>cynllun</a:t>
            </a:r>
            <a:r>
              <a:rPr lang="en-US" dirty="0">
                <a:solidFill>
                  <a:srgbClr val="000000"/>
                </a:solidFill>
              </a:rPr>
              <a:t> </a:t>
            </a:r>
            <a:r>
              <a:rPr lang="en-US" dirty="0" err="1">
                <a:solidFill>
                  <a:srgbClr val="000000"/>
                </a:solidFill>
              </a:rPr>
              <a:t>gofal</a:t>
            </a:r>
            <a:r>
              <a:rPr lang="en-US" dirty="0">
                <a:solidFill>
                  <a:srgbClr val="000000"/>
                </a:solidFill>
              </a:rPr>
              <a:t> a </a:t>
            </a:r>
            <a:r>
              <a:rPr lang="en-US" dirty="0" err="1">
                <a:solidFill>
                  <a:srgbClr val="000000"/>
                </a:solidFill>
              </a:rPr>
              <a:t>chymorth</a:t>
            </a:r>
            <a:r>
              <a:rPr lang="en-US" dirty="0">
                <a:solidFill>
                  <a:srgbClr val="000000"/>
                </a:solidFill>
              </a:rPr>
              <a:t> </a:t>
            </a:r>
            <a:r>
              <a:rPr lang="en-US" dirty="0" err="1">
                <a:solidFill>
                  <a:srgbClr val="000000"/>
                </a:solidFill>
              </a:rPr>
              <a:t>yn</a:t>
            </a:r>
            <a:r>
              <a:rPr lang="en-US" dirty="0">
                <a:solidFill>
                  <a:srgbClr val="000000"/>
                </a:solidFill>
              </a:rPr>
              <a:t> nodi </a:t>
            </a:r>
            <a:r>
              <a:rPr lang="en-US" dirty="0" err="1">
                <a:solidFill>
                  <a:srgbClr val="000000"/>
                </a:solidFill>
              </a:rPr>
              <a:t>gofal</a:t>
            </a:r>
            <a:r>
              <a:rPr lang="en-US" dirty="0">
                <a:solidFill>
                  <a:srgbClr val="000000"/>
                </a:solidFill>
              </a:rPr>
              <a:t> a </a:t>
            </a:r>
            <a:r>
              <a:rPr lang="en-US" dirty="0" err="1">
                <a:solidFill>
                  <a:srgbClr val="000000"/>
                </a:solidFill>
              </a:rPr>
              <a:t>chymorth</a:t>
            </a:r>
            <a:r>
              <a:rPr lang="en-US" dirty="0">
                <a:solidFill>
                  <a:srgbClr val="000000"/>
                </a:solidFill>
              </a:rPr>
              <a:t> </a:t>
            </a:r>
            <a:r>
              <a:rPr lang="en-US" dirty="0" err="1">
                <a:solidFill>
                  <a:srgbClr val="000000"/>
                </a:solidFill>
              </a:rPr>
              <a:t>lle</a:t>
            </a:r>
            <a:r>
              <a:rPr lang="en-US" dirty="0">
                <a:solidFill>
                  <a:srgbClr val="000000"/>
                </a:solidFill>
              </a:rPr>
              <a:t> y </a:t>
            </a:r>
            <a:r>
              <a:rPr lang="en-US" dirty="0" err="1">
                <a:solidFill>
                  <a:srgbClr val="000000"/>
                </a:solidFill>
              </a:rPr>
              <a:t>gallai</a:t>
            </a:r>
            <a:r>
              <a:rPr lang="en-US" dirty="0">
                <a:solidFill>
                  <a:srgbClr val="000000"/>
                </a:solidFill>
              </a:rPr>
              <a:t> </a:t>
            </a:r>
            <a:r>
              <a:rPr lang="en-US" dirty="0" err="1">
                <a:solidFill>
                  <a:srgbClr val="000000"/>
                </a:solidFill>
              </a:rPr>
              <a:t>fod</a:t>
            </a:r>
            <a:r>
              <a:rPr lang="en-US" dirty="0">
                <a:solidFill>
                  <a:srgbClr val="000000"/>
                </a:solidFill>
              </a:rPr>
              <a:t> </a:t>
            </a:r>
            <a:r>
              <a:rPr lang="en-US" dirty="0" err="1">
                <a:solidFill>
                  <a:srgbClr val="000000"/>
                </a:solidFill>
              </a:rPr>
              <a:t>angen</a:t>
            </a:r>
            <a:r>
              <a:rPr lang="en-US" dirty="0">
                <a:solidFill>
                  <a:srgbClr val="000000"/>
                </a:solidFill>
              </a:rPr>
              <a:t> </a:t>
            </a:r>
            <a:r>
              <a:rPr lang="en-US" dirty="0" err="1">
                <a:solidFill>
                  <a:srgbClr val="000000"/>
                </a:solidFill>
              </a:rPr>
              <a:t>cyfraniad</a:t>
            </a:r>
            <a:r>
              <a:rPr lang="en-US" dirty="0">
                <a:solidFill>
                  <a:srgbClr val="000000"/>
                </a:solidFill>
              </a:rPr>
              <a:t> </a:t>
            </a:r>
            <a:r>
              <a:rPr lang="en-US" dirty="0" err="1">
                <a:solidFill>
                  <a:srgbClr val="000000"/>
                </a:solidFill>
              </a:rPr>
              <a:t>ariannol</a:t>
            </a:r>
            <a:r>
              <a:rPr lang="en-US" dirty="0">
                <a:solidFill>
                  <a:srgbClr val="000000"/>
                </a:solidFill>
              </a:rPr>
              <a:t> </a:t>
            </a:r>
            <a:r>
              <a:rPr lang="en-US" dirty="0" err="1">
                <a:solidFill>
                  <a:srgbClr val="000000"/>
                </a:solidFill>
              </a:rPr>
              <a:t>gan</a:t>
            </a:r>
            <a:r>
              <a:rPr lang="en-US" dirty="0">
                <a:solidFill>
                  <a:srgbClr val="000000"/>
                </a:solidFill>
              </a:rPr>
              <a:t> </a:t>
            </a:r>
            <a:r>
              <a:rPr lang="en-US" dirty="0" err="1">
                <a:solidFill>
                  <a:srgbClr val="000000"/>
                </a:solidFill>
              </a:rPr>
              <a:t>yr</a:t>
            </a:r>
            <a:r>
              <a:rPr lang="en-US" dirty="0">
                <a:solidFill>
                  <a:srgbClr val="000000"/>
                </a:solidFill>
              </a:rPr>
              <a:t> </a:t>
            </a:r>
            <a:r>
              <a:rPr lang="en-US" dirty="0" err="1">
                <a:solidFill>
                  <a:srgbClr val="000000"/>
                </a:solidFill>
              </a:rPr>
              <a:t>unigolyn</a:t>
            </a:r>
            <a:r>
              <a:rPr lang="en-US" dirty="0">
                <a:solidFill>
                  <a:srgbClr val="000000"/>
                </a:solidFill>
              </a:rPr>
              <a:t>, </a:t>
            </a:r>
            <a:r>
              <a:rPr lang="en-US" dirty="0" err="1">
                <a:solidFill>
                  <a:srgbClr val="000000"/>
                </a:solidFill>
              </a:rPr>
              <a:t>rhaid</a:t>
            </a:r>
            <a:r>
              <a:rPr lang="en-US" dirty="0">
                <a:solidFill>
                  <a:srgbClr val="000000"/>
                </a:solidFill>
              </a:rPr>
              <a:t> </a:t>
            </a:r>
            <a:r>
              <a:rPr lang="en-US" dirty="0" err="1">
                <a:solidFill>
                  <a:srgbClr val="000000"/>
                </a:solidFill>
              </a:rPr>
              <a:t>gwneud</a:t>
            </a:r>
            <a:r>
              <a:rPr lang="en-US" dirty="0">
                <a:solidFill>
                  <a:srgbClr val="000000"/>
                </a:solidFill>
              </a:rPr>
              <a:t> </a:t>
            </a:r>
            <a:r>
              <a:rPr lang="en-US" dirty="0" err="1">
                <a:solidFill>
                  <a:srgbClr val="000000"/>
                </a:solidFill>
              </a:rPr>
              <a:t>trefniadau</a:t>
            </a:r>
            <a:r>
              <a:rPr lang="en-US" dirty="0">
                <a:solidFill>
                  <a:srgbClr val="000000"/>
                </a:solidFill>
              </a:rPr>
              <a:t> </a:t>
            </a:r>
            <a:r>
              <a:rPr lang="en-US" dirty="0" err="1">
                <a:solidFill>
                  <a:srgbClr val="000000"/>
                </a:solidFill>
              </a:rPr>
              <a:t>i</a:t>
            </a:r>
            <a:r>
              <a:rPr lang="en-US" dirty="0">
                <a:solidFill>
                  <a:srgbClr val="000000"/>
                </a:solidFill>
              </a:rPr>
              <a:t> </a:t>
            </a:r>
            <a:r>
              <a:rPr lang="en-US" dirty="0" err="1">
                <a:solidFill>
                  <a:srgbClr val="000000"/>
                </a:solidFill>
              </a:rPr>
              <a:t>sicrhau</a:t>
            </a:r>
            <a:r>
              <a:rPr lang="en-US" dirty="0">
                <a:solidFill>
                  <a:srgbClr val="000000"/>
                </a:solidFill>
              </a:rPr>
              <a:t> bod </a:t>
            </a:r>
            <a:r>
              <a:rPr lang="en-US" dirty="0" err="1">
                <a:solidFill>
                  <a:srgbClr val="000000"/>
                </a:solidFill>
              </a:rPr>
              <a:t>yr</a:t>
            </a:r>
            <a:r>
              <a:rPr lang="en-US" dirty="0">
                <a:solidFill>
                  <a:srgbClr val="000000"/>
                </a:solidFill>
              </a:rPr>
              <a:t> </a:t>
            </a:r>
            <a:r>
              <a:rPr lang="en-US" dirty="0" err="1">
                <a:solidFill>
                  <a:srgbClr val="000000"/>
                </a:solidFill>
              </a:rPr>
              <a:t>unigolyn</a:t>
            </a:r>
            <a:r>
              <a:rPr lang="en-US" dirty="0">
                <a:solidFill>
                  <a:srgbClr val="000000"/>
                </a:solidFill>
              </a:rPr>
              <a:t> </a:t>
            </a:r>
            <a:r>
              <a:rPr lang="en-US" dirty="0" err="1">
                <a:solidFill>
                  <a:srgbClr val="000000"/>
                </a:solidFill>
              </a:rPr>
              <a:t>yn</a:t>
            </a:r>
            <a:r>
              <a:rPr lang="en-US" dirty="0">
                <a:solidFill>
                  <a:srgbClr val="000000"/>
                </a:solidFill>
              </a:rPr>
              <a:t> </a:t>
            </a:r>
            <a:r>
              <a:rPr lang="en-US" dirty="0" err="1">
                <a:solidFill>
                  <a:srgbClr val="000000"/>
                </a:solidFill>
              </a:rPr>
              <a:t>glir</a:t>
            </a:r>
            <a:r>
              <a:rPr lang="en-US" dirty="0">
                <a:solidFill>
                  <a:srgbClr val="000000"/>
                </a:solidFill>
              </a:rPr>
              <a:t> </a:t>
            </a:r>
            <a:r>
              <a:rPr lang="en-US" dirty="0" err="1">
                <a:solidFill>
                  <a:srgbClr val="000000"/>
                </a:solidFill>
              </a:rPr>
              <a:t>ynghylch</a:t>
            </a:r>
            <a:r>
              <a:rPr lang="en-US" dirty="0">
                <a:solidFill>
                  <a:srgbClr val="000000"/>
                </a:solidFill>
              </a:rPr>
              <a:t> </a:t>
            </a:r>
            <a:r>
              <a:rPr lang="en-US" dirty="0" err="1">
                <a:solidFill>
                  <a:srgbClr val="000000"/>
                </a:solidFill>
              </a:rPr>
              <a:t>hyn</a:t>
            </a:r>
            <a:r>
              <a:rPr lang="en-US" dirty="0">
                <a:solidFill>
                  <a:srgbClr val="000000"/>
                </a:solidFill>
              </a:rPr>
              <a:t>, a bod </a:t>
            </a:r>
            <a:r>
              <a:rPr lang="en-US" dirty="0" err="1">
                <a:solidFill>
                  <a:srgbClr val="000000"/>
                </a:solidFill>
              </a:rPr>
              <a:t>asesiad</a:t>
            </a:r>
            <a:r>
              <a:rPr lang="en-US" dirty="0">
                <a:solidFill>
                  <a:srgbClr val="000000"/>
                </a:solidFill>
              </a:rPr>
              <a:t> </a:t>
            </a:r>
            <a:r>
              <a:rPr lang="en-US" dirty="0" err="1">
                <a:solidFill>
                  <a:srgbClr val="000000"/>
                </a:solidFill>
              </a:rPr>
              <a:t>ariannol</a:t>
            </a:r>
            <a:r>
              <a:rPr lang="en-US" dirty="0">
                <a:solidFill>
                  <a:srgbClr val="000000"/>
                </a:solidFill>
              </a:rPr>
              <a:t> </a:t>
            </a:r>
            <a:r>
              <a:rPr lang="en-US" dirty="0" err="1">
                <a:solidFill>
                  <a:srgbClr val="000000"/>
                </a:solidFill>
              </a:rPr>
              <a:t>yn</a:t>
            </a:r>
            <a:r>
              <a:rPr lang="en-US" dirty="0">
                <a:solidFill>
                  <a:srgbClr val="000000"/>
                </a:solidFill>
              </a:rPr>
              <a:t> </a:t>
            </a:r>
            <a:r>
              <a:rPr lang="en-US" dirty="0" err="1">
                <a:solidFill>
                  <a:srgbClr val="000000"/>
                </a:solidFill>
              </a:rPr>
              <a:t>cael</a:t>
            </a:r>
            <a:r>
              <a:rPr lang="en-US" dirty="0">
                <a:solidFill>
                  <a:srgbClr val="000000"/>
                </a:solidFill>
              </a:rPr>
              <a:t> </a:t>
            </a:r>
            <a:r>
              <a:rPr lang="en-US" dirty="0" err="1">
                <a:solidFill>
                  <a:srgbClr val="000000"/>
                </a:solidFill>
              </a:rPr>
              <a:t>ei</a:t>
            </a:r>
            <a:r>
              <a:rPr lang="en-US" dirty="0">
                <a:solidFill>
                  <a:srgbClr val="000000"/>
                </a:solidFill>
              </a:rPr>
              <a:t> </a:t>
            </a:r>
            <a:r>
              <a:rPr lang="en-US" dirty="0" err="1">
                <a:solidFill>
                  <a:srgbClr val="000000"/>
                </a:solidFill>
              </a:rPr>
              <a:t>gynnal</a:t>
            </a:r>
            <a:r>
              <a:rPr lang="en-US" dirty="0">
                <a:solidFill>
                  <a:srgbClr val="000000"/>
                </a:solidFill>
              </a:rPr>
              <a:t> </a:t>
            </a:r>
            <a:r>
              <a:rPr lang="en-US" dirty="0" err="1">
                <a:solidFill>
                  <a:srgbClr val="000000"/>
                </a:solidFill>
              </a:rPr>
              <a:t>lle</a:t>
            </a:r>
            <a:r>
              <a:rPr lang="en-US" dirty="0">
                <a:solidFill>
                  <a:srgbClr val="000000"/>
                </a:solidFill>
              </a:rPr>
              <a:t> </a:t>
            </a:r>
            <a:r>
              <a:rPr lang="en-US" dirty="0" err="1">
                <a:solidFill>
                  <a:srgbClr val="000000"/>
                </a:solidFill>
              </a:rPr>
              <a:t>bo</a:t>
            </a:r>
            <a:r>
              <a:rPr lang="en-US" dirty="0">
                <a:solidFill>
                  <a:srgbClr val="000000"/>
                </a:solidFill>
              </a:rPr>
              <a:t> </a:t>
            </a:r>
            <a:r>
              <a:rPr lang="en-US" dirty="0" err="1">
                <a:solidFill>
                  <a:srgbClr val="000000"/>
                </a:solidFill>
              </a:rPr>
              <a:t>angen</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oes</a:t>
            </a:r>
            <a:r>
              <a:rPr lang="en-US" dirty="0">
                <a:solidFill>
                  <a:srgbClr val="000000"/>
                </a:solidFill>
              </a:rPr>
              <a:t> </a:t>
            </a:r>
            <a:r>
              <a:rPr lang="en-US" dirty="0" err="1">
                <a:solidFill>
                  <a:srgbClr val="000000"/>
                </a:solidFill>
              </a:rPr>
              <a:t>gan</a:t>
            </a:r>
            <a:r>
              <a:rPr lang="en-US" dirty="0">
                <a:solidFill>
                  <a:srgbClr val="000000"/>
                </a:solidFill>
              </a:rPr>
              <a:t> </a:t>
            </a:r>
            <a:r>
              <a:rPr lang="en-US" dirty="0" err="1">
                <a:solidFill>
                  <a:srgbClr val="000000"/>
                </a:solidFill>
              </a:rPr>
              <a:t>oedolyn</a:t>
            </a:r>
            <a:r>
              <a:rPr lang="en-US" dirty="0">
                <a:solidFill>
                  <a:srgbClr val="000000"/>
                </a:solidFill>
              </a:rPr>
              <a:t> </a:t>
            </a:r>
            <a:r>
              <a:rPr lang="en-US" dirty="0" err="1">
                <a:solidFill>
                  <a:srgbClr val="000000"/>
                </a:solidFill>
              </a:rPr>
              <a:t>fodd</a:t>
            </a:r>
            <a:r>
              <a:rPr lang="en-US" dirty="0">
                <a:solidFill>
                  <a:srgbClr val="000000"/>
                </a:solidFill>
              </a:rPr>
              <a:t> </a:t>
            </a:r>
            <a:r>
              <a:rPr lang="en-US" dirty="0" err="1">
                <a:solidFill>
                  <a:srgbClr val="000000"/>
                </a:solidFill>
              </a:rPr>
              <a:t>ariannol</a:t>
            </a:r>
            <a:r>
              <a:rPr lang="en-US" dirty="0">
                <a:solidFill>
                  <a:srgbClr val="000000"/>
                </a:solidFill>
              </a:rPr>
              <a:t> </a:t>
            </a:r>
            <a:r>
              <a:rPr lang="en-US" dirty="0" err="1">
                <a:solidFill>
                  <a:srgbClr val="000000"/>
                </a:solidFill>
              </a:rPr>
              <a:t>uwchlaw’r</a:t>
            </a:r>
            <a:r>
              <a:rPr lang="en-US" dirty="0">
                <a:solidFill>
                  <a:srgbClr val="000000"/>
                </a:solidFill>
              </a:rPr>
              <a:t> </a:t>
            </a:r>
            <a:r>
              <a:rPr lang="en-US" dirty="0" err="1">
                <a:solidFill>
                  <a:srgbClr val="000000"/>
                </a:solidFill>
              </a:rPr>
              <a:t>terfyn</a:t>
            </a:r>
            <a:r>
              <a:rPr lang="en-US" dirty="0">
                <a:solidFill>
                  <a:srgbClr val="000000"/>
                </a:solidFill>
              </a:rPr>
              <a:t> </a:t>
            </a:r>
            <a:r>
              <a:rPr lang="en-US" dirty="0" err="1">
                <a:solidFill>
                  <a:srgbClr val="000000"/>
                </a:solidFill>
              </a:rPr>
              <a:t>ariannol</a:t>
            </a:r>
            <a:r>
              <a:rPr lang="en-US" dirty="0">
                <a:solidFill>
                  <a:srgbClr val="000000"/>
                </a:solidFill>
              </a:rPr>
              <a:t>, </a:t>
            </a:r>
            <a:r>
              <a:rPr lang="en-US" dirty="0" err="1">
                <a:solidFill>
                  <a:srgbClr val="000000"/>
                </a:solidFill>
              </a:rPr>
              <a:t>dylai’r</a:t>
            </a:r>
            <a:r>
              <a:rPr lang="en-US" dirty="0">
                <a:solidFill>
                  <a:srgbClr val="000000"/>
                </a:solidFill>
              </a:rPr>
              <a:t> </a:t>
            </a:r>
            <a:r>
              <a:rPr lang="en-US" dirty="0" err="1">
                <a:solidFill>
                  <a:srgbClr val="000000"/>
                </a:solidFill>
              </a:rPr>
              <a:t>awdurdod</a:t>
            </a:r>
            <a:r>
              <a:rPr lang="en-US" dirty="0">
                <a:solidFill>
                  <a:srgbClr val="000000"/>
                </a:solidFill>
              </a:rPr>
              <a:t> </a:t>
            </a:r>
            <a:r>
              <a:rPr lang="en-US" dirty="0" err="1">
                <a:solidFill>
                  <a:srgbClr val="000000"/>
                </a:solidFill>
              </a:rPr>
              <a:t>lleol</a:t>
            </a:r>
            <a:r>
              <a:rPr lang="en-US" dirty="0">
                <a:solidFill>
                  <a:srgbClr val="000000"/>
                </a:solidFill>
              </a:rPr>
              <a:t> </a:t>
            </a:r>
            <a:r>
              <a:rPr lang="en-US" dirty="0" err="1">
                <a:solidFill>
                  <a:srgbClr val="000000"/>
                </a:solidFill>
              </a:rPr>
              <a:t>sicrhau</a:t>
            </a:r>
            <a:r>
              <a:rPr lang="en-US" dirty="0">
                <a:solidFill>
                  <a:srgbClr val="000000"/>
                </a:solidFill>
              </a:rPr>
              <a:t> </a:t>
            </a:r>
            <a:r>
              <a:rPr lang="en-US" dirty="0" err="1">
                <a:solidFill>
                  <a:srgbClr val="000000"/>
                </a:solidFill>
              </a:rPr>
              <a:t>ei</a:t>
            </a:r>
            <a:r>
              <a:rPr lang="en-US" dirty="0">
                <a:solidFill>
                  <a:srgbClr val="000000"/>
                </a:solidFill>
              </a:rPr>
              <a:t> </a:t>
            </a:r>
            <a:r>
              <a:rPr lang="en-US" dirty="0" err="1">
                <a:solidFill>
                  <a:srgbClr val="000000"/>
                </a:solidFill>
              </a:rPr>
              <a:t>fod</a:t>
            </a:r>
            <a:r>
              <a:rPr lang="en-US" dirty="0">
                <a:solidFill>
                  <a:srgbClr val="000000"/>
                </a:solidFill>
              </a:rPr>
              <a:t> </a:t>
            </a:r>
            <a:r>
              <a:rPr lang="en-US" dirty="0" err="1">
                <a:solidFill>
                  <a:srgbClr val="000000"/>
                </a:solidFill>
              </a:rPr>
              <a:t>yn</a:t>
            </a:r>
            <a:r>
              <a:rPr lang="en-US" dirty="0">
                <a:solidFill>
                  <a:srgbClr val="000000"/>
                </a:solidFill>
              </a:rPr>
              <a:t> </a:t>
            </a:r>
            <a:r>
              <a:rPr lang="en-US" dirty="0" err="1">
                <a:solidFill>
                  <a:srgbClr val="000000"/>
                </a:solidFill>
              </a:rPr>
              <a:t>parhau</a:t>
            </a:r>
            <a:r>
              <a:rPr lang="en-US" dirty="0">
                <a:solidFill>
                  <a:srgbClr val="000000"/>
                </a:solidFill>
              </a:rPr>
              <a:t> </a:t>
            </a:r>
            <a:r>
              <a:rPr lang="en-US" dirty="0" err="1">
                <a:solidFill>
                  <a:srgbClr val="000000"/>
                </a:solidFill>
              </a:rPr>
              <a:t>i</a:t>
            </a:r>
            <a:r>
              <a:rPr lang="en-US" dirty="0">
                <a:solidFill>
                  <a:srgbClr val="000000"/>
                </a:solidFill>
              </a:rPr>
              <a:t> </a:t>
            </a:r>
            <a:r>
              <a:rPr lang="en-US" dirty="0" err="1">
                <a:solidFill>
                  <a:srgbClr val="000000"/>
                </a:solidFill>
              </a:rPr>
              <a:t>gael</a:t>
            </a:r>
            <a:r>
              <a:rPr lang="en-US" dirty="0">
                <a:solidFill>
                  <a:srgbClr val="000000"/>
                </a:solidFill>
              </a:rPr>
              <a:t> </a:t>
            </a:r>
            <a:r>
              <a:rPr lang="en-US" dirty="0" err="1">
                <a:solidFill>
                  <a:srgbClr val="000000"/>
                </a:solidFill>
              </a:rPr>
              <a:t>mynediad</a:t>
            </a:r>
            <a:r>
              <a:rPr lang="en-US" dirty="0">
                <a:solidFill>
                  <a:srgbClr val="000000"/>
                </a:solidFill>
              </a:rPr>
              <a:t> at </a:t>
            </a:r>
            <a:r>
              <a:rPr lang="en-US" dirty="0" err="1">
                <a:solidFill>
                  <a:srgbClr val="000000"/>
                </a:solidFill>
              </a:rPr>
              <a:t>wybodaeth</a:t>
            </a:r>
            <a:r>
              <a:rPr lang="en-US" dirty="0">
                <a:solidFill>
                  <a:srgbClr val="000000"/>
                </a:solidFill>
              </a:rPr>
              <a:t>, </a:t>
            </a:r>
            <a:r>
              <a:rPr lang="en-US" dirty="0" err="1">
                <a:solidFill>
                  <a:srgbClr val="000000"/>
                </a:solidFill>
              </a:rPr>
              <a:t>cyngor</a:t>
            </a:r>
            <a:r>
              <a:rPr lang="en-US" dirty="0">
                <a:solidFill>
                  <a:srgbClr val="000000"/>
                </a:solidFill>
              </a:rPr>
              <a:t> a </a:t>
            </a:r>
            <a:r>
              <a:rPr lang="en-US" dirty="0" err="1">
                <a:solidFill>
                  <a:srgbClr val="000000"/>
                </a:solidFill>
              </a:rPr>
              <a:t>chymorth</a:t>
            </a:r>
            <a:r>
              <a:rPr lang="en-US" dirty="0">
                <a:solidFill>
                  <a:srgbClr val="000000"/>
                </a:solidFill>
              </a:rPr>
              <a:t> o </a:t>
            </a:r>
            <a:r>
              <a:rPr lang="en-US" dirty="0" err="1">
                <a:solidFill>
                  <a:srgbClr val="000000"/>
                </a:solidFill>
              </a:rPr>
              <a:t>ansawdd</a:t>
            </a:r>
            <a:r>
              <a:rPr lang="en-US" dirty="0">
                <a:solidFill>
                  <a:srgbClr val="000000"/>
                </a:solidFill>
              </a:rPr>
              <a:t> da </a:t>
            </a:r>
            <a:r>
              <a:rPr lang="en-US" dirty="0" err="1">
                <a:solidFill>
                  <a:srgbClr val="000000"/>
                </a:solidFill>
              </a:rPr>
              <a:t>sy’n</a:t>
            </a:r>
            <a:r>
              <a:rPr lang="en-US" dirty="0">
                <a:solidFill>
                  <a:srgbClr val="000000"/>
                </a:solidFill>
              </a:rPr>
              <a:t> </a:t>
            </a:r>
            <a:r>
              <a:rPr lang="en-US" dirty="0" err="1">
                <a:solidFill>
                  <a:srgbClr val="000000"/>
                </a:solidFill>
              </a:rPr>
              <a:t>ei</a:t>
            </a:r>
            <a:r>
              <a:rPr lang="en-US" dirty="0">
                <a:solidFill>
                  <a:srgbClr val="000000"/>
                </a:solidFill>
              </a:rPr>
              <a:t> </a:t>
            </a:r>
            <a:r>
              <a:rPr lang="en-US" dirty="0" err="1">
                <a:solidFill>
                  <a:srgbClr val="000000"/>
                </a:solidFill>
              </a:rPr>
              <a:t>alluogi</a:t>
            </a:r>
            <a:r>
              <a:rPr lang="en-US" dirty="0">
                <a:solidFill>
                  <a:srgbClr val="000000"/>
                </a:solidFill>
              </a:rPr>
              <a:t> </a:t>
            </a:r>
            <a:r>
              <a:rPr lang="en-US" dirty="0" err="1">
                <a:solidFill>
                  <a:srgbClr val="000000"/>
                </a:solidFill>
              </a:rPr>
              <a:t>i</a:t>
            </a:r>
            <a:r>
              <a:rPr lang="en-US" dirty="0">
                <a:solidFill>
                  <a:srgbClr val="000000"/>
                </a:solidFill>
              </a:rPr>
              <a:t> </a:t>
            </a:r>
            <a:r>
              <a:rPr lang="en-US" dirty="0" err="1">
                <a:solidFill>
                  <a:srgbClr val="000000"/>
                </a:solidFill>
              </a:rPr>
              <a:t>wneud</a:t>
            </a:r>
            <a:r>
              <a:rPr lang="en-US" dirty="0">
                <a:solidFill>
                  <a:srgbClr val="000000"/>
                </a:solidFill>
              </a:rPr>
              <a:t> </a:t>
            </a:r>
            <a:r>
              <a:rPr lang="en-US" dirty="0" err="1">
                <a:solidFill>
                  <a:srgbClr val="000000"/>
                </a:solidFill>
              </a:rPr>
              <a:t>penderfyniadau</a:t>
            </a:r>
            <a:r>
              <a:rPr lang="en-US" dirty="0">
                <a:solidFill>
                  <a:srgbClr val="000000"/>
                </a:solidFill>
              </a:rPr>
              <a:t> </a:t>
            </a:r>
            <a:r>
              <a:rPr lang="en-US" dirty="0" err="1">
                <a:solidFill>
                  <a:srgbClr val="000000"/>
                </a:solidFill>
              </a:rPr>
              <a:t>gwybodus</a:t>
            </a:r>
            <a:r>
              <a:rPr lang="en-US" dirty="0">
                <a:solidFill>
                  <a:srgbClr val="000000"/>
                </a:solidFill>
              </a:rPr>
              <a:t> am </a:t>
            </a:r>
            <a:r>
              <a:rPr lang="en-US" dirty="0" err="1">
                <a:solidFill>
                  <a:srgbClr val="000000"/>
                </a:solidFill>
              </a:rPr>
              <a:t>ei</a:t>
            </a:r>
            <a:r>
              <a:rPr lang="en-US" dirty="0">
                <a:solidFill>
                  <a:srgbClr val="000000"/>
                </a:solidFill>
              </a:rPr>
              <a:t> </a:t>
            </a:r>
            <a:r>
              <a:rPr lang="en-US" dirty="0" err="1">
                <a:solidFill>
                  <a:srgbClr val="000000"/>
                </a:solidFill>
              </a:rPr>
              <a:t>anghenion</a:t>
            </a:r>
            <a:r>
              <a:rPr lang="en-US" dirty="0">
                <a:solidFill>
                  <a:srgbClr val="000000"/>
                </a:solidFill>
              </a:rPr>
              <a:t> </a:t>
            </a:r>
            <a:r>
              <a:rPr lang="en-US" dirty="0" err="1">
                <a:solidFill>
                  <a:srgbClr val="000000"/>
                </a:solidFill>
              </a:rPr>
              <a:t>gofal</a:t>
            </a:r>
            <a:r>
              <a:rPr lang="en-US" dirty="0">
                <a:solidFill>
                  <a:srgbClr val="000000"/>
                </a:solidFill>
              </a:rPr>
              <a:t> a </a:t>
            </a:r>
            <a:r>
              <a:rPr lang="en-US" dirty="0" err="1">
                <a:solidFill>
                  <a:srgbClr val="000000"/>
                </a:solidFill>
              </a:rPr>
              <a:t>chymorth</a:t>
            </a:r>
            <a:r>
              <a:rPr lang="en-US" dirty="0">
                <a:solidFill>
                  <a:srgbClr val="000000"/>
                </a:solidFill>
              </a:rPr>
              <a:t>. Gall </a:t>
            </a:r>
            <a:r>
              <a:rPr lang="en-US" dirty="0" err="1">
                <a:solidFill>
                  <a:srgbClr val="000000"/>
                </a:solidFill>
              </a:rPr>
              <a:t>yr</a:t>
            </a:r>
            <a:r>
              <a:rPr lang="en-US" dirty="0">
                <a:solidFill>
                  <a:srgbClr val="000000"/>
                </a:solidFill>
              </a:rPr>
              <a:t> </a:t>
            </a:r>
            <a:r>
              <a:rPr lang="en-US" dirty="0" err="1">
                <a:solidFill>
                  <a:srgbClr val="000000"/>
                </a:solidFill>
              </a:rPr>
              <a:t>Awdurdod</a:t>
            </a:r>
            <a:r>
              <a:rPr lang="en-US" dirty="0">
                <a:solidFill>
                  <a:srgbClr val="000000"/>
                </a:solidFill>
              </a:rPr>
              <a:t> </a:t>
            </a:r>
            <a:r>
              <a:rPr lang="en-US" dirty="0" err="1">
                <a:solidFill>
                  <a:srgbClr val="000000"/>
                </a:solidFill>
              </a:rPr>
              <a:t>Lleol</a:t>
            </a:r>
            <a:r>
              <a:rPr lang="en-US" dirty="0">
                <a:solidFill>
                  <a:srgbClr val="000000"/>
                </a:solidFill>
              </a:rPr>
              <a:t> </a:t>
            </a:r>
            <a:r>
              <a:rPr lang="en-US" dirty="0" err="1">
                <a:solidFill>
                  <a:srgbClr val="000000"/>
                </a:solidFill>
              </a:rPr>
              <a:t>hefyd</a:t>
            </a:r>
            <a:r>
              <a:rPr lang="en-US" dirty="0">
                <a:solidFill>
                  <a:srgbClr val="000000"/>
                </a:solidFill>
              </a:rPr>
              <a:t> </a:t>
            </a:r>
            <a:r>
              <a:rPr lang="en-US" dirty="0" err="1">
                <a:solidFill>
                  <a:srgbClr val="000000"/>
                </a:solidFill>
              </a:rPr>
              <a:t>gynnig</a:t>
            </a:r>
            <a:r>
              <a:rPr lang="en-US" dirty="0">
                <a:solidFill>
                  <a:srgbClr val="000000"/>
                </a:solidFill>
              </a:rPr>
              <a:t> </a:t>
            </a:r>
            <a:r>
              <a:rPr lang="en-US" dirty="0" err="1">
                <a:solidFill>
                  <a:srgbClr val="000000"/>
                </a:solidFill>
              </a:rPr>
              <a:t>cymorth</a:t>
            </a:r>
            <a:r>
              <a:rPr lang="en-US" dirty="0">
                <a:solidFill>
                  <a:srgbClr val="000000"/>
                </a:solidFill>
              </a:rPr>
              <a:t> </a:t>
            </a:r>
            <a:r>
              <a:rPr lang="en-US" dirty="0" err="1">
                <a:solidFill>
                  <a:srgbClr val="000000"/>
                </a:solidFill>
              </a:rPr>
              <a:t>i’r</a:t>
            </a:r>
            <a:r>
              <a:rPr lang="en-US" dirty="0">
                <a:solidFill>
                  <a:srgbClr val="000000"/>
                </a:solidFill>
              </a:rPr>
              <a:t> </a:t>
            </a:r>
            <a:r>
              <a:rPr lang="en-US" dirty="0" err="1">
                <a:solidFill>
                  <a:srgbClr val="000000"/>
                </a:solidFill>
              </a:rPr>
              <a:t>rheini</a:t>
            </a:r>
            <a:r>
              <a:rPr lang="en-US" dirty="0">
                <a:solidFill>
                  <a:srgbClr val="000000"/>
                </a:solidFill>
              </a:rPr>
              <a:t> a all </a:t>
            </a:r>
            <a:r>
              <a:rPr lang="en-US" dirty="0" err="1">
                <a:solidFill>
                  <a:srgbClr val="000000"/>
                </a:solidFill>
              </a:rPr>
              <a:t>fod</a:t>
            </a:r>
            <a:r>
              <a:rPr lang="en-US" dirty="0">
                <a:solidFill>
                  <a:srgbClr val="000000"/>
                </a:solidFill>
              </a:rPr>
              <a:t> </a:t>
            </a:r>
            <a:r>
              <a:rPr lang="en-US" dirty="0" err="1">
                <a:solidFill>
                  <a:srgbClr val="000000"/>
                </a:solidFill>
              </a:rPr>
              <a:t>uwchlaw’r</a:t>
            </a:r>
            <a:r>
              <a:rPr lang="en-US" dirty="0">
                <a:solidFill>
                  <a:srgbClr val="000000"/>
                </a:solidFill>
              </a:rPr>
              <a:t> </a:t>
            </a:r>
            <a:r>
              <a:rPr lang="en-US" dirty="0" err="1">
                <a:solidFill>
                  <a:srgbClr val="000000"/>
                </a:solidFill>
              </a:rPr>
              <a:t>trothwy</a:t>
            </a:r>
            <a:r>
              <a:rPr lang="en-US" dirty="0">
                <a:solidFill>
                  <a:srgbClr val="000000"/>
                </a:solidFill>
              </a:rPr>
              <a:t> </a:t>
            </a:r>
            <a:r>
              <a:rPr lang="en-US" dirty="0" err="1">
                <a:solidFill>
                  <a:srgbClr val="000000"/>
                </a:solidFill>
              </a:rPr>
              <a:t>ariannol</a:t>
            </a:r>
            <a:r>
              <a:rPr lang="en-US" dirty="0">
                <a:solidFill>
                  <a:srgbClr val="000000"/>
                </a:solidFill>
              </a:rPr>
              <a:t> </a:t>
            </a:r>
            <a:r>
              <a:rPr lang="en-US" dirty="0" err="1">
                <a:solidFill>
                  <a:srgbClr val="000000"/>
                </a:solidFill>
              </a:rPr>
              <a:t>ond</a:t>
            </a:r>
            <a:r>
              <a:rPr lang="en-US" dirty="0">
                <a:solidFill>
                  <a:srgbClr val="000000"/>
                </a:solidFill>
              </a:rPr>
              <a:t> </a:t>
            </a:r>
            <a:r>
              <a:rPr lang="en-US" dirty="0" err="1">
                <a:solidFill>
                  <a:srgbClr val="000000"/>
                </a:solidFill>
              </a:rPr>
              <a:t>sydd</a:t>
            </a:r>
            <a:r>
              <a:rPr lang="en-US" dirty="0">
                <a:solidFill>
                  <a:srgbClr val="000000"/>
                </a:solidFill>
              </a:rPr>
              <a:t> </a:t>
            </a:r>
            <a:r>
              <a:rPr lang="en-US" dirty="0" err="1">
                <a:solidFill>
                  <a:srgbClr val="000000"/>
                </a:solidFill>
              </a:rPr>
              <a:t>angen</a:t>
            </a:r>
            <a:r>
              <a:rPr lang="en-US" dirty="0">
                <a:solidFill>
                  <a:srgbClr val="000000"/>
                </a:solidFill>
              </a:rPr>
              <a:t> </a:t>
            </a:r>
            <a:r>
              <a:rPr lang="en-US" dirty="0" err="1">
                <a:solidFill>
                  <a:srgbClr val="000000"/>
                </a:solidFill>
              </a:rPr>
              <a:t>cymorth</a:t>
            </a:r>
            <a:r>
              <a:rPr lang="en-US" dirty="0">
                <a:solidFill>
                  <a:srgbClr val="000000"/>
                </a:solidFill>
              </a:rPr>
              <a:t> </a:t>
            </a:r>
            <a:r>
              <a:rPr lang="en-US" dirty="0" err="1">
                <a:solidFill>
                  <a:srgbClr val="000000"/>
                </a:solidFill>
              </a:rPr>
              <a:t>gyda</a:t>
            </a:r>
            <a:r>
              <a:rPr lang="en-US" dirty="0">
                <a:solidFill>
                  <a:srgbClr val="000000"/>
                </a:solidFill>
              </a:rPr>
              <a:t> </a:t>
            </a:r>
            <a:r>
              <a:rPr lang="en-US" dirty="0" err="1">
                <a:solidFill>
                  <a:srgbClr val="000000"/>
                </a:solidFill>
              </a:rPr>
              <a:t>gofal</a:t>
            </a:r>
            <a:r>
              <a:rPr lang="en-US" dirty="0">
                <a:solidFill>
                  <a:srgbClr val="000000"/>
                </a:solidFill>
              </a:rPr>
              <a:t> a </a:t>
            </a:r>
            <a:r>
              <a:rPr lang="en-US" dirty="0" err="1">
                <a:solidFill>
                  <a:srgbClr val="000000"/>
                </a:solidFill>
              </a:rPr>
              <a:t>chymorth</a:t>
            </a:r>
            <a:r>
              <a:rPr lang="en-US" dirty="0">
                <a:solidFill>
                  <a:srgbClr val="000000"/>
                </a:solidFill>
              </a:rPr>
              <a:t>: </a:t>
            </a:r>
            <a:r>
              <a:rPr lang="en-US" dirty="0" err="1">
                <a:solidFill>
                  <a:srgbClr val="000000"/>
                </a:solidFill>
              </a:rPr>
              <a:t>Gallai’r</a:t>
            </a:r>
            <a:r>
              <a:rPr lang="en-US" dirty="0">
                <a:solidFill>
                  <a:srgbClr val="000000"/>
                </a:solidFill>
              </a:rPr>
              <a:t> </a:t>
            </a:r>
            <a:r>
              <a:rPr lang="en-US" dirty="0" err="1">
                <a:solidFill>
                  <a:srgbClr val="000000"/>
                </a:solidFill>
              </a:rPr>
              <a:t>rhai</a:t>
            </a:r>
            <a:r>
              <a:rPr lang="en-US" dirty="0">
                <a:solidFill>
                  <a:srgbClr val="000000"/>
                </a:solidFill>
              </a:rPr>
              <a:t> </a:t>
            </a:r>
            <a:r>
              <a:rPr lang="en-US" dirty="0" err="1">
                <a:solidFill>
                  <a:srgbClr val="000000"/>
                </a:solidFill>
              </a:rPr>
              <a:t>sy’n</a:t>
            </a:r>
            <a:r>
              <a:rPr lang="en-US" dirty="0">
                <a:solidFill>
                  <a:srgbClr val="000000"/>
                </a:solidFill>
              </a:rPr>
              <a:t> </a:t>
            </a:r>
            <a:r>
              <a:rPr lang="en-US" dirty="0" err="1">
                <a:solidFill>
                  <a:srgbClr val="000000"/>
                </a:solidFill>
              </a:rPr>
              <a:t>ariannu</a:t>
            </a:r>
            <a:r>
              <a:rPr lang="en-US" dirty="0">
                <a:solidFill>
                  <a:srgbClr val="000000"/>
                </a:solidFill>
              </a:rPr>
              <a:t> </a:t>
            </a:r>
            <a:r>
              <a:rPr lang="en-US" dirty="0" err="1">
                <a:solidFill>
                  <a:srgbClr val="000000"/>
                </a:solidFill>
              </a:rPr>
              <a:t>eu</a:t>
            </a:r>
            <a:r>
              <a:rPr lang="en-US" dirty="0">
                <a:solidFill>
                  <a:srgbClr val="000000"/>
                </a:solidFill>
              </a:rPr>
              <a:t> </a:t>
            </a:r>
            <a:r>
              <a:rPr lang="en-US" dirty="0" err="1">
                <a:solidFill>
                  <a:srgbClr val="000000"/>
                </a:solidFill>
              </a:rPr>
              <a:t>hunain</a:t>
            </a:r>
            <a:r>
              <a:rPr lang="en-US" dirty="0">
                <a:solidFill>
                  <a:srgbClr val="000000"/>
                </a:solidFill>
              </a:rPr>
              <a:t> </a:t>
            </a:r>
            <a:r>
              <a:rPr lang="en-US" dirty="0" err="1">
                <a:solidFill>
                  <a:srgbClr val="000000"/>
                </a:solidFill>
              </a:rPr>
              <a:t>ofyn</a:t>
            </a:r>
            <a:r>
              <a:rPr lang="en-US" dirty="0">
                <a:solidFill>
                  <a:srgbClr val="000000"/>
                </a:solidFill>
              </a:rPr>
              <a:t> </a:t>
            </a:r>
            <a:r>
              <a:rPr lang="en-US" dirty="0" err="1">
                <a:solidFill>
                  <a:srgbClr val="000000"/>
                </a:solidFill>
              </a:rPr>
              <a:t>i’r</a:t>
            </a:r>
            <a:r>
              <a:rPr lang="en-US" dirty="0">
                <a:solidFill>
                  <a:srgbClr val="000000"/>
                </a:solidFill>
              </a:rPr>
              <a:t> </a:t>
            </a:r>
            <a:r>
              <a:rPr lang="en-US" dirty="0" err="1">
                <a:solidFill>
                  <a:srgbClr val="000000"/>
                </a:solidFill>
              </a:rPr>
              <a:t>ALl</a:t>
            </a:r>
            <a:r>
              <a:rPr lang="en-US" dirty="0">
                <a:solidFill>
                  <a:srgbClr val="000000"/>
                </a:solidFill>
              </a:rPr>
              <a:t> </a:t>
            </a:r>
            <a:r>
              <a:rPr lang="en-US" dirty="0" err="1">
                <a:solidFill>
                  <a:srgbClr val="000000"/>
                </a:solidFill>
              </a:rPr>
              <a:t>ymrwymo</a:t>
            </a:r>
            <a:r>
              <a:rPr lang="en-US" dirty="0">
                <a:solidFill>
                  <a:srgbClr val="000000"/>
                </a:solidFill>
              </a:rPr>
              <a:t> </a:t>
            </a:r>
            <a:r>
              <a:rPr lang="en-US" dirty="0" err="1">
                <a:solidFill>
                  <a:srgbClr val="000000"/>
                </a:solidFill>
              </a:rPr>
              <a:t>i</a:t>
            </a:r>
            <a:r>
              <a:rPr lang="en-US" dirty="0">
                <a:solidFill>
                  <a:srgbClr val="000000"/>
                </a:solidFill>
              </a:rPr>
              <a:t> </a:t>
            </a:r>
            <a:r>
              <a:rPr lang="en-US" dirty="0" err="1">
                <a:solidFill>
                  <a:srgbClr val="000000"/>
                </a:solidFill>
              </a:rPr>
              <a:t>gontract</a:t>
            </a:r>
            <a:r>
              <a:rPr lang="en-US" dirty="0">
                <a:solidFill>
                  <a:srgbClr val="000000"/>
                </a:solidFill>
              </a:rPr>
              <a:t> </a:t>
            </a:r>
            <a:r>
              <a:rPr lang="en-US" dirty="0" err="1">
                <a:solidFill>
                  <a:srgbClr val="000000"/>
                </a:solidFill>
              </a:rPr>
              <a:t>ar</a:t>
            </a:r>
            <a:r>
              <a:rPr lang="en-US" dirty="0">
                <a:solidFill>
                  <a:srgbClr val="000000"/>
                </a:solidFill>
              </a:rPr>
              <a:t> </a:t>
            </a:r>
            <a:r>
              <a:rPr lang="en-US" dirty="0" err="1">
                <a:solidFill>
                  <a:srgbClr val="000000"/>
                </a:solidFill>
              </a:rPr>
              <a:t>eu</a:t>
            </a:r>
            <a:r>
              <a:rPr lang="en-US" dirty="0">
                <a:solidFill>
                  <a:srgbClr val="000000"/>
                </a:solidFill>
              </a:rPr>
              <a:t> </a:t>
            </a:r>
            <a:r>
              <a:rPr lang="en-US" dirty="0" err="1">
                <a:solidFill>
                  <a:srgbClr val="000000"/>
                </a:solidFill>
              </a:rPr>
              <a:t>rhan</a:t>
            </a:r>
            <a:r>
              <a:rPr lang="en-US" dirty="0">
                <a:solidFill>
                  <a:srgbClr val="000000"/>
                </a:solidFill>
              </a:rPr>
              <a:t> </a:t>
            </a:r>
            <a:r>
              <a:rPr lang="en-US" dirty="0" err="1">
                <a:solidFill>
                  <a:srgbClr val="000000"/>
                </a:solidFill>
              </a:rPr>
              <a:t>eu</a:t>
            </a:r>
            <a:r>
              <a:rPr lang="en-US" dirty="0">
                <a:solidFill>
                  <a:srgbClr val="000000"/>
                </a:solidFill>
              </a:rPr>
              <a:t> </a:t>
            </a:r>
            <a:r>
              <a:rPr lang="en-US" dirty="0" err="1">
                <a:solidFill>
                  <a:srgbClr val="000000"/>
                </a:solidFill>
              </a:rPr>
              <a:t>hunain</a:t>
            </a:r>
            <a:r>
              <a:rPr lang="en-US" dirty="0">
                <a:solidFill>
                  <a:srgbClr val="000000"/>
                </a:solidFill>
              </a:rPr>
              <a:t>, neu gallant </a:t>
            </a:r>
            <a:r>
              <a:rPr lang="en-US" dirty="0" err="1">
                <a:solidFill>
                  <a:srgbClr val="000000"/>
                </a:solidFill>
              </a:rPr>
              <a:t>ddewis</a:t>
            </a:r>
            <a:r>
              <a:rPr lang="en-US" dirty="0">
                <a:solidFill>
                  <a:srgbClr val="000000"/>
                </a:solidFill>
              </a:rPr>
              <a:t> </a:t>
            </a:r>
            <a:r>
              <a:rPr lang="en-US" dirty="0" err="1">
                <a:solidFill>
                  <a:srgbClr val="000000"/>
                </a:solidFill>
              </a:rPr>
              <a:t>cynnig</a:t>
            </a:r>
            <a:r>
              <a:rPr lang="en-US" dirty="0">
                <a:solidFill>
                  <a:srgbClr val="000000"/>
                </a:solidFill>
              </a:rPr>
              <a:t> </a:t>
            </a:r>
            <a:r>
              <a:rPr lang="en-US" dirty="0" err="1">
                <a:solidFill>
                  <a:srgbClr val="000000"/>
                </a:solidFill>
              </a:rPr>
              <a:t>cymorth</a:t>
            </a:r>
            <a:r>
              <a:rPr lang="en-US" dirty="0">
                <a:solidFill>
                  <a:srgbClr val="000000"/>
                </a:solidFill>
              </a:rPr>
              <a:t> </a:t>
            </a:r>
            <a:r>
              <a:rPr lang="en-US" dirty="0" err="1">
                <a:solidFill>
                  <a:srgbClr val="000000"/>
                </a:solidFill>
              </a:rPr>
              <a:t>i</a:t>
            </a:r>
            <a:r>
              <a:rPr lang="en-US" dirty="0">
                <a:solidFill>
                  <a:srgbClr val="000000"/>
                </a:solidFill>
              </a:rPr>
              <a:t> </a:t>
            </a:r>
            <a:r>
              <a:rPr lang="en-US" dirty="0" err="1">
                <a:solidFill>
                  <a:srgbClr val="000000"/>
                </a:solidFill>
              </a:rPr>
              <a:t>rywun</a:t>
            </a:r>
            <a:r>
              <a:rPr lang="en-US" dirty="0">
                <a:solidFill>
                  <a:srgbClr val="000000"/>
                </a:solidFill>
              </a:rPr>
              <a:t> y </a:t>
            </a:r>
            <a:r>
              <a:rPr lang="en-US" dirty="0" err="1">
                <a:solidFill>
                  <a:srgbClr val="000000"/>
                </a:solidFill>
              </a:rPr>
              <a:t>gallai</a:t>
            </a:r>
            <a:r>
              <a:rPr lang="en-US" dirty="0">
                <a:solidFill>
                  <a:srgbClr val="000000"/>
                </a:solidFill>
              </a:rPr>
              <a:t> </a:t>
            </a:r>
            <a:r>
              <a:rPr lang="en-US" dirty="0" err="1">
                <a:solidFill>
                  <a:srgbClr val="000000"/>
                </a:solidFill>
              </a:rPr>
              <a:t>fod</a:t>
            </a:r>
            <a:r>
              <a:rPr lang="en-US" dirty="0">
                <a:solidFill>
                  <a:srgbClr val="000000"/>
                </a:solidFill>
              </a:rPr>
              <a:t> </a:t>
            </a:r>
            <a:r>
              <a:rPr lang="en-US" dirty="0" err="1">
                <a:solidFill>
                  <a:srgbClr val="000000"/>
                </a:solidFill>
              </a:rPr>
              <a:t>ganddynt</a:t>
            </a:r>
            <a:r>
              <a:rPr lang="en-US" dirty="0">
                <a:solidFill>
                  <a:srgbClr val="000000"/>
                </a:solidFill>
              </a:rPr>
              <a:t> </a:t>
            </a:r>
            <a:r>
              <a:rPr lang="en-US" dirty="0" err="1">
                <a:solidFill>
                  <a:srgbClr val="000000"/>
                </a:solidFill>
              </a:rPr>
              <a:t>bryderon</a:t>
            </a:r>
            <a:r>
              <a:rPr lang="en-US" dirty="0">
                <a:solidFill>
                  <a:srgbClr val="000000"/>
                </a:solidFill>
              </a:rPr>
              <a:t> </a:t>
            </a:r>
            <a:r>
              <a:rPr lang="en-US" dirty="0" err="1">
                <a:solidFill>
                  <a:srgbClr val="000000"/>
                </a:solidFill>
              </a:rPr>
              <a:t>ynghylch</a:t>
            </a:r>
            <a:r>
              <a:rPr lang="en-US" dirty="0">
                <a:solidFill>
                  <a:srgbClr val="000000"/>
                </a:solidFill>
              </a:rPr>
              <a:t> </a:t>
            </a:r>
            <a:r>
              <a:rPr lang="en-US" dirty="0" err="1">
                <a:solidFill>
                  <a:srgbClr val="000000"/>
                </a:solidFill>
              </a:rPr>
              <a:t>diwallu</a:t>
            </a:r>
            <a:r>
              <a:rPr lang="en-US" dirty="0">
                <a:solidFill>
                  <a:srgbClr val="000000"/>
                </a:solidFill>
              </a:rPr>
              <a:t> </a:t>
            </a:r>
            <a:r>
              <a:rPr lang="en-US" dirty="0" err="1">
                <a:solidFill>
                  <a:srgbClr val="000000"/>
                </a:solidFill>
              </a:rPr>
              <a:t>anghenion</a:t>
            </a:r>
            <a:r>
              <a:rPr lang="en-US" dirty="0">
                <a:solidFill>
                  <a:srgbClr val="000000"/>
                </a:solidFill>
              </a:rPr>
              <a:t>/</a:t>
            </a:r>
            <a:r>
              <a:rPr lang="en-US" dirty="0" err="1">
                <a:solidFill>
                  <a:srgbClr val="000000"/>
                </a:solidFill>
              </a:rPr>
              <a:t>cydlynu</a:t>
            </a:r>
            <a:r>
              <a:rPr lang="en-US" dirty="0">
                <a:solidFill>
                  <a:srgbClr val="000000"/>
                </a:solidFill>
              </a:rPr>
              <a:t> </a:t>
            </a:r>
            <a:r>
              <a:rPr lang="en-US" dirty="0" err="1">
                <a:solidFill>
                  <a:srgbClr val="000000"/>
                </a:solidFill>
              </a:rPr>
              <a:t>cynlluniau</a:t>
            </a:r>
            <a:r>
              <a:rPr lang="en-US" dirty="0">
                <a:solidFill>
                  <a:srgbClr val="000000"/>
                </a:solidFill>
              </a:rPr>
              <a:t> </a:t>
            </a:r>
            <a:r>
              <a:rPr lang="en-US" dirty="0" err="1">
                <a:solidFill>
                  <a:srgbClr val="000000"/>
                </a:solidFill>
              </a:rPr>
              <a:t>drostynt</a:t>
            </a:r>
            <a:r>
              <a:rPr lang="en-US" dirty="0">
                <a:solidFill>
                  <a:srgbClr val="000000"/>
                </a:solidFill>
              </a:rPr>
              <a:t> </a:t>
            </a:r>
            <a:r>
              <a:rPr lang="en-US" dirty="0" err="1">
                <a:solidFill>
                  <a:srgbClr val="000000"/>
                </a:solidFill>
              </a:rPr>
              <a:t>eu</a:t>
            </a:r>
            <a:r>
              <a:rPr lang="en-US" dirty="0">
                <a:solidFill>
                  <a:srgbClr val="000000"/>
                </a:solidFill>
              </a:rPr>
              <a:t> </a:t>
            </a:r>
            <a:r>
              <a:rPr lang="en-US" dirty="0" err="1">
                <a:solidFill>
                  <a:srgbClr val="000000"/>
                </a:solidFill>
              </a:rPr>
              <a:t>hunain</a:t>
            </a:r>
            <a:r>
              <a:rPr lang="en-US" dirty="0">
                <a:solidFill>
                  <a:srgbClr val="000000"/>
                </a:solidFill>
              </a:rPr>
              <a:t> </a:t>
            </a:r>
            <a:r>
              <a:rPr lang="en-US" dirty="0" err="1">
                <a:solidFill>
                  <a:srgbClr val="000000"/>
                </a:solidFill>
              </a:rPr>
              <a:t>e.e.</a:t>
            </a:r>
            <a:r>
              <a:rPr lang="en-US" dirty="0">
                <a:solidFill>
                  <a:srgbClr val="000000"/>
                </a:solidFill>
              </a:rPr>
              <a:t> </a:t>
            </a:r>
            <a:r>
              <a:rPr lang="en-US" dirty="0" err="1">
                <a:solidFill>
                  <a:srgbClr val="000000"/>
                </a:solidFill>
              </a:rPr>
              <a:t>rhywun</a:t>
            </a:r>
            <a:r>
              <a:rPr lang="en-US" dirty="0">
                <a:solidFill>
                  <a:srgbClr val="000000"/>
                </a:solidFill>
              </a:rPr>
              <a:t> ag </a:t>
            </a:r>
            <a:r>
              <a:rPr lang="en-US" dirty="0" err="1">
                <a:solidFill>
                  <a:srgbClr val="000000"/>
                </a:solidFill>
              </a:rPr>
              <a:t>anghenion</a:t>
            </a:r>
            <a:r>
              <a:rPr lang="en-US" dirty="0">
                <a:solidFill>
                  <a:srgbClr val="000000"/>
                </a:solidFill>
              </a:rPr>
              <a:t> iechyd </a:t>
            </a:r>
            <a:r>
              <a:rPr lang="en-US" dirty="0" err="1">
                <a:solidFill>
                  <a:srgbClr val="000000"/>
                </a:solidFill>
              </a:rPr>
              <a:t>meddwl</a:t>
            </a:r>
            <a:r>
              <a:rPr lang="en-US" dirty="0">
                <a:solidFill>
                  <a:srgbClr val="000000"/>
                </a:solidFill>
              </a:rPr>
              <a:t>.</a:t>
            </a:r>
            <a:endParaRPr lang="en-US" dirty="0"/>
          </a:p>
          <a:p>
            <a:pPr defTabSz="914400">
              <a:defRPr/>
            </a:pPr>
            <a:r>
              <a:rPr lang="en-US" dirty="0">
                <a:solidFill>
                  <a:srgbClr val="000000"/>
                </a:solidFill>
              </a:rPr>
              <a:t>  </a:t>
            </a:r>
            <a:endParaRPr lang="en-US" dirty="0"/>
          </a:p>
          <a:p>
            <a:pPr defTabSz="914400">
              <a:defRPr/>
            </a:pPr>
            <a:r>
              <a:rPr lang="en-US" b="1" dirty="0" err="1">
                <a:solidFill>
                  <a:srgbClr val="000000"/>
                </a:solidFill>
              </a:rPr>
              <a:t>Pwynt</a:t>
            </a:r>
            <a:r>
              <a:rPr lang="en-US" b="1" dirty="0">
                <a:solidFill>
                  <a:srgbClr val="000000"/>
                </a:solidFill>
              </a:rPr>
              <a:t> </a:t>
            </a:r>
            <a:r>
              <a:rPr lang="en-US" b="1" dirty="0" err="1">
                <a:solidFill>
                  <a:srgbClr val="000000"/>
                </a:solidFill>
              </a:rPr>
              <a:t>dysgu</a:t>
            </a:r>
            <a:r>
              <a:rPr lang="en-US" b="1" dirty="0">
                <a:solidFill>
                  <a:srgbClr val="000000"/>
                </a:solidFill>
              </a:rPr>
              <a:t> </a:t>
            </a:r>
            <a:r>
              <a:rPr lang="en-US" b="1" dirty="0" err="1">
                <a:solidFill>
                  <a:srgbClr val="000000"/>
                </a:solidFill>
              </a:rPr>
              <a:t>allweddol</a:t>
            </a:r>
            <a:endParaRPr lang="en-US" dirty="0"/>
          </a:p>
          <a:p>
            <a:pPr defTabSz="914400">
              <a:defRPr/>
            </a:pPr>
            <a:r>
              <a:rPr lang="en-US" b="1" dirty="0" err="1">
                <a:solidFill>
                  <a:srgbClr val="000000"/>
                </a:solidFill>
              </a:rPr>
              <a:t>Rhaid</a:t>
            </a:r>
            <a:r>
              <a:rPr lang="en-US" b="1" dirty="0">
                <a:solidFill>
                  <a:srgbClr val="000000"/>
                </a:solidFill>
              </a:rPr>
              <a:t> </a:t>
            </a:r>
            <a:r>
              <a:rPr lang="en-US" b="1" dirty="0" err="1">
                <a:solidFill>
                  <a:srgbClr val="000000"/>
                </a:solidFill>
              </a:rPr>
              <a:t>datblygu’r</a:t>
            </a:r>
            <a:r>
              <a:rPr lang="en-US" b="1" dirty="0">
                <a:solidFill>
                  <a:srgbClr val="000000"/>
                </a:solidFill>
              </a:rPr>
              <a:t> </a:t>
            </a:r>
            <a:r>
              <a:rPr lang="en-US" b="1" dirty="0" err="1">
                <a:solidFill>
                  <a:srgbClr val="000000"/>
                </a:solidFill>
              </a:rPr>
              <a:t>cynllun</a:t>
            </a:r>
            <a:r>
              <a:rPr lang="en-US" b="1" dirty="0">
                <a:solidFill>
                  <a:srgbClr val="000000"/>
                </a:solidFill>
              </a:rPr>
              <a:t> </a:t>
            </a:r>
            <a:r>
              <a:rPr lang="en-US" b="1" dirty="0" err="1">
                <a:solidFill>
                  <a:srgbClr val="000000"/>
                </a:solidFill>
              </a:rPr>
              <a:t>gofal</a:t>
            </a:r>
            <a:r>
              <a:rPr lang="en-US" b="1" dirty="0">
                <a:solidFill>
                  <a:srgbClr val="000000"/>
                </a:solidFill>
              </a:rPr>
              <a:t> a/neu </a:t>
            </a:r>
            <a:r>
              <a:rPr lang="en-US" b="1" dirty="0" err="1">
                <a:solidFill>
                  <a:srgbClr val="000000"/>
                </a:solidFill>
              </a:rPr>
              <a:t>gymorth</a:t>
            </a:r>
            <a:r>
              <a:rPr lang="en-US" b="1" dirty="0">
                <a:solidFill>
                  <a:srgbClr val="000000"/>
                </a:solidFill>
              </a:rPr>
              <a:t> </a:t>
            </a:r>
            <a:r>
              <a:rPr lang="en-US" b="1" dirty="0" err="1">
                <a:solidFill>
                  <a:srgbClr val="000000"/>
                </a:solidFill>
              </a:rPr>
              <a:t>mewn</a:t>
            </a:r>
            <a:r>
              <a:rPr lang="en-US" b="1" dirty="0">
                <a:solidFill>
                  <a:srgbClr val="000000"/>
                </a:solidFill>
              </a:rPr>
              <a:t> </a:t>
            </a:r>
            <a:r>
              <a:rPr lang="en-US" b="1" dirty="0" err="1">
                <a:solidFill>
                  <a:srgbClr val="000000"/>
                </a:solidFill>
              </a:rPr>
              <a:t>partneriaeth</a:t>
            </a:r>
            <a:r>
              <a:rPr lang="en-US" b="1" dirty="0">
                <a:solidFill>
                  <a:srgbClr val="000000"/>
                </a:solidFill>
              </a:rPr>
              <a:t> </a:t>
            </a:r>
            <a:r>
              <a:rPr lang="en-US" b="1" dirty="0" err="1">
                <a:solidFill>
                  <a:srgbClr val="000000"/>
                </a:solidFill>
              </a:rPr>
              <a:t>â’r</a:t>
            </a:r>
            <a:r>
              <a:rPr lang="en-US" b="1" dirty="0">
                <a:solidFill>
                  <a:srgbClr val="000000"/>
                </a:solidFill>
              </a:rPr>
              <a:t> </a:t>
            </a:r>
            <a:r>
              <a:rPr lang="en-US" b="1" dirty="0" err="1">
                <a:solidFill>
                  <a:srgbClr val="000000"/>
                </a:solidFill>
              </a:rPr>
              <a:t>unigolyn</a:t>
            </a:r>
            <a:r>
              <a:rPr lang="en-US" b="1" dirty="0">
                <a:solidFill>
                  <a:srgbClr val="000000"/>
                </a:solidFill>
              </a:rPr>
              <a:t> </a:t>
            </a:r>
            <a:r>
              <a:rPr lang="en-US" b="1" dirty="0" err="1">
                <a:solidFill>
                  <a:srgbClr val="000000"/>
                </a:solidFill>
              </a:rPr>
              <a:t>i</a:t>
            </a:r>
            <a:r>
              <a:rPr lang="en-US" b="1" dirty="0">
                <a:solidFill>
                  <a:srgbClr val="000000"/>
                </a:solidFill>
              </a:rPr>
              <a:t> </a:t>
            </a:r>
            <a:r>
              <a:rPr lang="en-US" b="1" dirty="0" err="1">
                <a:solidFill>
                  <a:srgbClr val="000000"/>
                </a:solidFill>
              </a:rPr>
              <a:t>sicrhau</a:t>
            </a:r>
            <a:r>
              <a:rPr lang="en-US" b="1" dirty="0">
                <a:solidFill>
                  <a:srgbClr val="000000"/>
                </a:solidFill>
              </a:rPr>
              <a:t> bod </a:t>
            </a:r>
            <a:r>
              <a:rPr lang="en-US" b="1" dirty="0" err="1">
                <a:solidFill>
                  <a:srgbClr val="000000"/>
                </a:solidFill>
              </a:rPr>
              <a:t>dealltwriaeth</a:t>
            </a:r>
            <a:r>
              <a:rPr lang="en-US" b="1" dirty="0">
                <a:solidFill>
                  <a:srgbClr val="000000"/>
                </a:solidFill>
              </a:rPr>
              <a:t> </a:t>
            </a:r>
            <a:r>
              <a:rPr lang="en-US" b="1" dirty="0" err="1">
                <a:solidFill>
                  <a:srgbClr val="000000"/>
                </a:solidFill>
              </a:rPr>
              <a:t>gytûn</a:t>
            </a:r>
            <a:r>
              <a:rPr lang="en-US" b="1" dirty="0">
                <a:solidFill>
                  <a:srgbClr val="000000"/>
                </a:solidFill>
              </a:rPr>
              <a:t> </a:t>
            </a:r>
            <a:r>
              <a:rPr lang="en-US" b="1" dirty="0" err="1">
                <a:solidFill>
                  <a:srgbClr val="000000"/>
                </a:solidFill>
              </a:rPr>
              <a:t>o’r</a:t>
            </a:r>
            <a:r>
              <a:rPr lang="en-US" b="1" dirty="0">
                <a:solidFill>
                  <a:srgbClr val="000000"/>
                </a:solidFill>
              </a:rPr>
              <a:t> </a:t>
            </a:r>
            <a:r>
              <a:rPr lang="en-US" b="1" dirty="0" err="1">
                <a:solidFill>
                  <a:srgbClr val="000000"/>
                </a:solidFill>
              </a:rPr>
              <a:t>modd</a:t>
            </a:r>
            <a:r>
              <a:rPr lang="en-US" b="1" dirty="0">
                <a:solidFill>
                  <a:srgbClr val="000000"/>
                </a:solidFill>
              </a:rPr>
              <a:t> y </a:t>
            </a:r>
            <a:r>
              <a:rPr lang="en-US" b="1" dirty="0" err="1">
                <a:solidFill>
                  <a:srgbClr val="000000"/>
                </a:solidFill>
              </a:rPr>
              <a:t>caiff</a:t>
            </a:r>
            <a:r>
              <a:rPr lang="en-US" b="1" dirty="0">
                <a:solidFill>
                  <a:srgbClr val="000000"/>
                </a:solidFill>
              </a:rPr>
              <a:t> </a:t>
            </a:r>
            <a:r>
              <a:rPr lang="en-US" b="1" dirty="0" err="1">
                <a:solidFill>
                  <a:srgbClr val="000000"/>
                </a:solidFill>
              </a:rPr>
              <a:t>yr</a:t>
            </a:r>
            <a:r>
              <a:rPr lang="en-US" b="1" dirty="0">
                <a:solidFill>
                  <a:srgbClr val="000000"/>
                </a:solidFill>
              </a:rPr>
              <a:t> </a:t>
            </a:r>
            <a:r>
              <a:rPr lang="en-US" b="1" dirty="0" err="1">
                <a:solidFill>
                  <a:srgbClr val="000000"/>
                </a:solidFill>
              </a:rPr>
              <a:t>anghenion</a:t>
            </a:r>
            <a:r>
              <a:rPr lang="en-US" b="1" dirty="0">
                <a:solidFill>
                  <a:srgbClr val="000000"/>
                </a:solidFill>
              </a:rPr>
              <a:t> </a:t>
            </a:r>
            <a:r>
              <a:rPr lang="en-US" b="1" dirty="0" err="1">
                <a:solidFill>
                  <a:srgbClr val="000000"/>
                </a:solidFill>
              </a:rPr>
              <a:t>eu</a:t>
            </a:r>
            <a:r>
              <a:rPr lang="en-US" b="1" dirty="0">
                <a:solidFill>
                  <a:srgbClr val="000000"/>
                </a:solidFill>
              </a:rPr>
              <a:t> </a:t>
            </a:r>
            <a:r>
              <a:rPr lang="en-US" b="1" dirty="0" err="1">
                <a:solidFill>
                  <a:srgbClr val="000000"/>
                </a:solidFill>
              </a:rPr>
              <a:t>diwallu</a:t>
            </a:r>
            <a:r>
              <a:rPr lang="en-US" b="1" dirty="0">
                <a:solidFill>
                  <a:srgbClr val="000000"/>
                </a:solidFill>
              </a:rPr>
              <a:t> </a:t>
            </a:r>
            <a:r>
              <a:rPr lang="en-US" b="1" dirty="0" err="1">
                <a:solidFill>
                  <a:srgbClr val="000000"/>
                </a:solidFill>
              </a:rPr>
              <a:t>a’r</a:t>
            </a:r>
            <a:r>
              <a:rPr lang="en-US" b="1" dirty="0">
                <a:solidFill>
                  <a:srgbClr val="000000"/>
                </a:solidFill>
              </a:rPr>
              <a:t> </a:t>
            </a:r>
            <a:r>
              <a:rPr lang="en-US" b="1" dirty="0" err="1">
                <a:solidFill>
                  <a:srgbClr val="000000"/>
                </a:solidFill>
              </a:rPr>
              <a:t>canlyniadau</a:t>
            </a:r>
            <a:r>
              <a:rPr lang="en-US" b="1" dirty="0">
                <a:solidFill>
                  <a:srgbClr val="000000"/>
                </a:solidFill>
              </a:rPr>
              <a:t> </a:t>
            </a:r>
            <a:r>
              <a:rPr lang="en-US" b="1" dirty="0" err="1">
                <a:solidFill>
                  <a:srgbClr val="000000"/>
                </a:solidFill>
              </a:rPr>
              <a:t>personol</a:t>
            </a:r>
            <a:r>
              <a:rPr lang="en-US" b="1" dirty="0">
                <a:solidFill>
                  <a:srgbClr val="000000"/>
                </a:solidFill>
              </a:rPr>
              <a:t> </a:t>
            </a:r>
            <a:r>
              <a:rPr lang="en-US" b="1" dirty="0" err="1">
                <a:solidFill>
                  <a:srgbClr val="000000"/>
                </a:solidFill>
              </a:rPr>
              <a:t>eu</a:t>
            </a:r>
            <a:r>
              <a:rPr lang="en-US" b="1" dirty="0">
                <a:solidFill>
                  <a:srgbClr val="000000"/>
                </a:solidFill>
              </a:rPr>
              <a:t> </a:t>
            </a:r>
            <a:r>
              <a:rPr lang="en-US" b="1" dirty="0" err="1">
                <a:solidFill>
                  <a:srgbClr val="000000"/>
                </a:solidFill>
              </a:rPr>
              <a:t>cyflawni</a:t>
            </a:r>
            <a:r>
              <a:rPr lang="en-US" b="1" dirty="0">
                <a:solidFill>
                  <a:srgbClr val="000000"/>
                </a:solidFill>
              </a:rPr>
              <a:t>.</a:t>
            </a:r>
            <a:endParaRPr lang="en-US" dirty="0"/>
          </a:p>
          <a:p>
            <a:pPr defTabSz="914400">
              <a:defRPr/>
            </a:pPr>
            <a:r>
              <a:rPr lang="en-US" dirty="0">
                <a:solidFill>
                  <a:srgbClr val="000000"/>
                </a:solidFill>
              </a:rPr>
              <a:t> </a:t>
            </a:r>
            <a:endParaRPr lang="en-US" dirty="0"/>
          </a:p>
          <a:p>
            <a:pPr defTabSz="914400">
              <a:spcBef>
                <a:spcPct val="0"/>
              </a:spcBef>
              <a:defRPr/>
            </a:pPr>
            <a:endParaRPr lang="en-US" sz="1200" i="0" u="none" strike="noStrike" cap="none" baseline="0" dirty="0">
              <a:solidFill>
                <a:srgbClr val="000000"/>
              </a:solidFill>
              <a:effectLst/>
              <a:uFillTx/>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ct val="0"/>
              </a:spcBef>
              <a:spcAft>
                <a:spcPct val="0"/>
              </a:spcAft>
              <a:buClrTx/>
              <a:buSzTx/>
              <a:buFontTx/>
              <a:buNone/>
              <a:defRPr/>
            </a:pPr>
            <a:endParaRPr lang="en-GB" sz="1200" b="0" u="none" baseline="0" dirty="0">
              <a:ea typeface="ＭＳ Ｐゴシック" pitchFamily="34" charset="-128"/>
            </a:endParaRPr>
          </a:p>
          <a:p>
            <a:pPr marL="0" marR="0" indent="0" algn="l" defTabSz="914400" rtl="0" eaLnBrk="1" fontAlgn="auto" latinLnBrk="0" hangingPunct="1">
              <a:lnSpc>
                <a:spcPct val="100000"/>
              </a:lnSpc>
              <a:spcBef>
                <a:spcPct val="0"/>
              </a:spcBef>
              <a:spcAft>
                <a:spcPct val="0"/>
              </a:spcAft>
              <a:buClrTx/>
              <a:buSzTx/>
              <a:buFontTx/>
              <a:buNone/>
              <a:defRPr/>
            </a:pPr>
            <a:endParaRPr lang="en-GB" sz="1200" b="0" u="none" baseline="0" dirty="0">
              <a:ea typeface="ＭＳ Ｐゴシック" pitchFamily="34" charset="-128"/>
            </a:endParaRPr>
          </a:p>
          <a:p>
            <a:pPr marL="0" marR="0" indent="0" algn="l" defTabSz="914400" rtl="0" eaLnBrk="1" fontAlgn="auto" latinLnBrk="0" hangingPunct="1">
              <a:lnSpc>
                <a:spcPct val="100000"/>
              </a:lnSpc>
              <a:spcBef>
                <a:spcPct val="0"/>
              </a:spcBef>
              <a:spcAft>
                <a:spcPct val="0"/>
              </a:spcAft>
              <a:buClrTx/>
              <a:buSzTx/>
              <a:buFontTx/>
              <a:buNone/>
              <a:defRPr/>
            </a:pPr>
            <a:endParaRPr lang="en-GB" sz="1200" b="1" u="none" baseline="0" dirty="0">
              <a:ea typeface="ＭＳ Ｐゴシック" pitchFamily="34" charset="-128"/>
            </a:endParaRPr>
          </a:p>
          <a:p>
            <a:pPr marL="0" marR="0" indent="0" algn="l" defTabSz="914400" rtl="0" eaLnBrk="1" fontAlgn="auto" latinLnBrk="0" hangingPunct="1">
              <a:lnSpc>
                <a:spcPct val="100000"/>
              </a:lnSpc>
              <a:spcBef>
                <a:spcPct val="0"/>
              </a:spcBef>
              <a:spcAft>
                <a:spcPct val="0"/>
              </a:spcAft>
              <a:buClrTx/>
              <a:buSzTx/>
              <a:buFontTx/>
              <a:buNone/>
              <a:defRPr/>
            </a:pPr>
            <a:endParaRPr lang="en-GB" sz="1200" u="none" baseline="0" dirty="0">
              <a:ea typeface="ＭＳ Ｐゴシック" pitchFamily="34" charset="-128"/>
            </a:endParaRPr>
          </a:p>
          <a:p>
            <a:pPr defTabSz="914400" fontAlgn="auto">
              <a:spcBef>
                <a:spcPts val="0"/>
              </a:spcBef>
              <a:spcAft>
                <a:spcPts val="0"/>
              </a:spcAft>
              <a:defRPr/>
            </a:pPr>
            <a:r>
              <a:rPr lang="en-GB" sz="1200" b="0" u="none" baseline="0" dirty="0">
                <a:ea typeface="ＭＳ Ｐゴシック"/>
              </a:rPr>
              <a:t>Care and support plans here refer to those completed by social workers, not the care planning completed in the independent sector such as care homes and domiciliary care agencies . These agencies are guided by </a:t>
            </a:r>
            <a:r>
              <a:rPr lang="en-GB" dirty="0"/>
              <a:t>Statutory Guidance for service providers and responsible individuals on meeting service standards regulations under the Regulation and Inspection in Social Care (Wales) Act 2016 RISCA legislation</a:t>
            </a:r>
            <a:r>
              <a:rPr lang="en-GB" sz="1200" b="0" u="none" baseline="0" dirty="0">
                <a:ea typeface="ＭＳ Ｐゴシック"/>
              </a:rPr>
              <a:t>.</a:t>
            </a:r>
            <a:r>
              <a:rPr lang="en-GB" dirty="0">
                <a:ea typeface="ＭＳ Ｐゴシック"/>
              </a:rPr>
              <a:t> See this link for further information </a:t>
            </a:r>
            <a:r>
              <a:rPr lang="en-GB" dirty="0">
                <a:hlinkClick r:id="rId3"/>
              </a:rPr>
              <a:t>52813_Welsh Act Social Care (Wales) Act 2016.indd (legislation.gov.uk)</a:t>
            </a:r>
            <a:r>
              <a:rPr lang="en-GB" dirty="0">
                <a:ea typeface="ＭＳ Ｐゴシック"/>
                <a:hlinkClick r:id="rId3"/>
              </a:rPr>
              <a:t>  </a:t>
            </a:r>
            <a:r>
              <a:rPr lang="en-GB" dirty="0">
                <a:hlinkClick r:id="rId4"/>
              </a:rPr>
              <a:t>Statutory Guidance for service providers (gov.wales)</a:t>
            </a:r>
            <a:r>
              <a:rPr lang="en-GB" dirty="0">
                <a:ea typeface="ＭＳ Ｐゴシック"/>
                <a:hlinkClick r:id="rId3"/>
              </a:rPr>
              <a:t> </a:t>
            </a:r>
            <a:r>
              <a:rPr lang="en-GB" dirty="0">
                <a:ea typeface="ＭＳ Ｐゴシック"/>
              </a:rPr>
              <a:t> </a:t>
            </a:r>
            <a:r>
              <a:rPr lang="en-GB" sz="1200" b="0" u="none" baseline="0" dirty="0">
                <a:ea typeface="ＭＳ Ｐゴシック"/>
              </a:rPr>
              <a:t>Not designed to replace the Mental Health Measure (2011), or Care and Treatment Planning under this Measure will continue</a:t>
            </a:r>
            <a:endParaRPr lang="en-GB" sz="1200" b="0" u="none" baseline="0" dirty="0">
              <a:ea typeface="ＭＳ Ｐゴシック"/>
              <a:cs typeface="Calibri"/>
            </a:endParaRPr>
          </a:p>
          <a:p>
            <a:pPr lvl="0"/>
            <a:r>
              <a:rPr lang="en-GB" sz="1200" kern="1200" dirty="0">
                <a:solidFill>
                  <a:schemeClr val="tx1"/>
                </a:solidFill>
                <a:effectLst/>
              </a:rPr>
              <a:t>Local authorities </a:t>
            </a:r>
            <a:r>
              <a:rPr lang="en-GB" sz="1200" b="1" kern="1200" dirty="0">
                <a:solidFill>
                  <a:schemeClr val="tx1"/>
                </a:solidFill>
                <a:effectLst/>
              </a:rPr>
              <a:t>must</a:t>
            </a:r>
            <a:r>
              <a:rPr lang="en-GB" sz="1200" kern="1200" dirty="0">
                <a:solidFill>
                  <a:schemeClr val="tx1"/>
                </a:solidFill>
                <a:effectLst/>
              </a:rPr>
              <a:t> provide, and keep under review, care and support plans for children and adults, and support plans for carers, who have needs for care and support which meet the eligibility criteria. This </a:t>
            </a:r>
            <a:r>
              <a:rPr lang="en-GB" sz="1200" b="1" kern="1200" dirty="0">
                <a:solidFill>
                  <a:schemeClr val="tx1"/>
                </a:solidFill>
                <a:effectLst/>
              </a:rPr>
              <a:t>duty</a:t>
            </a:r>
            <a:r>
              <a:rPr lang="en-GB" sz="1200" kern="1200" dirty="0">
                <a:solidFill>
                  <a:schemeClr val="tx1"/>
                </a:solidFill>
                <a:effectLst/>
              </a:rPr>
              <a:t> also applies for people where it appears to the local authority that it is necessary to meet the person’s needs in order to protect the person from abuse or neglect or the risk of abuse or neglect (and additionally in the case of a child: harm or the risk of harm).</a:t>
            </a:r>
            <a:endParaRPr lang="en-GB" sz="1200" kern="1200" dirty="0">
              <a:solidFill>
                <a:schemeClr val="tx1"/>
              </a:solidFill>
              <a:effectLst/>
              <a:cs typeface="Calibri"/>
            </a:endParaRPr>
          </a:p>
          <a:p>
            <a:pPr defTabSz="914400" fontAlgn="auto">
              <a:spcBef>
                <a:spcPts val="0"/>
              </a:spcBef>
              <a:spcAft>
                <a:spcPts val="0"/>
              </a:spcAft>
              <a:defRPr/>
            </a:pPr>
            <a:r>
              <a:rPr lang="en-GB" sz="1200" kern="1200" dirty="0">
                <a:solidFill>
                  <a:schemeClr val="tx1"/>
                </a:solidFill>
                <a:effectLst/>
              </a:rPr>
              <a:t>Many individuals’ needs for care and support can be met without a formal plan. </a:t>
            </a:r>
            <a:r>
              <a:rPr lang="en-GB" sz="1200" b="0" u="none" baseline="0" dirty="0">
                <a:ea typeface="ＭＳ Ｐゴシック"/>
              </a:rPr>
              <a:t>If someone </a:t>
            </a:r>
            <a:r>
              <a:rPr lang="en-GB" dirty="0">
                <a:ea typeface="ＭＳ Ｐゴシック"/>
              </a:rPr>
              <a:t>is not </a:t>
            </a:r>
            <a:r>
              <a:rPr lang="en-GB" sz="1200" b="0" u="none" baseline="0" dirty="0">
                <a:ea typeface="ＭＳ Ｐゴシック"/>
              </a:rPr>
              <a:t>eligible, or they are able to meet their needs without requiring support from the Local Authority, then a care and support plan is not</a:t>
            </a:r>
            <a:r>
              <a:rPr lang="en-GB" dirty="0">
                <a:ea typeface="ＭＳ Ｐゴシック"/>
              </a:rPr>
              <a:t> </a:t>
            </a:r>
            <a:r>
              <a:rPr lang="en-GB" sz="1200" b="0" u="none" baseline="0" dirty="0">
                <a:ea typeface="ＭＳ Ｐゴシック"/>
              </a:rPr>
              <a:t> required. However, </a:t>
            </a:r>
            <a:r>
              <a:rPr lang="en-GB" dirty="0">
                <a:ea typeface="ＭＳ Ｐゴシック"/>
              </a:rPr>
              <a:t>there is still</a:t>
            </a:r>
            <a:r>
              <a:rPr lang="en-GB" sz="1200" b="0" u="none" baseline="0" dirty="0">
                <a:ea typeface="ＭＳ Ｐゴシック"/>
              </a:rPr>
              <a:t> </a:t>
            </a:r>
            <a:r>
              <a:rPr lang="en-GB" dirty="0">
                <a:ea typeface="ＭＳ Ｐゴシック"/>
              </a:rPr>
              <a:t>a </a:t>
            </a:r>
            <a:r>
              <a:rPr lang="en-GB" sz="1200" b="0" u="none" baseline="0" dirty="0">
                <a:ea typeface="ＭＳ Ｐゴシック"/>
              </a:rPr>
              <a:t>need to record the outcome of the assessment: </a:t>
            </a:r>
            <a:r>
              <a:rPr lang="en-GB" sz="1200" b="0" u="none" kern="1200" baseline="0" dirty="0">
                <a:solidFill>
                  <a:schemeClr val="tx1"/>
                </a:solidFill>
                <a:effectLst/>
              </a:rPr>
              <a:t>H</a:t>
            </a:r>
            <a:r>
              <a:rPr lang="en-GB" sz="1200" kern="1200" dirty="0">
                <a:solidFill>
                  <a:schemeClr val="tx1"/>
                </a:solidFill>
                <a:effectLst/>
              </a:rPr>
              <a:t>owever, </a:t>
            </a:r>
            <a:r>
              <a:rPr lang="en-GB" sz="1200" b="1" kern="1200" dirty="0">
                <a:solidFill>
                  <a:schemeClr val="tx1"/>
                </a:solidFill>
                <a:effectLst/>
              </a:rPr>
              <a:t>a plan is needed </a:t>
            </a:r>
            <a:r>
              <a:rPr lang="en-GB" sz="1200" kern="1200" dirty="0">
                <a:solidFill>
                  <a:schemeClr val="tx1"/>
                </a:solidFill>
                <a:effectLst/>
              </a:rPr>
              <a:t>when the individual is unlikely to achieve their personal outcomes unless the local authority provides or arranges care and support to meet an identified, eligible need. The local authority must involve the individual and jointly develop the plan and, where feasible, any carer.</a:t>
            </a:r>
            <a:r>
              <a:rPr lang="en-GB" dirty="0"/>
              <a:t> </a:t>
            </a:r>
            <a:endParaRPr lang="en-GB" sz="1200" kern="1200" dirty="0">
              <a:solidFill>
                <a:schemeClr val="tx1"/>
              </a:solidFill>
              <a:effectLst/>
              <a:cs typeface="Calibri"/>
            </a:endParaRPr>
          </a:p>
          <a:p>
            <a:r>
              <a:rPr lang="en-GB" sz="1200" kern="1200" dirty="0">
                <a:solidFill>
                  <a:schemeClr val="tx1"/>
                </a:solidFill>
                <a:effectLst/>
              </a:rPr>
              <a:t>The plan must be kept under </a:t>
            </a:r>
            <a:r>
              <a:rPr lang="en-GB" sz="1200" b="1" kern="1200" dirty="0">
                <a:solidFill>
                  <a:schemeClr val="tx1"/>
                </a:solidFill>
                <a:effectLst/>
              </a:rPr>
              <a:t>review.</a:t>
            </a:r>
            <a:r>
              <a:rPr lang="en-GB" b="1" dirty="0"/>
              <a:t> </a:t>
            </a:r>
            <a:r>
              <a:rPr lang="en-GB" sz="1200" kern="1200" baseline="0" dirty="0">
                <a:solidFill>
                  <a:schemeClr val="tx1"/>
                </a:solidFill>
                <a:effectLst/>
              </a:rPr>
              <a:t> </a:t>
            </a:r>
            <a:r>
              <a:rPr lang="en-GB" sz="1200" kern="1200" dirty="0">
                <a:solidFill>
                  <a:schemeClr val="tx1"/>
                </a:solidFill>
                <a:effectLst/>
              </a:rPr>
              <a:t>If the authority believes that an individual’s eligible need for care and support has changed, it must conduct an assessment and revise the plan as necessary. A plan must </a:t>
            </a:r>
            <a:r>
              <a:rPr lang="en-GB" sz="1200" b="1" kern="1200" dirty="0">
                <a:solidFill>
                  <a:schemeClr val="tx1"/>
                </a:solidFill>
                <a:effectLst/>
              </a:rPr>
              <a:t>not</a:t>
            </a:r>
            <a:r>
              <a:rPr lang="en-GB" sz="1200" kern="1200" dirty="0">
                <a:solidFill>
                  <a:schemeClr val="tx1"/>
                </a:solidFill>
                <a:effectLst/>
              </a:rPr>
              <a:t> be closed without a review.</a:t>
            </a:r>
            <a:r>
              <a:rPr lang="en-GB" dirty="0"/>
              <a:t>  </a:t>
            </a:r>
            <a:endParaRPr lang="en-GB" sz="1200" kern="1200" dirty="0">
              <a:solidFill>
                <a:schemeClr val="tx1"/>
              </a:solidFill>
              <a:effectLst/>
              <a:cs typeface="Calibri"/>
            </a:endParaRPr>
          </a:p>
          <a:p>
            <a:r>
              <a:rPr lang="en-GB" sz="1200" kern="1200" dirty="0">
                <a:solidFill>
                  <a:schemeClr val="tx1"/>
                </a:solidFill>
                <a:effectLst/>
              </a:rPr>
              <a:t>Where a local authority is required to prepare and maintain a care and / or support plan it must ensure that there is a named individual to co-ordinate the preparation, completion, review, delivery and revision of the plan.</a:t>
            </a:r>
            <a:r>
              <a:rPr lang="en-GB" dirty="0"/>
              <a:t> </a:t>
            </a:r>
            <a:endParaRPr lang="en-GB" sz="1200" kern="1200" dirty="0">
              <a:solidFill>
                <a:schemeClr val="tx1"/>
              </a:solidFill>
              <a:effectLst/>
              <a:cs typeface="Calibri"/>
            </a:endParaRPr>
          </a:p>
          <a:p>
            <a:pPr lvl="0"/>
            <a:r>
              <a:rPr lang="en-GB" sz="1200" kern="1200" dirty="0">
                <a:solidFill>
                  <a:schemeClr val="tx1"/>
                </a:solidFill>
                <a:effectLst/>
              </a:rPr>
              <a:t>In many cases the care and support plan </a:t>
            </a:r>
            <a:r>
              <a:rPr lang="en-GB" sz="1200" b="1" kern="1200" dirty="0">
                <a:solidFill>
                  <a:schemeClr val="tx1"/>
                </a:solidFill>
                <a:effectLst/>
              </a:rPr>
              <a:t>co-ordinator</a:t>
            </a:r>
            <a:r>
              <a:rPr lang="en-GB" sz="1200" kern="1200" dirty="0">
                <a:solidFill>
                  <a:schemeClr val="tx1"/>
                </a:solidFill>
                <a:effectLst/>
              </a:rPr>
              <a:t> will be the same practitioner as the assessment co-ordinator. Social workers and occupational therapists are well placed to undertake this role, which includes:</a:t>
            </a:r>
            <a:endParaRPr lang="en-GB" sz="1200" kern="1200" dirty="0">
              <a:solidFill>
                <a:schemeClr val="tx1"/>
              </a:solidFill>
              <a:effectLst/>
              <a:cs typeface="Calibri"/>
            </a:endParaRPr>
          </a:p>
          <a:p>
            <a:pPr marL="171450" lvl="0" indent="-171450">
              <a:buFont typeface="Arial" panose="020B0604020202020204" pitchFamily="34" charset="0"/>
              <a:buChar char="•"/>
            </a:pPr>
            <a:r>
              <a:rPr lang="en-GB" sz="1200" kern="1200" dirty="0">
                <a:solidFill>
                  <a:schemeClr val="tx1"/>
                </a:solidFill>
                <a:effectLst/>
              </a:rPr>
              <a:t>Acting as a focus for communication for different practitioners and the individual</a:t>
            </a:r>
            <a:endParaRPr lang="en-GB" sz="1200" kern="1200" dirty="0">
              <a:solidFill>
                <a:schemeClr val="tx1"/>
              </a:solidFill>
              <a:effectLst/>
              <a:cs typeface="Calibri"/>
            </a:endParaRPr>
          </a:p>
          <a:p>
            <a:pPr marL="171450" lvl="0" indent="-171450">
              <a:buFont typeface="Arial" panose="020B0604020202020204" pitchFamily="34" charset="0"/>
              <a:buChar char="•"/>
            </a:pPr>
            <a:r>
              <a:rPr lang="en-GB" sz="1200" kern="1200" dirty="0">
                <a:solidFill>
                  <a:schemeClr val="tx1"/>
                </a:solidFill>
                <a:effectLst/>
              </a:rPr>
              <a:t>To make sure that information is recorded correctly, and that the care and support plan is made available to the individual</a:t>
            </a:r>
            <a:endParaRPr lang="en-GB" sz="1200" kern="1200" dirty="0">
              <a:solidFill>
                <a:schemeClr val="tx1"/>
              </a:solidFill>
              <a:effectLst/>
              <a:cs typeface="Calibri"/>
            </a:endParaRPr>
          </a:p>
          <a:p>
            <a:pPr marL="171450" lvl="0" indent="-171450">
              <a:buFont typeface="Arial" panose="020B0604020202020204" pitchFamily="34" charset="0"/>
              <a:buChar char="•"/>
            </a:pPr>
            <a:r>
              <a:rPr lang="en-GB" sz="1200" kern="1200" dirty="0">
                <a:solidFill>
                  <a:schemeClr val="tx1"/>
                </a:solidFill>
                <a:effectLst/>
              </a:rPr>
              <a:t>To ensure that any problems or difficulties in the co-ordination or completion of a review are resolved</a:t>
            </a:r>
            <a:endParaRPr lang="en-GB" sz="1200" kern="1200" dirty="0">
              <a:solidFill>
                <a:schemeClr val="tx1"/>
              </a:solidFill>
              <a:effectLst/>
              <a:cs typeface="Calibri"/>
            </a:endParaRPr>
          </a:p>
          <a:p>
            <a:pPr marL="171450" lvl="0" indent="-171450">
              <a:buFont typeface="Arial" panose="020B0604020202020204" pitchFamily="34" charset="0"/>
              <a:buChar char="•"/>
            </a:pPr>
            <a:r>
              <a:rPr lang="en-GB" sz="1200" kern="1200" dirty="0">
                <a:solidFill>
                  <a:schemeClr val="tx1"/>
                </a:solidFill>
                <a:effectLst/>
              </a:rPr>
              <a:t>The co-ordinator must have the skills, knowledge and competence to undertake the role and it is advised that these activities can be undertaken by:</a:t>
            </a:r>
            <a:endParaRPr lang="en-GB" sz="1200" kern="1200" dirty="0">
              <a:solidFill>
                <a:schemeClr val="tx1"/>
              </a:solidFill>
              <a:effectLst/>
              <a:cs typeface="Calibri"/>
            </a:endParaRPr>
          </a:p>
          <a:p>
            <a:pPr marL="171450" lvl="0" indent="-171450">
              <a:buFont typeface="Arial" panose="020B0604020202020204" pitchFamily="34" charset="0"/>
              <a:buChar char="•"/>
            </a:pPr>
            <a:endParaRPr lang="en-GB" sz="1200" kern="1200" dirty="0">
              <a:solidFill>
                <a:schemeClr val="tx1"/>
              </a:solidFill>
              <a:effectLst/>
            </a:endParaRPr>
          </a:p>
          <a:p>
            <a:r>
              <a:rPr lang="en-GB" sz="1200" kern="1200" dirty="0">
                <a:solidFill>
                  <a:schemeClr val="tx1"/>
                </a:solidFill>
                <a:effectLst/>
              </a:rPr>
              <a:t>Either a registered social work or</a:t>
            </a:r>
            <a:r>
              <a:rPr lang="en-GB" sz="1200" kern="1200" baseline="0" dirty="0">
                <a:solidFill>
                  <a:schemeClr val="tx1"/>
                </a:solidFill>
                <a:effectLst/>
              </a:rPr>
              <a:t> a s</a:t>
            </a:r>
            <a:r>
              <a:rPr lang="en-GB" sz="1200" kern="1200" dirty="0">
                <a:solidFill>
                  <a:schemeClr val="tx1"/>
                </a:solidFill>
                <a:effectLst/>
              </a:rPr>
              <a:t>ocial care professional, under the supervision of a registered</a:t>
            </a:r>
            <a:r>
              <a:rPr lang="en-GB" sz="1200" kern="1200" baseline="0" dirty="0">
                <a:solidFill>
                  <a:schemeClr val="tx1"/>
                </a:solidFill>
                <a:effectLst/>
              </a:rPr>
              <a:t> social worker</a:t>
            </a:r>
            <a:r>
              <a:rPr lang="en-GB" sz="1200" kern="1200" dirty="0">
                <a:solidFill>
                  <a:schemeClr val="tx1"/>
                </a:solidFill>
                <a:effectLst/>
              </a:rPr>
              <a:t> which includes knowledge and skills in undertaking person centred assessment.</a:t>
            </a:r>
            <a:r>
              <a:rPr lang="en-GB" dirty="0"/>
              <a:t> </a:t>
            </a:r>
            <a:endParaRPr lang="en-GB" sz="1200" kern="1200" baseline="0" dirty="0">
              <a:solidFill>
                <a:schemeClr val="tx1"/>
              </a:solidFill>
              <a:effectLst/>
              <a:cs typeface="Calibri"/>
            </a:endParaRPr>
          </a:p>
          <a:p>
            <a:pPr lvl="0" algn="l"/>
            <a:endParaRPr lang="en-GB" sz="1200" kern="1200" dirty="0">
              <a:solidFill>
                <a:schemeClr val="tx1"/>
              </a:solidFill>
              <a:effectLst/>
            </a:endParaRPr>
          </a:p>
          <a:p>
            <a:r>
              <a:rPr lang="en-GB" sz="1200" kern="1200" dirty="0">
                <a:solidFill>
                  <a:schemeClr val="tx1"/>
                </a:solidFill>
                <a:effectLst/>
              </a:rPr>
              <a:t>Practitioners preparing, maintaining and reviewing care and support plans for the purposes of adoption must fulfil the requirements of the `Restriction of Adoption Reports Regulations 2005’. Staff undertaking linked duties not covered by these regulations should have the relevant knowledge and understanding of the lifelong implications of adoption</a:t>
            </a:r>
            <a:r>
              <a:rPr lang="en-GB" sz="1200" b="1" kern="1200" dirty="0">
                <a:solidFill>
                  <a:schemeClr val="tx1"/>
                </a:solidFill>
                <a:effectLst/>
              </a:rPr>
              <a:t>.</a:t>
            </a:r>
            <a:r>
              <a:rPr lang="en-GB" b="1" dirty="0"/>
              <a:t> </a:t>
            </a:r>
            <a:endParaRPr lang="en-GB" sz="1200" b="1" kern="1200" dirty="0">
              <a:solidFill>
                <a:schemeClr val="tx1"/>
              </a:solidFill>
              <a:effectLst/>
              <a:cs typeface="Calibri"/>
            </a:endParaRPr>
          </a:p>
          <a:p>
            <a:pPr lvl="0"/>
            <a:endParaRPr lang="en-GB" sz="1200" kern="1200" dirty="0">
              <a:solidFill>
                <a:schemeClr val="tx1"/>
              </a:solidFill>
              <a:effectLst/>
            </a:endParaRPr>
          </a:p>
          <a:p>
            <a:pPr lvl="0"/>
            <a:r>
              <a:rPr lang="en-GB" sz="1200" kern="1200" dirty="0">
                <a:solidFill>
                  <a:schemeClr val="tx1"/>
                </a:solidFill>
                <a:effectLst/>
              </a:rPr>
              <a:t>A local authority must ensure that services provided to deafblind people are appropriate, recognising that they may not necessarily be able to benefit from mainstream services or those services aimed primarily at blind people or deaf people who are able to rely on their other senses. Local authorities must ensure that deafblind people are able to access specifically trained one-to-one support workers for those people they assess as requiring one.</a:t>
            </a:r>
            <a:endParaRPr lang="en-GB" sz="1200" kern="1200" dirty="0">
              <a:solidFill>
                <a:schemeClr val="tx1"/>
              </a:solidFill>
              <a:effectLst/>
              <a:cs typeface="Calibri"/>
            </a:endParaRPr>
          </a:p>
          <a:p>
            <a:pPr lvl="0"/>
            <a:endParaRPr lang="en-GB" sz="1200" kern="1200" dirty="0">
              <a:solidFill>
                <a:schemeClr val="tx1"/>
              </a:solidFill>
              <a:effectLst/>
            </a:endParaRPr>
          </a:p>
          <a:p>
            <a:pPr lvl="0"/>
            <a:r>
              <a:rPr lang="en-GB" sz="1200" kern="1200" dirty="0">
                <a:solidFill>
                  <a:schemeClr val="tx1"/>
                </a:solidFill>
                <a:effectLst/>
              </a:rPr>
              <a:t>For adults, in cases where the care and support plan identifies care and support which may require a financial contribution from the individual, arrangements must be made to ensure the individual is clear about this, and that a financial assessment is undertaken where this is required. If an adult has financial means above the financial limit the local authority should ensure they continue to have access to good quality information, advice and assistance that enables them to make informed decisions about their care and support needs. The Local Authority</a:t>
            </a:r>
            <a:r>
              <a:rPr lang="en-GB" sz="1200" kern="1200" baseline="0" dirty="0">
                <a:solidFill>
                  <a:schemeClr val="tx1"/>
                </a:solidFill>
                <a:effectLst/>
              </a:rPr>
              <a:t> can also offer support to those who may be above the financial threshold but need help with care and support: Self-funders could ask the LA to enter into a contract on behalf of themselves, or can choose to offer support to someone who they may have concerns about meeting needs/coordinating plans for themselves e.g. someone with mental health needs.</a:t>
            </a:r>
            <a:endParaRPr lang="en-GB" sz="1200" kern="1200" dirty="0">
              <a:solidFill>
                <a:schemeClr val="tx1"/>
              </a:solidFill>
              <a:effectLst/>
              <a:cs typeface="Calibri"/>
            </a:endParaRPr>
          </a:p>
          <a:p>
            <a:r>
              <a:rPr lang="en-GB" sz="1200" kern="1200" dirty="0">
                <a:solidFill>
                  <a:schemeClr val="tx1"/>
                </a:solidFill>
                <a:effectLst/>
              </a:rPr>
              <a:t> </a:t>
            </a:r>
            <a:endParaRPr lang="en-GB" sz="1200" kern="1200" dirty="0">
              <a:solidFill>
                <a:schemeClr val="tx1"/>
              </a:solidFill>
              <a:effectLst/>
              <a:cs typeface="Calibri"/>
            </a:endParaRPr>
          </a:p>
          <a:p>
            <a:r>
              <a:rPr lang="en-GB" sz="1200" b="1" kern="1200" dirty="0">
                <a:solidFill>
                  <a:schemeClr val="tx1"/>
                </a:solidFill>
                <a:effectLst/>
              </a:rPr>
              <a:t>Key learning point</a:t>
            </a:r>
            <a:endParaRPr lang="en-GB" sz="1200" kern="1200" dirty="0">
              <a:solidFill>
                <a:schemeClr val="tx1"/>
              </a:solidFill>
              <a:effectLst/>
            </a:endParaRPr>
          </a:p>
          <a:p>
            <a:r>
              <a:rPr lang="en-GB" sz="1200" b="1" kern="1200" dirty="0">
                <a:solidFill>
                  <a:schemeClr val="tx1"/>
                </a:solidFill>
                <a:effectLst/>
              </a:rPr>
              <a:t>The care and / or support plan must be developed in partnership with the individual to ensure there is an agreed understanding of how the needs will be met and personal outcomes achieved.</a:t>
            </a:r>
            <a:r>
              <a:rPr lang="en-GB" b="1" dirty="0"/>
              <a:t>  </a:t>
            </a:r>
            <a:endParaRPr lang="en-GB" sz="1200" b="1" kern="1200" dirty="0">
              <a:solidFill>
                <a:schemeClr val="tx1"/>
              </a:solidFill>
              <a:effectLst/>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u="none" baseline="0" dirty="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u="none" baseline="0" dirty="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u="none" baseline="0" dirty="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baseline="0" dirty="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baseline="0" dirty="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baseline="0" dirty="0">
              <a:ea typeface="ＭＳ Ｐゴシック" pitchFamily="34" charset="-128"/>
            </a:endParaRPr>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34</a:t>
            </a:fld>
            <a:endParaRPr lang="en-US"/>
          </a:p>
        </p:txBody>
      </p:sp>
    </p:spTree>
    <p:extLst>
      <p:ext uri="{BB962C8B-B14F-4D97-AF65-F5344CB8AC3E}">
        <p14:creationId xmlns:p14="http://schemas.microsoft.com/office/powerpoint/2010/main" val="502853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29100"/>
            <a:ext cx="5486400" cy="3600450"/>
          </a:xfrm>
        </p:spPr>
        <p:txBody>
          <a:bodyPr/>
          <a:lstStyle/>
          <a:p>
            <a:r>
              <a:rPr lang="cy" sz="1200" b="0" i="0" u="none" strike="noStrike" cap="none" baseline="0" dirty="0">
                <a:solidFill>
                  <a:srgbClr val="000000"/>
                </a:solidFill>
                <a:effectLst/>
                <a:uFillTx/>
                <a:latin typeface="Calibri" panose="020F0502020204030204" pitchFamily="34" charset="0"/>
              </a:rPr>
              <a:t>Un o'r cysyniadau allweddol i'w bwysleisio gydag ymarferwyr yw'r angen am gymesuredd gyda chyfathrebu da, clir a thryloyw yr holl ffordd drwy'r broses. Ansawdd y rhyngweithiadau hyn a thryloywder y cyfathrebu a fydd yn helpu unigolion sydd angen cymorth i deimlo'n rhan o'r broses. </a:t>
            </a:r>
          </a:p>
          <a:p>
            <a:endParaRPr lang="en-GB" sz="1200" kern="1200" dirty="0">
              <a:solidFill>
                <a:schemeClr val="tx1"/>
              </a:solidFill>
              <a:effectLst/>
              <a:latin typeface="Calibri" panose="020F0502020204030204" pitchFamily="34" charset="0"/>
              <a:ea typeface="+mn-ea"/>
              <a:cs typeface="Calibri" panose="020F0502020204030204" pitchFamily="34" charset="0"/>
            </a:endParaRPr>
          </a:p>
          <a:p>
            <a:pPr lvl="0"/>
            <a:r>
              <a:rPr lang="cy" sz="1200" b="1" i="0" u="none" strike="noStrike" cap="none" baseline="0" dirty="0">
                <a:solidFill>
                  <a:srgbClr val="000000"/>
                </a:solidFill>
                <a:effectLst/>
                <a:uFillTx/>
                <a:latin typeface="Calibri" panose="020F0502020204030204" pitchFamily="34" charset="0"/>
              </a:rPr>
              <a:t>Rhaid </a:t>
            </a:r>
            <a:r>
              <a:rPr lang="cy" sz="1200" b="0" i="0" u="none" strike="noStrike" cap="none" baseline="0" dirty="0">
                <a:solidFill>
                  <a:srgbClr val="000000"/>
                </a:solidFill>
                <a:effectLst/>
                <a:uFillTx/>
                <a:latin typeface="Calibri" panose="020F0502020204030204" pitchFamily="34" charset="0"/>
              </a:rPr>
              <a:t>i ddyletswyddau trosfwaol y Ddeddf gael eu dilyn wrth ddatblygu cynlluniau, a ddylai ganolbwyntio ar yr unigolyn, hybu llesiant a bod yn seiliedig ar ganlyniadau. Mae’n bwysig hefyd eu bod yn glir ac yn gryno a’u bod yn defnyddio iaith a dulliau cyfathrebu priodol a’u bod mewn fformat hygyrch er mwyn i’r unigolyn allu cymryd rhan yn ei gynlluniau a deall ei gynllun. Ystyried a oes angen eiriolaeth.</a:t>
            </a:r>
          </a:p>
          <a:p>
            <a:pPr lvl="0"/>
            <a:r>
              <a:rPr lang="cy" sz="1200" b="0" i="0" u="none" strike="noStrike" cap="none" baseline="0" dirty="0">
                <a:solidFill>
                  <a:srgbClr val="000000"/>
                </a:solidFill>
                <a:effectLst/>
                <a:uFillTx/>
                <a:latin typeface="Calibri" panose="020F0502020204030204" pitchFamily="34" charset="0"/>
              </a:rPr>
              <a:t>Rhaid i gynlluniau hefyd gael eu hintegreiddio lle bo modd (ac mae'n briodol gwneud hynny) a chael eu perchnogi a'u gweithredu ar y cyd gan ymarferwyr. Er enghraifft, wedi'u hintegreiddio ar draws iechyd a gofal cymdeithasol neu ofal cymdeithasol ac addysg. Rhaid i awdurdodau lleol sicrhau bod ganddynt systemau technoleg gwybodaeth i gefnogi’r broses cynllunio gofal a chymorth er mwyn sicrhau bod y cynllun yn cael ei gofnodi’n electronig. Nid yw hyn yn eithrio awdurdodau lleol rhag darparu copïau i unigolion yn eu fformat dewisol a mwyaf hygyrch.</a:t>
            </a:r>
          </a:p>
          <a:p>
            <a:pPr lvl="0"/>
            <a:r>
              <a:rPr lang="cy" sz="1200" b="0" i="0" u="none" strike="noStrike" cap="none" baseline="0" dirty="0">
                <a:solidFill>
                  <a:srgbClr val="000000"/>
                </a:solidFill>
                <a:effectLst/>
                <a:uFillTx/>
                <a:latin typeface="Calibri" panose="020F0502020204030204" pitchFamily="34" charset="0"/>
              </a:rPr>
              <a:t>Dylai'r cynllun fel </a:t>
            </a:r>
            <a:r>
              <a:rPr lang="cy" sz="1200" b="1" i="0" u="none" strike="noStrike" cap="none" baseline="0" dirty="0">
                <a:solidFill>
                  <a:srgbClr val="000000"/>
                </a:solidFill>
                <a:effectLst/>
                <a:uFillTx/>
                <a:latin typeface="Calibri" panose="020F0502020204030204" pitchFamily="34" charset="0"/>
              </a:rPr>
              <a:t>lleiafswm</a:t>
            </a:r>
            <a:r>
              <a:rPr lang="cy" sz="1200" b="0" i="0" u="none" strike="noStrike" cap="none" baseline="0" dirty="0">
                <a:solidFill>
                  <a:srgbClr val="000000"/>
                </a:solidFill>
                <a:effectLst/>
                <a:uFillTx/>
                <a:latin typeface="Calibri" panose="020F0502020204030204" pitchFamily="34" charset="0"/>
              </a:rPr>
              <a:t> gwmpasu'r cynnwys canlynol: </a:t>
            </a:r>
          </a:p>
          <a:p>
            <a:pPr lvl="0"/>
            <a:r>
              <a:rPr lang="cy" sz="1200" b="0" i="0" u="none" strike="noStrike" cap="none" baseline="0" dirty="0">
                <a:solidFill>
                  <a:srgbClr val="000000"/>
                </a:solidFill>
                <a:effectLst/>
                <a:uFillTx/>
                <a:latin typeface="Calibri" panose="020F0502020204030204" pitchFamily="34" charset="0"/>
              </a:rPr>
              <a:t>canlyniadau personol sydd wedi’u nodi gan yr unigolyn, a’r camau i’w cymryd gan yr awdurdod lleol ac eraill i helpu i’w cyflawni</a:t>
            </a:r>
          </a:p>
          <a:p>
            <a:pPr lvl="0"/>
            <a:r>
              <a:rPr lang="cy" sz="1200" b="0" i="0" u="none" strike="noStrike" cap="none" baseline="0" dirty="0">
                <a:solidFill>
                  <a:srgbClr val="000000"/>
                </a:solidFill>
                <a:effectLst/>
                <a:uFillTx/>
                <a:latin typeface="Calibri" panose="020F0502020204030204" pitchFamily="34" charset="0"/>
              </a:rPr>
              <a:t>yr angen(anghenion) am ofal a chymorth a fydd yn cael eu diwallu</a:t>
            </a:r>
          </a:p>
          <a:p>
            <a:pPr lvl="0"/>
            <a:r>
              <a:rPr lang="cy" sz="1200" b="0" i="0" u="none" strike="noStrike" cap="none" baseline="0" dirty="0">
                <a:solidFill>
                  <a:srgbClr val="000000"/>
                </a:solidFill>
                <a:effectLst/>
                <a:uFillTx/>
                <a:latin typeface="Calibri" panose="020F0502020204030204" pitchFamily="34" charset="0"/>
              </a:rPr>
              <a:t>y trefniadau adolygu a sut y caiff cynnydd ei fesur</a:t>
            </a:r>
          </a:p>
          <a:p>
            <a:pPr lvl="0"/>
            <a:r>
              <a:rPr lang="cy" sz="1200" b="0" i="0" u="none" strike="noStrike" cap="none" baseline="0" dirty="0">
                <a:solidFill>
                  <a:srgbClr val="000000"/>
                </a:solidFill>
                <a:effectLst/>
                <a:uFillTx/>
                <a:latin typeface="Calibri" panose="020F0502020204030204" pitchFamily="34" charset="0"/>
              </a:rPr>
              <a:t>Lle bo’n briodol, dylai cynlluniau hefyd nodi:</a:t>
            </a:r>
          </a:p>
          <a:p>
            <a:pPr lvl="0"/>
            <a:r>
              <a:rPr lang="cy" sz="1200" b="0" i="0" u="none" strike="noStrike" cap="none" baseline="0" dirty="0">
                <a:solidFill>
                  <a:srgbClr val="000000"/>
                </a:solidFill>
                <a:effectLst/>
                <a:uFillTx/>
                <a:latin typeface="Calibri" panose="020F0502020204030204" pitchFamily="34" charset="0"/>
              </a:rPr>
              <a:t>rolau a chyfrifoldebau'r unigolyn, gofalwyr ac aelodau'r teulu  </a:t>
            </a:r>
          </a:p>
          <a:p>
            <a:pPr lvl="0"/>
            <a:r>
              <a:rPr lang="cy" sz="1200" b="0" i="0" u="none" strike="noStrike" cap="none" baseline="0" dirty="0">
                <a:solidFill>
                  <a:srgbClr val="000000"/>
                </a:solidFill>
                <a:effectLst/>
                <a:uFillTx/>
                <a:latin typeface="Calibri" panose="020F0502020204030204" pitchFamily="34" charset="0"/>
              </a:rPr>
              <a:t>yr adnoddau (gan gynnwys adnoddau ariannol) sydd eu hangen gan bob parti, ac</a:t>
            </a:r>
          </a:p>
          <a:p>
            <a:pPr lvl="0"/>
            <a:r>
              <a:rPr lang="cy" sz="1200" b="0" i="0" u="none" strike="noStrike" cap="none" baseline="0" dirty="0">
                <a:solidFill>
                  <a:srgbClr val="000000"/>
                </a:solidFill>
                <a:effectLst/>
                <a:uFillTx/>
                <a:latin typeface="Calibri" panose="020F0502020204030204" pitchFamily="34" charset="0"/>
              </a:rPr>
              <a:t>unrhyw daliadau uniongyrchol sy’n rhan o’r cynllun cyfan neu ran ohono</a:t>
            </a:r>
          </a:p>
          <a:p>
            <a:pPr lvl="0"/>
            <a:r>
              <a:rPr lang="cy" sz="1200" b="0" i="0" u="none" strike="noStrike" cap="none" baseline="0" dirty="0">
                <a:solidFill>
                  <a:srgbClr val="000000"/>
                </a:solidFill>
                <a:effectLst/>
                <a:uFillTx/>
                <a:latin typeface="Calibri" panose="020F0502020204030204" pitchFamily="34" charset="0"/>
              </a:rPr>
              <a:t>Rhaid i gynlluniau gofal a/neu gymorth gynnwys dyddiad clir, y dylid cytuno arno gyda’r unigolyn a/neu’r teulu, erbyn pryd y caiff y cynllun ei adolygu:</a:t>
            </a:r>
          </a:p>
          <a:p>
            <a:pPr lvl="0"/>
            <a:r>
              <a:rPr lang="cy" sz="1200" b="0" i="0" u="none" strike="noStrike" cap="none" baseline="0" dirty="0">
                <a:solidFill>
                  <a:srgbClr val="000000"/>
                </a:solidFill>
                <a:effectLst/>
                <a:uFillTx/>
                <a:latin typeface="Calibri" panose="020F0502020204030204" pitchFamily="34" charset="0"/>
              </a:rPr>
              <a:t>yn achos plentyn ni chaiff y dyddiad adolygu fod yn hwy na 6 mis </a:t>
            </a:r>
          </a:p>
          <a:p>
            <a:pPr lvl="0"/>
            <a:r>
              <a:rPr lang="cy" sz="1200" b="0" i="0" u="none" strike="noStrike" cap="none" baseline="0" dirty="0">
                <a:solidFill>
                  <a:srgbClr val="000000"/>
                </a:solidFill>
                <a:effectLst/>
                <a:uFillTx/>
                <a:latin typeface="Calibri" panose="020F0502020204030204" pitchFamily="34" charset="0"/>
              </a:rPr>
              <a:t>yn achos oedolyn ni chaiff y dyddiad adolygu fod yn hwy na 12 mis</a:t>
            </a:r>
          </a:p>
          <a:p>
            <a:pPr lvl="0"/>
            <a:r>
              <a:rPr lang="cy" sz="1200" b="1" i="0" u="none" strike="noStrike" cap="none" baseline="0" dirty="0">
                <a:solidFill>
                  <a:srgbClr val="000000"/>
                </a:solidFill>
                <a:effectLst/>
                <a:uFillTx/>
                <a:latin typeface="Calibri" panose="020F0502020204030204" pitchFamily="34" charset="0"/>
              </a:rPr>
              <a:t>Gallai cynllun gofal a chymorth ymwneud ag un gwasanaeth sy’n diwallu un neu fwy o anghenion gofal a chymorth neu fod yn fwy cymhleth a chynnwys mapio sawl gwasanaeth gwahanol sy’n diwallu un neu fwy o anghenion. Angen defnyddio amcanion SMART: </a:t>
            </a:r>
          </a:p>
          <a:p>
            <a:pPr lvl="0"/>
            <a:r>
              <a:rPr lang="cy" sz="1200" b="1" i="0" u="none" strike="noStrike" cap="none" baseline="0" dirty="0">
                <a:solidFill>
                  <a:srgbClr val="000000"/>
                </a:solidFill>
                <a:effectLst/>
                <a:uFillTx/>
                <a:latin typeface="Calibri" panose="020F0502020204030204" pitchFamily="34" charset="0"/>
              </a:rPr>
              <a:t>                 Penodol</a:t>
            </a:r>
          </a:p>
          <a:p>
            <a:pPr lvl="0"/>
            <a:r>
              <a:rPr lang="cy" sz="1200" b="1" i="0" u="none" strike="noStrike" cap="none" baseline="0" dirty="0">
                <a:solidFill>
                  <a:srgbClr val="000000"/>
                </a:solidFill>
                <a:effectLst/>
                <a:uFillTx/>
                <a:latin typeface="Calibri" panose="020F0502020204030204" pitchFamily="34" charset="0"/>
              </a:rPr>
              <a:t>                 Mesuradwy</a:t>
            </a:r>
          </a:p>
          <a:p>
            <a:pPr lvl="0"/>
            <a:r>
              <a:rPr lang="cy" sz="1200" b="1" i="0" u="none" strike="noStrike" cap="none" baseline="0" dirty="0">
                <a:solidFill>
                  <a:srgbClr val="000000"/>
                </a:solidFill>
                <a:effectLst/>
                <a:uFillTx/>
                <a:latin typeface="Calibri" panose="020F0502020204030204" pitchFamily="34" charset="0"/>
              </a:rPr>
              <a:t>                 Cyraeddadwy</a:t>
            </a:r>
          </a:p>
          <a:p>
            <a:pPr lvl="0"/>
            <a:r>
              <a:rPr lang="cy" sz="1200" b="1" i="0" u="none" strike="noStrike" cap="none" baseline="0" dirty="0">
                <a:solidFill>
                  <a:srgbClr val="000000"/>
                </a:solidFill>
                <a:effectLst/>
                <a:uFillTx/>
                <a:latin typeface="Calibri" panose="020F0502020204030204" pitchFamily="34" charset="0"/>
              </a:rPr>
              <a:t>                 Realistig </a:t>
            </a:r>
          </a:p>
          <a:p>
            <a:pPr lvl="0"/>
            <a:r>
              <a:rPr lang="cy" sz="1200" b="1" i="0" u="none" strike="noStrike" cap="none" baseline="0" dirty="0">
                <a:solidFill>
                  <a:srgbClr val="000000"/>
                </a:solidFill>
                <a:effectLst/>
                <a:uFillTx/>
                <a:latin typeface="Calibri" panose="020F0502020204030204" pitchFamily="34" charset="0"/>
              </a:rPr>
              <a:t>                 Amser-gyfyngedig</a:t>
            </a:r>
          </a:p>
          <a:p>
            <a:pPr marL="0" lvl="0" indent="-190500">
              <a:buFont typeface="Arial" panose="020B0604020202020204" pitchFamily="34" charset="0"/>
              <a:buNone/>
            </a:pPr>
            <a:endParaRPr lang="en-GB" sz="1200" baseline="0" dirty="0"/>
          </a:p>
          <a:p>
            <a:pPr marL="0" marR="0" lvl="0" indent="-19050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cy" sz="1200" b="0" i="0" u="none" strike="noStrike" cap="none" baseline="0" dirty="0">
                <a:solidFill>
                  <a:srgbClr val="000000"/>
                </a:solidFill>
                <a:effectLst/>
                <a:uFillTx/>
                <a:latin typeface="Calibri" panose="020F0502020204030204" pitchFamily="34" charset="0"/>
              </a:rPr>
              <a:t>Angen meddwl am </a:t>
            </a:r>
            <a:r>
              <a:rPr lang="cy" sz="1200" b="1" i="0" u="none" strike="noStrike" cap="none" baseline="0" dirty="0">
                <a:solidFill>
                  <a:srgbClr val="000000"/>
                </a:solidFill>
                <a:effectLst/>
                <a:uFillTx/>
                <a:latin typeface="Calibri" panose="020F0502020204030204" pitchFamily="34" charset="0"/>
              </a:rPr>
              <a:t>daliadau uniongyrchol</a:t>
            </a:r>
            <a:r>
              <a:rPr lang="cy" sz="1200" b="0" i="0" u="none" strike="noStrike" cap="none" baseline="0" dirty="0">
                <a:solidFill>
                  <a:srgbClr val="000000"/>
                </a:solidFill>
                <a:effectLst/>
                <a:uFillTx/>
                <a:latin typeface="Calibri" panose="020F0502020204030204" pitchFamily="34" charset="0"/>
              </a:rPr>
              <a:t> gan gael y sgwrs am sut y gellir diwallu anghenion gofal a chymorth fel rhan o’r broses gynllunio.  Mae’n rhaid cwblhau cynlluniau gofal a chymorth hyd yn oed os bydd yr unigolyn yn hunanreoli’r cynllun hwn drwy ddefnyddio taliadau uniongyrchol.</a:t>
            </a:r>
          </a:p>
          <a:p>
            <a:pPr marL="0" marR="0" lvl="0" indent="-19050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en-GB" sz="1200" u="none" baseline="0" dirty="0">
              <a:ea typeface="ＭＳ Ｐゴシック" pitchFamily="34" charset="-128"/>
            </a:endParaRPr>
          </a:p>
          <a:p>
            <a:r>
              <a:rPr lang="cy" sz="1200" b="1" i="0" u="none" strike="noStrike" cap="none" baseline="0" dirty="0">
                <a:solidFill>
                  <a:srgbClr val="000000"/>
                </a:solidFill>
                <a:effectLst/>
                <a:uFillTx/>
                <a:latin typeface="Calibri" panose="020F0502020204030204" pitchFamily="34" charset="0"/>
              </a:rPr>
              <a:t>Pwynt dysgu allweddol</a:t>
            </a:r>
          </a:p>
          <a:p>
            <a:r>
              <a:rPr lang="cy" sz="1200" b="0" i="0" u="none" strike="noStrike" cap="none" baseline="0" dirty="0">
                <a:solidFill>
                  <a:srgbClr val="000000"/>
                </a:solidFill>
                <a:effectLst/>
                <a:uFillTx/>
                <a:latin typeface="Calibri" panose="020F0502020204030204" pitchFamily="34" charset="0"/>
              </a:rPr>
              <a:t>Gallai cynllun gofal a/neu gymorth ymwneud ag un gwasanaeth sy’n bodloni un neu fwy o anghenion gofal a chymorth neu fod yn fwy cymhleth a chynnwys mapio sawl gwasanaeth gwahanol sy’n diwallu un neu fwy o anghenion.</a:t>
            </a:r>
          </a:p>
          <a:p>
            <a:endParaRPr lang="en-US" dirty="0"/>
          </a:p>
          <a:p>
            <a:r>
              <a:rPr lang="en-GB" sz="1200" kern="1200" dirty="0">
                <a:solidFill>
                  <a:schemeClr val="tx1"/>
                </a:solidFill>
                <a:effectLst/>
                <a:latin typeface="Calibri" panose="020F0502020204030204" pitchFamily="34" charset="0"/>
                <a:ea typeface="+mn-ea"/>
                <a:cs typeface="Calibri" panose="020F0502020204030204" pitchFamily="34" charset="0"/>
              </a:rPr>
              <a:t>One of the key concepts to emphasise with practitioners is the need for proportionality with good, clear, transparent communication all the way through </a:t>
            </a:r>
            <a:r>
              <a:rPr lang="en-GB" sz="1200" kern="1200" baseline="0" dirty="0">
                <a:solidFill>
                  <a:schemeClr val="tx1"/>
                </a:solidFill>
                <a:effectLst/>
                <a:latin typeface="Calibri" panose="020F0502020204030204" pitchFamily="34" charset="0"/>
                <a:ea typeface="+mn-ea"/>
                <a:cs typeface="Calibri" panose="020F0502020204030204" pitchFamily="34" charset="0"/>
              </a:rPr>
              <a:t> </a:t>
            </a:r>
            <a:r>
              <a:rPr lang="en-GB" sz="1200" kern="1200" dirty="0">
                <a:solidFill>
                  <a:schemeClr val="tx1"/>
                </a:solidFill>
                <a:effectLst/>
                <a:latin typeface="Calibri" panose="020F0502020204030204" pitchFamily="34" charset="0"/>
                <a:ea typeface="+mn-ea"/>
                <a:cs typeface="Calibri" panose="020F0502020204030204" pitchFamily="34" charset="0"/>
              </a:rPr>
              <a:t>the process. It is the quality of these interactions and the transparency of the communication that will help individuals who need support to feel involved. </a:t>
            </a:r>
          </a:p>
          <a:p>
            <a:endParaRPr lang="en-GB" sz="1200" kern="1200" dirty="0">
              <a:solidFill>
                <a:schemeClr val="tx1"/>
              </a:solidFill>
              <a:effectLst/>
              <a:latin typeface="Calibri" panose="020F0502020204030204" pitchFamily="34" charset="0"/>
              <a:ea typeface="+mn-ea"/>
              <a:cs typeface="Calibri" panose="020F0502020204030204" pitchFamily="34" charset="0"/>
            </a:endParaRPr>
          </a:p>
          <a:p>
            <a:pPr lvl="0"/>
            <a:r>
              <a:rPr lang="en-GB" sz="1200" kern="1200" dirty="0">
                <a:solidFill>
                  <a:schemeClr val="tx1"/>
                </a:solidFill>
                <a:effectLst/>
                <a:latin typeface="Calibri" panose="020F0502020204030204" pitchFamily="34" charset="0"/>
                <a:ea typeface="+mn-ea"/>
                <a:cs typeface="Calibri" panose="020F0502020204030204" pitchFamily="34" charset="0"/>
              </a:rPr>
              <a:t>The overarching duties of the Act </a:t>
            </a:r>
            <a:r>
              <a:rPr lang="en-GB" sz="1200" b="1" kern="1200" dirty="0">
                <a:solidFill>
                  <a:schemeClr val="tx1"/>
                </a:solidFill>
                <a:effectLst/>
                <a:latin typeface="Calibri" panose="020F0502020204030204" pitchFamily="34" charset="0"/>
                <a:ea typeface="+mn-ea"/>
                <a:cs typeface="Calibri" panose="020F0502020204030204" pitchFamily="34" charset="0"/>
              </a:rPr>
              <a:t>must </a:t>
            </a:r>
            <a:r>
              <a:rPr lang="en-GB" sz="1200" kern="1200" dirty="0">
                <a:solidFill>
                  <a:schemeClr val="tx1"/>
                </a:solidFill>
                <a:effectLst/>
                <a:latin typeface="Calibri" panose="020F0502020204030204" pitchFamily="34" charset="0"/>
                <a:ea typeface="+mn-ea"/>
                <a:cs typeface="Calibri" panose="020F0502020204030204" pitchFamily="34" charset="0"/>
              </a:rPr>
              <a:t>be followed when developing plans, which should be person-centred, promote well-being and be outcome-based. It is also important that they are clear and concise and use appropriate language, communication methods and are in an accessible format so that the individual can participate in their planning and understand their plan. Consider whether advocacy is required.</a:t>
            </a:r>
          </a:p>
          <a:p>
            <a:pPr lvl="0"/>
            <a:r>
              <a:rPr lang="en-GB" sz="1200" kern="1200" dirty="0">
                <a:solidFill>
                  <a:schemeClr val="tx1"/>
                </a:solidFill>
                <a:effectLst/>
                <a:latin typeface="Calibri" panose="020F0502020204030204" pitchFamily="34" charset="0"/>
                <a:ea typeface="+mn-ea"/>
                <a:cs typeface="Calibri" panose="020F0502020204030204" pitchFamily="34" charset="0"/>
              </a:rPr>
              <a:t>Plans must also be integrated where possible (and it is appropriate to do so) and be jointly owned and operated by practitioners. For example, integrated across health and social care or social care and education. Local authorities must ensure that they have information technology systems to support the care and support planning process to ensure that the plan is recorded electronically. This does not exclude local authorities providing copies to individuals in their preferred and most accessible format.</a:t>
            </a:r>
          </a:p>
          <a:p>
            <a:pPr lvl="0"/>
            <a:r>
              <a:rPr lang="en-GB" sz="1200" kern="1200" dirty="0">
                <a:solidFill>
                  <a:schemeClr val="tx1"/>
                </a:solidFill>
                <a:effectLst/>
                <a:latin typeface="Calibri" panose="020F0502020204030204" pitchFamily="34" charset="0"/>
                <a:ea typeface="+mn-ea"/>
                <a:cs typeface="Calibri" panose="020F0502020204030204" pitchFamily="34" charset="0"/>
              </a:rPr>
              <a:t>The plan as a </a:t>
            </a:r>
            <a:r>
              <a:rPr lang="en-GB" sz="1200" b="1" kern="1200" dirty="0">
                <a:solidFill>
                  <a:schemeClr val="tx1"/>
                </a:solidFill>
                <a:effectLst/>
                <a:latin typeface="Calibri" panose="020F0502020204030204" pitchFamily="34" charset="0"/>
                <a:ea typeface="+mn-ea"/>
                <a:cs typeface="Calibri" panose="020F0502020204030204" pitchFamily="34" charset="0"/>
              </a:rPr>
              <a:t>minimum</a:t>
            </a:r>
            <a:r>
              <a:rPr lang="en-GB" sz="1200" kern="1200" dirty="0">
                <a:solidFill>
                  <a:schemeClr val="tx1"/>
                </a:solidFill>
                <a:effectLst/>
                <a:latin typeface="Calibri" panose="020F0502020204030204" pitchFamily="34" charset="0"/>
                <a:ea typeface="+mn-ea"/>
                <a:cs typeface="Calibri" panose="020F0502020204030204" pitchFamily="34" charset="0"/>
              </a:rPr>
              <a:t> should cover the following </a:t>
            </a:r>
            <a:r>
              <a:rPr lang="en-GB" sz="1200" b="1" kern="1200" dirty="0">
                <a:solidFill>
                  <a:schemeClr val="tx1"/>
                </a:solidFill>
                <a:effectLst/>
                <a:latin typeface="Calibri" panose="020F0502020204030204" pitchFamily="34" charset="0"/>
                <a:ea typeface="+mn-ea"/>
                <a:cs typeface="Calibri" panose="020F0502020204030204" pitchFamily="34" charset="0"/>
              </a:rPr>
              <a:t>content</a:t>
            </a:r>
            <a:r>
              <a:rPr lang="en-GB" sz="1200" kern="1200" dirty="0">
                <a:solidFill>
                  <a:schemeClr val="tx1"/>
                </a:solidFill>
                <a:effectLst/>
                <a:latin typeface="Calibri" panose="020F0502020204030204" pitchFamily="34" charset="0"/>
                <a:ea typeface="+mn-ea"/>
                <a:cs typeface="Calibri" panose="020F0502020204030204" pitchFamily="34" charset="0"/>
              </a:rPr>
              <a:t>: </a:t>
            </a:r>
          </a:p>
          <a:p>
            <a:pPr lvl="0"/>
            <a:r>
              <a:rPr lang="en-GB" sz="1200" kern="1200" dirty="0">
                <a:solidFill>
                  <a:schemeClr val="tx1"/>
                </a:solidFill>
                <a:effectLst/>
                <a:latin typeface="Calibri" panose="020F0502020204030204" pitchFamily="34" charset="0"/>
                <a:ea typeface="+mn-ea"/>
                <a:cs typeface="Calibri" panose="020F0502020204030204" pitchFamily="34" charset="0"/>
              </a:rPr>
              <a:t>personal outcomes which have been identified by the individual, and the actions to be undertaken to help achieve them by the local authority and others</a:t>
            </a:r>
          </a:p>
          <a:p>
            <a:pPr lvl="0"/>
            <a:r>
              <a:rPr lang="en-GB" sz="1200" kern="1200" dirty="0">
                <a:solidFill>
                  <a:schemeClr val="tx1"/>
                </a:solidFill>
                <a:effectLst/>
                <a:latin typeface="Calibri" panose="020F0502020204030204" pitchFamily="34" charset="0"/>
                <a:ea typeface="+mn-ea"/>
                <a:cs typeface="Calibri" panose="020F0502020204030204" pitchFamily="34" charset="0"/>
              </a:rPr>
              <a:t>the need(s) for care and support that will be met</a:t>
            </a:r>
          </a:p>
          <a:p>
            <a:pPr lvl="0"/>
            <a:r>
              <a:rPr lang="en-GB" sz="1200" kern="1200" dirty="0">
                <a:solidFill>
                  <a:schemeClr val="tx1"/>
                </a:solidFill>
                <a:effectLst/>
                <a:latin typeface="Calibri" panose="020F0502020204030204" pitchFamily="34" charset="0"/>
                <a:ea typeface="+mn-ea"/>
                <a:cs typeface="Calibri" panose="020F0502020204030204" pitchFamily="34" charset="0"/>
              </a:rPr>
              <a:t>the review arrangements and how progress will be measured</a:t>
            </a:r>
          </a:p>
          <a:p>
            <a:pPr lvl="0"/>
            <a:r>
              <a:rPr lang="en-GB" sz="1200" kern="1200" dirty="0">
                <a:solidFill>
                  <a:schemeClr val="tx1"/>
                </a:solidFill>
                <a:effectLst/>
                <a:latin typeface="Calibri" panose="020F0502020204030204" pitchFamily="34" charset="0"/>
                <a:ea typeface="+mn-ea"/>
                <a:cs typeface="Calibri" panose="020F0502020204030204" pitchFamily="34" charset="0"/>
              </a:rPr>
              <a:t>Where appropriate plans should also set out:</a:t>
            </a:r>
          </a:p>
          <a:p>
            <a:pPr lvl="0"/>
            <a:r>
              <a:rPr lang="en-GB" sz="1200" kern="1200" dirty="0">
                <a:solidFill>
                  <a:schemeClr val="tx1"/>
                </a:solidFill>
                <a:effectLst/>
                <a:latin typeface="Calibri" panose="020F0502020204030204" pitchFamily="34" charset="0"/>
                <a:ea typeface="+mn-ea"/>
                <a:cs typeface="Calibri" panose="020F0502020204030204" pitchFamily="34" charset="0"/>
              </a:rPr>
              <a:t>the roles and responsibilities of the individual, carers and family members  </a:t>
            </a:r>
          </a:p>
          <a:p>
            <a:pPr lvl="0"/>
            <a:r>
              <a:rPr lang="en-GB" sz="1200" kern="1200" dirty="0">
                <a:solidFill>
                  <a:schemeClr val="tx1"/>
                </a:solidFill>
                <a:effectLst/>
                <a:latin typeface="Calibri" panose="020F0502020204030204" pitchFamily="34" charset="0"/>
                <a:ea typeface="+mn-ea"/>
                <a:cs typeface="Calibri" panose="020F0502020204030204" pitchFamily="34" charset="0"/>
              </a:rPr>
              <a:t>the resources (including financial resources) required from each party, and</a:t>
            </a:r>
          </a:p>
          <a:p>
            <a:pPr lvl="0"/>
            <a:r>
              <a:rPr lang="en-GB" sz="1200" kern="1200" dirty="0">
                <a:solidFill>
                  <a:schemeClr val="tx1"/>
                </a:solidFill>
                <a:effectLst/>
                <a:latin typeface="Calibri" panose="020F0502020204030204" pitchFamily="34" charset="0"/>
                <a:ea typeface="+mn-ea"/>
                <a:cs typeface="Calibri" panose="020F0502020204030204" pitchFamily="34" charset="0"/>
              </a:rPr>
              <a:t>any direct payments that make up all or part of the plan</a:t>
            </a:r>
          </a:p>
          <a:p>
            <a:pPr lvl="0"/>
            <a:r>
              <a:rPr lang="en-GB" sz="1200" kern="1200" dirty="0">
                <a:solidFill>
                  <a:schemeClr val="tx1"/>
                </a:solidFill>
                <a:effectLst/>
                <a:latin typeface="Calibri" panose="020F0502020204030204" pitchFamily="34" charset="0"/>
                <a:ea typeface="+mn-ea"/>
                <a:cs typeface="Calibri" panose="020F0502020204030204" pitchFamily="34" charset="0"/>
              </a:rPr>
              <a:t>Care and / or support plans must contain a clear date, which should be agreed with the individual and / or family, by which the plan will be reviewed:</a:t>
            </a:r>
          </a:p>
          <a:p>
            <a:pPr lvl="0"/>
            <a:r>
              <a:rPr lang="en-GB" sz="1200" kern="1200" dirty="0">
                <a:solidFill>
                  <a:schemeClr val="tx1"/>
                </a:solidFill>
                <a:effectLst/>
                <a:latin typeface="Calibri" panose="020F0502020204030204" pitchFamily="34" charset="0"/>
                <a:ea typeface="+mn-ea"/>
                <a:cs typeface="Calibri" panose="020F0502020204030204" pitchFamily="34" charset="0"/>
              </a:rPr>
              <a:t>in the case of a child the date of review must not exceed 6 months </a:t>
            </a:r>
          </a:p>
          <a:p>
            <a:pPr lvl="0"/>
            <a:r>
              <a:rPr lang="en-GB" sz="1200" kern="1200" dirty="0">
                <a:solidFill>
                  <a:schemeClr val="tx1"/>
                </a:solidFill>
                <a:effectLst/>
                <a:latin typeface="Calibri" panose="020F0502020204030204" pitchFamily="34" charset="0"/>
                <a:ea typeface="+mn-ea"/>
                <a:cs typeface="Calibri" panose="020F0502020204030204" pitchFamily="34" charset="0"/>
              </a:rPr>
              <a:t>in the case of an adult the date of review must not exceed 12 months</a:t>
            </a:r>
          </a:p>
          <a:p>
            <a:pPr lvl="0"/>
            <a:r>
              <a:rPr lang="en-GB" sz="1200" b="1" kern="1200" dirty="0">
                <a:solidFill>
                  <a:schemeClr val="tx1"/>
                </a:solidFill>
                <a:effectLst/>
                <a:latin typeface="Calibri" panose="020F0502020204030204" pitchFamily="34" charset="0"/>
                <a:ea typeface="+mn-ea"/>
                <a:cs typeface="Calibri" panose="020F0502020204030204" pitchFamily="34" charset="0"/>
              </a:rPr>
              <a:t>A care and support plan could relate to a single service meeting one or more care and support needs or be more complex and involve mapping out several different services meeting one or more needs. Need to use</a:t>
            </a:r>
            <a:r>
              <a:rPr lang="en-GB" sz="1200" b="1" kern="1200" baseline="0" dirty="0">
                <a:solidFill>
                  <a:schemeClr val="tx1"/>
                </a:solidFill>
                <a:effectLst/>
                <a:latin typeface="Calibri" panose="020F0502020204030204" pitchFamily="34" charset="0"/>
                <a:ea typeface="+mn-ea"/>
                <a:cs typeface="Calibri" panose="020F0502020204030204" pitchFamily="34" charset="0"/>
              </a:rPr>
              <a:t> SMART objectives: </a:t>
            </a:r>
          </a:p>
          <a:p>
            <a:pPr lvl="0"/>
            <a:r>
              <a:rPr lang="en-GB" sz="1200" b="1" kern="1200" baseline="0" dirty="0">
                <a:solidFill>
                  <a:schemeClr val="tx1"/>
                </a:solidFill>
                <a:effectLst/>
                <a:latin typeface="Calibri" panose="020F0502020204030204" pitchFamily="34" charset="0"/>
                <a:ea typeface="+mn-ea"/>
                <a:cs typeface="Calibri" panose="020F0502020204030204" pitchFamily="34" charset="0"/>
              </a:rPr>
              <a:t>                 Specific</a:t>
            </a:r>
          </a:p>
          <a:p>
            <a:pPr lvl="0"/>
            <a:r>
              <a:rPr lang="en-GB" sz="1200" b="1" kern="1200" baseline="0" dirty="0">
                <a:solidFill>
                  <a:schemeClr val="tx1"/>
                </a:solidFill>
                <a:effectLst/>
                <a:latin typeface="Calibri" panose="020F0502020204030204" pitchFamily="34" charset="0"/>
                <a:ea typeface="+mn-ea"/>
                <a:cs typeface="Calibri" panose="020F0502020204030204" pitchFamily="34" charset="0"/>
              </a:rPr>
              <a:t>                 Measurable</a:t>
            </a:r>
          </a:p>
          <a:p>
            <a:pPr lvl="0"/>
            <a:r>
              <a:rPr lang="en-GB" sz="1200" b="1" kern="1200" baseline="0" dirty="0">
                <a:solidFill>
                  <a:schemeClr val="tx1"/>
                </a:solidFill>
                <a:effectLst/>
                <a:latin typeface="Calibri" panose="020F0502020204030204" pitchFamily="34" charset="0"/>
                <a:ea typeface="+mn-ea"/>
                <a:cs typeface="Calibri" panose="020F0502020204030204" pitchFamily="34" charset="0"/>
              </a:rPr>
              <a:t>                 Achievable</a:t>
            </a:r>
          </a:p>
          <a:p>
            <a:pPr lvl="0"/>
            <a:r>
              <a:rPr lang="en-GB" sz="1200" b="1" kern="1200" baseline="0" dirty="0">
                <a:solidFill>
                  <a:schemeClr val="tx1"/>
                </a:solidFill>
                <a:effectLst/>
                <a:latin typeface="Calibri" panose="020F0502020204030204" pitchFamily="34" charset="0"/>
                <a:ea typeface="+mn-ea"/>
                <a:cs typeface="Calibri" panose="020F0502020204030204" pitchFamily="34" charset="0"/>
              </a:rPr>
              <a:t>                 Realistic </a:t>
            </a:r>
          </a:p>
          <a:p>
            <a:pPr lvl="0"/>
            <a:r>
              <a:rPr lang="en-GB" sz="1200" b="1" kern="1200" baseline="0" dirty="0">
                <a:solidFill>
                  <a:schemeClr val="tx1"/>
                </a:solidFill>
                <a:effectLst/>
                <a:latin typeface="Calibri" panose="020F0502020204030204" pitchFamily="34" charset="0"/>
                <a:ea typeface="+mn-ea"/>
                <a:cs typeface="Calibri" panose="020F0502020204030204" pitchFamily="34" charset="0"/>
              </a:rPr>
              <a:t>                 Time-limited</a:t>
            </a:r>
          </a:p>
          <a:p>
            <a:pPr marL="0" lvl="0" indent="-190500">
              <a:buFont typeface="Arial" panose="020B0604020202020204" pitchFamily="34" charset="0"/>
              <a:buNone/>
            </a:pPr>
            <a:endParaRPr lang="en-GB" sz="1200" baseline="0" dirty="0"/>
          </a:p>
          <a:p>
            <a:pPr marL="0" marR="0" lvl="0" indent="-1905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none" baseline="0" dirty="0">
                <a:ea typeface="ＭＳ Ｐゴシック" pitchFamily="34" charset="-128"/>
              </a:rPr>
              <a:t>Need to think about </a:t>
            </a:r>
            <a:r>
              <a:rPr lang="en-GB" sz="1200" b="1" u="none" baseline="0" dirty="0">
                <a:ea typeface="ＭＳ Ｐゴシック" pitchFamily="34" charset="-128"/>
              </a:rPr>
              <a:t>direct payments</a:t>
            </a:r>
            <a:r>
              <a:rPr lang="en-GB" sz="1200" u="none" baseline="0" dirty="0">
                <a:ea typeface="ＭＳ Ｐゴシック" pitchFamily="34" charset="-128"/>
              </a:rPr>
              <a:t> having the conversation about how care and support needs can be met as part of planning process.  Care and support plans have to be completed even if the individual will self-manage this plan through the use of direct payments.</a:t>
            </a:r>
          </a:p>
          <a:p>
            <a:pPr marL="0" marR="0" lvl="0" indent="-1905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u="none" baseline="0" dirty="0">
              <a:ea typeface="ＭＳ Ｐゴシック" pitchFamily="34" charset="-128"/>
            </a:endParaRPr>
          </a:p>
          <a:p>
            <a:r>
              <a:rPr lang="en-GB" sz="1200" b="1" kern="1200" dirty="0">
                <a:solidFill>
                  <a:schemeClr val="tx1"/>
                </a:solidFill>
                <a:effectLst/>
                <a:latin typeface="Calibri" panose="020F0502020204030204" pitchFamily="34" charset="0"/>
                <a:ea typeface="+mn-ea"/>
                <a:cs typeface="Calibri" panose="020F0502020204030204" pitchFamily="34" charset="0"/>
              </a:rPr>
              <a:t>Key learning point</a:t>
            </a:r>
            <a:endParaRPr lang="en-GB" sz="1200" kern="1200" dirty="0">
              <a:solidFill>
                <a:schemeClr val="tx1"/>
              </a:solidFill>
              <a:effectLst/>
              <a:latin typeface="Calibri" panose="020F0502020204030204" pitchFamily="34" charset="0"/>
              <a:ea typeface="+mn-ea"/>
              <a:cs typeface="Calibri" panose="020F0502020204030204" pitchFamily="34" charset="0"/>
            </a:endParaRPr>
          </a:p>
          <a:p>
            <a:r>
              <a:rPr lang="en-GB" sz="1200" kern="1200" dirty="0">
                <a:solidFill>
                  <a:schemeClr val="tx1"/>
                </a:solidFill>
                <a:effectLst/>
                <a:latin typeface="Calibri" panose="020F0502020204030204" pitchFamily="34" charset="0"/>
                <a:ea typeface="+mn-ea"/>
                <a:cs typeface="Calibri" panose="020F0502020204030204" pitchFamily="34" charset="0"/>
              </a:rPr>
              <a:t>A care and / or support plan could relate to a single service meeting one or more care and support needs or be more complex and involve mapping out several different services meeting one or more needs.</a:t>
            </a:r>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35</a:t>
            </a:fld>
            <a:endParaRPr lang="en-US"/>
          </a:p>
        </p:txBody>
      </p:sp>
    </p:spTree>
    <p:extLst>
      <p:ext uri="{BB962C8B-B14F-4D97-AF65-F5344CB8AC3E}">
        <p14:creationId xmlns:p14="http://schemas.microsoft.com/office/powerpoint/2010/main" val="37217585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i="0" u="none" strike="noStrike" cap="none" baseline="0" dirty="0">
                <a:solidFill>
                  <a:srgbClr val="000000"/>
                </a:solidFill>
                <a:effectLst/>
                <a:uFillTx/>
                <a:latin typeface="Calibri" panose="020F0502020204030204" pitchFamily="34" charset="0"/>
              </a:rPr>
              <a:t>Mae </a:t>
            </a:r>
            <a:r>
              <a:rPr lang="en-GB" sz="1200" b="0" i="0" u="none" strike="noStrike" cap="none" baseline="0" dirty="0" err="1">
                <a:solidFill>
                  <a:srgbClr val="000000"/>
                </a:solidFill>
                <a:effectLst/>
                <a:uFillTx/>
                <a:latin typeface="Calibri" panose="020F0502020204030204" pitchFamily="34" charset="0"/>
              </a:rPr>
              <a:t>adolygiad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rhan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allweddol</a:t>
            </a:r>
            <a:r>
              <a:rPr lang="en-GB" sz="1200" b="0" i="0" u="none" strike="noStrike" cap="none" baseline="0" dirty="0">
                <a:solidFill>
                  <a:srgbClr val="000000"/>
                </a:solidFill>
                <a:effectLst/>
                <a:uFillTx/>
                <a:latin typeface="Calibri" panose="020F0502020204030204" pitchFamily="34" charset="0"/>
              </a:rPr>
              <a:t> o </a:t>
            </a:r>
            <a:r>
              <a:rPr lang="en-GB" sz="1200" b="0" i="0" u="none" strike="noStrike" cap="none" baseline="0" dirty="0" err="1">
                <a:solidFill>
                  <a:srgbClr val="000000"/>
                </a:solidFill>
                <a:effectLst/>
                <a:uFillTx/>
                <a:latin typeface="Calibri" panose="020F0502020204030204" pitchFamily="34" charset="0"/>
              </a:rPr>
              <a:t>ofal</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chymorth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effeithiol</a:t>
            </a:r>
            <a:r>
              <a:rPr lang="en-GB" sz="1200" b="0" i="0" u="none" strike="noStrike" cap="none" baseline="0" dirty="0">
                <a:solidFill>
                  <a:srgbClr val="000000"/>
                </a:solidFill>
                <a:effectLst/>
                <a:uFillTx/>
                <a:latin typeface="Calibri" panose="020F0502020204030204" pitchFamily="34" charset="0"/>
              </a:rPr>
              <a:t> a gall </a:t>
            </a:r>
            <a:r>
              <a:rPr lang="en-GB" sz="1200" b="0" i="0" u="none" strike="noStrike" cap="none" baseline="0" dirty="0" err="1">
                <a:solidFill>
                  <a:srgbClr val="000000"/>
                </a:solidFill>
                <a:effectLst/>
                <a:uFillTx/>
                <a:latin typeface="Calibri" panose="020F0502020204030204" pitchFamily="34" charset="0"/>
              </a:rPr>
              <a:t>trefniadau</a:t>
            </a:r>
            <a:r>
              <a:rPr lang="en-GB" sz="1200" b="0" i="0" u="none" strike="noStrike" cap="none" baseline="0" dirty="0">
                <a:solidFill>
                  <a:srgbClr val="000000"/>
                </a:solidFill>
                <a:effectLst/>
                <a:uFillTx/>
                <a:latin typeface="Calibri" panose="020F0502020204030204" pitchFamily="34" charset="0"/>
              </a:rPr>
              <a:t> da </a:t>
            </a:r>
            <a:r>
              <a:rPr lang="en-GB" sz="1200" b="0" i="0" u="none" strike="noStrike" cap="none" baseline="0" dirty="0" err="1">
                <a:solidFill>
                  <a:srgbClr val="000000"/>
                </a:solidFill>
                <a:effectLst/>
                <a:uFillTx/>
                <a:latin typeface="Calibri" panose="020F0502020204030204" pitchFamily="34" charset="0"/>
              </a:rPr>
              <a:t>sicrhau</a:t>
            </a:r>
            <a:r>
              <a:rPr lang="en-GB" sz="1200" b="0" i="0" u="none" strike="noStrike" cap="none" baseline="0" dirty="0">
                <a:solidFill>
                  <a:srgbClr val="000000"/>
                </a:solidFill>
                <a:effectLst/>
                <a:uFillTx/>
                <a:latin typeface="Calibri" panose="020F0502020204030204" pitchFamily="34" charset="0"/>
              </a:rPr>
              <a:t> bod </a:t>
            </a:r>
            <a:r>
              <a:rPr lang="en-GB" sz="1200" b="0" i="0" u="none" strike="noStrike" cap="none" baseline="0" dirty="0" err="1">
                <a:solidFill>
                  <a:srgbClr val="000000"/>
                </a:solidFill>
                <a:effectLst/>
                <a:uFillTx/>
                <a:latin typeface="Calibri" panose="020F0502020204030204" pitchFamily="34" charset="0"/>
              </a:rPr>
              <a:t>gwasanaethau’n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parhau’n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briodol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wedi’u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targedu’n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dda</a:t>
            </a:r>
            <a:r>
              <a:rPr lang="en-GB" sz="1200" b="0" i="0" u="none" strike="noStrike" cap="none" baseline="0" dirty="0">
                <a:solidFill>
                  <a:srgbClr val="000000"/>
                </a:solidFill>
                <a:effectLst/>
                <a:uFillTx/>
                <a:latin typeface="Calibri" panose="020F0502020204030204" pitchFamily="34" charset="0"/>
              </a:rPr>
              <a:t> ac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berthnasol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i’r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unigolyn</a:t>
            </a:r>
            <a:r>
              <a:rPr lang="en-GB" sz="1200" b="0" i="0" u="none" strike="noStrike" cap="none" baseline="0" dirty="0">
                <a:solidFill>
                  <a:srgbClr val="000000"/>
                </a:solidFill>
                <a:effectLst/>
                <a:uFillTx/>
                <a:latin typeface="Calibri" panose="020F0502020204030204" pitchFamily="34" charset="0"/>
              </a:rPr>
              <a:t>, ac </a:t>
            </a:r>
            <a:r>
              <a:rPr lang="en-GB" sz="1200" b="0" i="0" u="none" strike="noStrike" cap="none" baseline="0" dirty="0" err="1">
                <a:solidFill>
                  <a:srgbClr val="000000"/>
                </a:solidFill>
                <a:effectLst/>
                <a:uFillTx/>
                <a:latin typeface="Calibri" panose="020F0502020204030204" pitchFamily="34" charset="0"/>
              </a:rPr>
              <a:t>annog</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unigolyn</a:t>
            </a:r>
            <a:r>
              <a:rPr lang="en-GB" sz="1200" b="0" i="0" u="none" strike="noStrike" cap="none" baseline="0" dirty="0">
                <a:solidFill>
                  <a:srgbClr val="000000"/>
                </a:solidFill>
                <a:effectLst/>
                <a:uFillTx/>
                <a:latin typeface="Calibri" panose="020F0502020204030204" pitchFamily="34" charset="0"/>
              </a:rPr>
              <a:t> i </a:t>
            </a:r>
            <a:r>
              <a:rPr lang="en-GB" sz="1200" b="0" i="0" u="none" strike="noStrike" cap="none" baseline="0" dirty="0" err="1">
                <a:solidFill>
                  <a:srgbClr val="000000"/>
                </a:solidFill>
                <a:effectLst/>
                <a:uFillTx/>
                <a:latin typeface="Calibri" panose="020F0502020204030204" pitchFamily="34" charset="0"/>
              </a:rPr>
              <a:t>barhau</a:t>
            </a:r>
            <a:r>
              <a:rPr lang="en-GB" sz="1200" b="0" i="0" u="none" strike="noStrike" cap="none" baseline="0" dirty="0">
                <a:solidFill>
                  <a:srgbClr val="000000"/>
                </a:solidFill>
                <a:effectLst/>
                <a:uFillTx/>
                <a:latin typeface="Calibri" panose="020F0502020204030204" pitchFamily="34" charset="0"/>
              </a:rPr>
              <a:t> i </a:t>
            </a:r>
            <a:r>
              <a:rPr lang="en-GB" sz="1200" b="0" i="0" u="none" strike="noStrike" cap="none" baseline="0" dirty="0" err="1">
                <a:solidFill>
                  <a:srgbClr val="000000"/>
                </a:solidFill>
                <a:effectLst/>
                <a:uFillTx/>
                <a:latin typeface="Calibri" panose="020F0502020204030204" pitchFamily="34" charset="0"/>
              </a:rPr>
              <a:t>gadw</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rheolaeth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dros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gymorth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Diben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adolygiad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yw</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ailymweld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systematig</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â’r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cynllun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gofal</a:t>
            </a:r>
            <a:r>
              <a:rPr lang="en-GB" sz="1200" b="0" i="0" u="none" strike="noStrike" cap="none" baseline="0" dirty="0">
                <a:solidFill>
                  <a:srgbClr val="000000"/>
                </a:solidFill>
                <a:effectLst/>
                <a:uFillTx/>
                <a:latin typeface="Calibri" panose="020F0502020204030204" pitchFamily="34" charset="0"/>
              </a:rPr>
              <a:t> a/neu </a:t>
            </a:r>
            <a:r>
              <a:rPr lang="en-GB" sz="1200" b="0" i="0" u="none" strike="noStrike" cap="none" baseline="0" dirty="0" err="1">
                <a:solidFill>
                  <a:srgbClr val="000000"/>
                </a:solidFill>
                <a:effectLst/>
                <a:uFillTx/>
                <a:latin typeface="Calibri" panose="020F0502020204030204" pitchFamily="34" charset="0"/>
              </a:rPr>
              <a:t>gymorth</a:t>
            </a:r>
            <a:r>
              <a:rPr lang="en-GB" sz="1200" b="0" i="0" u="none" strike="noStrike" cap="none" baseline="0" dirty="0">
                <a:solidFill>
                  <a:srgbClr val="000000"/>
                </a:solidFill>
                <a:effectLst/>
                <a:uFillTx/>
                <a:latin typeface="Calibri" panose="020F0502020204030204" pitchFamily="34" charset="0"/>
              </a:rPr>
              <a:t> er </a:t>
            </a:r>
            <a:r>
              <a:rPr lang="en-GB" sz="1200" b="0" i="0" u="none" strike="noStrike" cap="none" baseline="0" dirty="0" err="1">
                <a:solidFill>
                  <a:srgbClr val="000000"/>
                </a:solidFill>
                <a:effectLst/>
                <a:uFillTx/>
                <a:latin typeface="Calibri" panose="020F0502020204030204" pitchFamily="34" charset="0"/>
              </a:rPr>
              <a:t>mwyn</a:t>
            </a:r>
            <a:r>
              <a:rPr lang="en-GB" sz="1200" b="0" i="0" u="none" strike="noStrike" cap="none" baseline="0" dirty="0">
                <a:solidFill>
                  <a:srgbClr val="000000"/>
                </a:solidFill>
                <a:effectLst/>
                <a:uFillTx/>
                <a:latin typeface="Calibri" panose="020F0502020204030204" pitchFamily="34" charset="0"/>
              </a:rPr>
              <a:t>:</a:t>
            </a:r>
          </a:p>
          <a:p>
            <a:pPr marL="171450" lvl="0" indent="-171450">
              <a:buFont typeface="Arial" panose="020B0604020202020204" pitchFamily="34" charset="0"/>
              <a:buChar char="•"/>
            </a:pPr>
            <a:r>
              <a:rPr lang="en-GB" sz="1200" b="0" i="0" u="none" strike="noStrike" cap="none" baseline="0" dirty="0" err="1">
                <a:solidFill>
                  <a:srgbClr val="000000"/>
                </a:solidFill>
                <a:effectLst/>
                <a:uFillTx/>
                <a:latin typeface="Calibri" panose="020F0502020204030204" pitchFamily="34" charset="0"/>
              </a:rPr>
              <a:t>Monitro</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cynnydd</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newidiadau</a:t>
            </a:r>
            <a:endParaRPr lang="en-GB" sz="1200" b="0" i="0" u="none" strike="noStrike" cap="none" baseline="0" dirty="0">
              <a:solidFill>
                <a:srgbClr val="000000"/>
              </a:solidFill>
              <a:effectLst/>
              <a:uFillTx/>
              <a:latin typeface="Calibri" panose="020F0502020204030204" pitchFamily="34" charset="0"/>
            </a:endParaRPr>
          </a:p>
          <a:p>
            <a:pPr marL="171450" lvl="0" indent="-171450">
              <a:buFont typeface="Arial" panose="020B0604020202020204" pitchFamily="34" charset="0"/>
              <a:buChar char="•"/>
            </a:pPr>
            <a:r>
              <a:rPr lang="en-GB" sz="1200" b="0" i="0" u="none" strike="noStrike" cap="none" baseline="0" dirty="0" err="1">
                <a:solidFill>
                  <a:srgbClr val="000000"/>
                </a:solidFill>
                <a:effectLst/>
                <a:uFillTx/>
                <a:latin typeface="Calibri" panose="020F0502020204030204" pitchFamily="34" charset="0"/>
              </a:rPr>
              <a:t>Ystyried</a:t>
            </a:r>
            <a:r>
              <a:rPr lang="en-GB" sz="1200" b="0" i="0" u="none" strike="noStrike" cap="none" baseline="0" dirty="0">
                <a:solidFill>
                  <a:srgbClr val="000000"/>
                </a:solidFill>
                <a:effectLst/>
                <a:uFillTx/>
                <a:latin typeface="Calibri" panose="020F0502020204030204" pitchFamily="34" charset="0"/>
              </a:rPr>
              <a:t> i </a:t>
            </a:r>
            <a:r>
              <a:rPr lang="en-GB" sz="1200" b="0" i="0" u="none" strike="noStrike" cap="none" baseline="0" dirty="0" err="1">
                <a:solidFill>
                  <a:srgbClr val="000000"/>
                </a:solidFill>
                <a:effectLst/>
                <a:uFillTx/>
                <a:latin typeface="Calibri" panose="020F0502020204030204" pitchFamily="34" charset="0"/>
              </a:rPr>
              <a:t>ba</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raddau</a:t>
            </a:r>
            <a:r>
              <a:rPr lang="en-GB" sz="1200" b="0" i="0" u="none" strike="noStrike" cap="none" baseline="0" dirty="0">
                <a:solidFill>
                  <a:srgbClr val="000000"/>
                </a:solidFill>
                <a:effectLst/>
                <a:uFillTx/>
                <a:latin typeface="Calibri" panose="020F0502020204030204" pitchFamily="34" charset="0"/>
              </a:rPr>
              <a:t> y </a:t>
            </a:r>
            <a:r>
              <a:rPr lang="en-GB" sz="1200" b="0" i="0" u="none" strike="noStrike" cap="none" baseline="0" dirty="0" err="1">
                <a:solidFill>
                  <a:srgbClr val="000000"/>
                </a:solidFill>
                <a:effectLst/>
                <a:uFillTx/>
                <a:latin typeface="Calibri" panose="020F0502020204030204" pitchFamily="34" charset="0"/>
              </a:rPr>
              <a:t>mae</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cyflwyno'r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cynllun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diwallu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anghenion</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aseswyd</a:t>
            </a:r>
            <a:endParaRPr lang="en-GB" sz="1200" b="0" i="0" u="none" strike="noStrike" cap="none" baseline="0" dirty="0">
              <a:solidFill>
                <a:srgbClr val="000000"/>
              </a:solidFill>
              <a:effectLst/>
              <a:uFillTx/>
              <a:latin typeface="Calibri" panose="020F0502020204030204" pitchFamily="34" charset="0"/>
            </a:endParaRPr>
          </a:p>
          <a:p>
            <a:pPr marL="171450" lvl="0" indent="-171450">
              <a:buFont typeface="Arial" panose="020B0604020202020204" pitchFamily="34" charset="0"/>
              <a:buChar char="•"/>
            </a:pPr>
            <a:r>
              <a:rPr lang="en-GB" sz="1200" b="0" i="0" u="none" strike="noStrike" cap="none" baseline="0" dirty="0">
                <a:solidFill>
                  <a:srgbClr val="000000"/>
                </a:solidFill>
                <a:effectLst/>
                <a:uFillTx/>
                <a:latin typeface="Calibri" panose="020F0502020204030204" pitchFamily="34" charset="0"/>
              </a:rPr>
              <a:t>Sut </a:t>
            </a:r>
            <a:r>
              <a:rPr lang="en-GB" sz="1200" b="0" i="0" u="none" strike="noStrike" cap="none" baseline="0" dirty="0" err="1">
                <a:solidFill>
                  <a:srgbClr val="000000"/>
                </a:solidFill>
                <a:effectLst/>
                <a:uFillTx/>
                <a:latin typeface="Calibri" panose="020F0502020204030204" pitchFamily="34" charset="0"/>
              </a:rPr>
              <a:t>mae</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wedi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helpu'r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unigolyn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neu'r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teulu</a:t>
            </a:r>
            <a:r>
              <a:rPr lang="en-GB" sz="1200" b="0" i="0" u="none" strike="noStrike" cap="none" baseline="0" dirty="0">
                <a:solidFill>
                  <a:srgbClr val="000000"/>
                </a:solidFill>
                <a:effectLst/>
                <a:uFillTx/>
                <a:latin typeface="Calibri" panose="020F0502020204030204" pitchFamily="34" charset="0"/>
              </a:rPr>
              <a:t> i </a:t>
            </a:r>
            <a:r>
              <a:rPr lang="en-GB" sz="1200" b="0" i="0" u="none" strike="noStrike" cap="none" baseline="0" dirty="0" err="1">
                <a:solidFill>
                  <a:srgbClr val="000000"/>
                </a:solidFill>
                <a:effectLst/>
                <a:uFillTx/>
                <a:latin typeface="Calibri" panose="020F0502020204030204" pitchFamily="34" charset="0"/>
              </a:rPr>
              <a:t>gyflawni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canlyniadau</a:t>
            </a:r>
            <a:endParaRPr lang="en-GB" sz="1200" b="0" i="0" u="none" strike="noStrike" cap="none" baseline="0" dirty="0">
              <a:solidFill>
                <a:srgbClr val="000000"/>
              </a:solidFill>
              <a:effectLst/>
              <a:uFillTx/>
              <a:latin typeface="Calibri" panose="020F0502020204030204" pitchFamily="34" charset="0"/>
            </a:endParaRPr>
          </a:p>
          <a:p>
            <a:pPr marL="171450" indent="-171450">
              <a:buFont typeface="Arial" panose="020B0604020202020204" pitchFamily="34" charset="0"/>
              <a:buChar char="•"/>
            </a:pPr>
            <a:r>
              <a:rPr lang="en-GB" sz="1200" b="0" i="0" u="none" strike="noStrike" cap="none" baseline="0" dirty="0" err="1">
                <a:solidFill>
                  <a:srgbClr val="000000"/>
                </a:solidFill>
                <a:effectLst/>
                <a:uFillTx/>
                <a:latin typeface="Calibri" panose="020F0502020204030204" pitchFamily="34" charset="0"/>
              </a:rPr>
              <a:t>Penderfynu</a:t>
            </a:r>
            <a:r>
              <a:rPr lang="en-GB" sz="1200" b="0" i="0" u="none" strike="noStrike" cap="none" baseline="0" dirty="0">
                <a:solidFill>
                  <a:srgbClr val="000000"/>
                </a:solidFill>
                <a:effectLst/>
                <a:uFillTx/>
                <a:latin typeface="Calibri" panose="020F0502020204030204" pitchFamily="34" charset="0"/>
              </a:rPr>
              <a:t> pa </a:t>
            </a:r>
            <a:r>
              <a:rPr lang="en-GB" sz="1200" b="0" i="0" u="none" strike="noStrike" cap="none" baseline="0" dirty="0" err="1">
                <a:solidFill>
                  <a:srgbClr val="000000"/>
                </a:solidFill>
                <a:effectLst/>
                <a:uFillTx/>
                <a:latin typeface="Calibri" panose="020F0502020204030204" pitchFamily="34" charset="0"/>
              </a:rPr>
              <a:t>gymorth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sydd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angen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y </a:t>
            </a:r>
            <a:r>
              <a:rPr lang="en-GB" sz="1200" b="0" i="0" u="none" strike="noStrike" cap="none" baseline="0" dirty="0" err="1">
                <a:solidFill>
                  <a:srgbClr val="000000"/>
                </a:solidFill>
                <a:effectLst/>
                <a:uFillTx/>
                <a:latin typeface="Calibri" panose="020F0502020204030204" pitchFamily="34" charset="0"/>
              </a:rPr>
              <a:t>dyfodol</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chadarnhau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diwygio</a:t>
            </a:r>
            <a:r>
              <a:rPr lang="en-GB" sz="1200" b="0" i="0" u="none" strike="noStrike" cap="none" baseline="0" dirty="0">
                <a:solidFill>
                  <a:srgbClr val="000000"/>
                </a:solidFill>
                <a:effectLst/>
                <a:uFillTx/>
                <a:latin typeface="Calibri" panose="020F0502020204030204" pitchFamily="34" charset="0"/>
              </a:rPr>
              <a:t> neu </a:t>
            </a:r>
            <a:r>
              <a:rPr lang="en-GB" sz="1200" b="0" i="0" u="none" strike="noStrike" cap="none" baseline="0" dirty="0" err="1">
                <a:solidFill>
                  <a:srgbClr val="000000"/>
                </a:solidFill>
                <a:effectLst/>
                <a:uFillTx/>
                <a:latin typeface="Calibri" panose="020F0502020204030204" pitchFamily="34" charset="0"/>
              </a:rPr>
              <a:t>ddod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â'r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gwasanaethau</a:t>
            </a:r>
            <a:r>
              <a:rPr lang="en-GB" sz="1200" b="0" i="0" u="none" strike="noStrike" cap="none" baseline="0" dirty="0">
                <a:solidFill>
                  <a:srgbClr val="000000"/>
                </a:solidFill>
                <a:effectLst/>
                <a:uFillTx/>
                <a:latin typeface="Calibri" panose="020F0502020204030204" pitchFamily="34" charset="0"/>
              </a:rPr>
              <a:t> dan </a:t>
            </a:r>
            <a:r>
              <a:rPr lang="en-GB" sz="1200" b="0" i="0" u="none" strike="noStrike" cap="none" baseline="0" dirty="0" err="1">
                <a:solidFill>
                  <a:srgbClr val="000000"/>
                </a:solidFill>
                <a:effectLst/>
                <a:uFillTx/>
                <a:latin typeface="Calibri" panose="020F0502020204030204" pitchFamily="34" charset="0"/>
              </a:rPr>
              <a:t>sylw</a:t>
            </a:r>
            <a:r>
              <a:rPr lang="en-GB" sz="1200" b="0" i="0" u="none" strike="noStrike" cap="none" baseline="0" dirty="0">
                <a:solidFill>
                  <a:srgbClr val="000000"/>
                </a:solidFill>
                <a:effectLst/>
                <a:uFillTx/>
                <a:latin typeface="Calibri" panose="020F0502020204030204" pitchFamily="34" charset="0"/>
              </a:rPr>
              <a:t> i ben</a:t>
            </a:r>
            <a:r>
              <a:rPr lang="en-GB" dirty="0">
                <a:solidFill>
                  <a:srgbClr val="000000"/>
                </a:solidFill>
                <a:latin typeface="Calibri" panose="020F0502020204030204" pitchFamily="34" charset="0"/>
              </a:rPr>
              <a:t> </a:t>
            </a:r>
            <a:endParaRPr lang="en-GB" sz="1200" b="0" i="0" u="none" strike="noStrike" cap="none" baseline="0" dirty="0">
              <a:solidFill>
                <a:srgbClr val="000000"/>
              </a:solidFill>
              <a:effectLst/>
              <a:uFillTx/>
              <a:latin typeface="Calibri" panose="020F0502020204030204" pitchFamily="34" charset="0"/>
            </a:endParaRPr>
          </a:p>
          <a:p>
            <a:r>
              <a:rPr lang="en-GB" sz="1200" b="0" i="0" u="none" strike="noStrike" cap="none" baseline="0" dirty="0" err="1">
                <a:solidFill>
                  <a:srgbClr val="000000"/>
                </a:solidFill>
                <a:effectLst/>
                <a:uFillTx/>
                <a:latin typeface="Calibri" panose="020F0502020204030204" pitchFamily="34" charset="0"/>
              </a:rPr>
              <a:t>Rhaid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adlewyrchu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hyn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wrth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gofnodi'r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adolygiad</a:t>
            </a:r>
            <a:r>
              <a:rPr lang="en-GB" sz="1200" b="0" i="0" u="none" strike="noStrike" cap="none" baseline="0" dirty="0">
                <a:solidFill>
                  <a:srgbClr val="000000"/>
                </a:solidFill>
                <a:effectLst/>
                <a:uFillTx/>
                <a:latin typeface="Calibri" panose="020F0502020204030204" pitchFamily="34" charset="0"/>
              </a:rPr>
              <a:t>.</a:t>
            </a:r>
          </a:p>
          <a:p>
            <a:endParaRPr lang="en-GB" sz="1200" kern="1200" dirty="0">
              <a:solidFill>
                <a:schemeClr val="tx1"/>
              </a:solidFill>
              <a:effectLst/>
            </a:endParaRPr>
          </a:p>
          <a:p>
            <a:pPr lvl="0"/>
            <a:r>
              <a:rPr lang="en-GB" sz="1200" b="0" i="0" u="none" strike="noStrike" cap="none" baseline="0" dirty="0" err="1">
                <a:solidFill>
                  <a:srgbClr val="000000"/>
                </a:solidFill>
                <a:effectLst/>
                <a:uFillTx/>
                <a:latin typeface="Calibri" panose="020F0502020204030204" pitchFamily="34" charset="0"/>
              </a:rPr>
              <a:t>Os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yw’n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ymddangos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i’r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awdurdod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lleol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nad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yw’r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cynllun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gofal</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chymorth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diwallu’r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anghenion</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aseswyd</a:t>
            </a:r>
            <a:r>
              <a:rPr lang="en-GB" sz="1200" b="0" i="0" u="none" strike="noStrike" cap="none" baseline="0" dirty="0">
                <a:solidFill>
                  <a:srgbClr val="000000"/>
                </a:solidFill>
                <a:effectLst/>
                <a:uFillTx/>
                <a:latin typeface="Calibri" panose="020F0502020204030204" pitchFamily="34" charset="0"/>
              </a:rPr>
              <a:t>, </a:t>
            </a:r>
            <a:r>
              <a:rPr lang="en-GB" sz="1200" b="1" i="0" u="none" strike="noStrike" cap="none" baseline="0" dirty="0" err="1">
                <a:solidFill>
                  <a:srgbClr val="000000"/>
                </a:solidFill>
                <a:effectLst/>
                <a:uFillTx/>
                <a:latin typeface="Calibri" panose="020F0502020204030204" pitchFamily="34" charset="0"/>
              </a:rPr>
              <a:t>rhaid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i'r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awdurdod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lleol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gynnal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adolygiad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waeth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beth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fo'r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dyddiad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adolygu</a:t>
            </a:r>
            <a:r>
              <a:rPr lang="en-GB" sz="1200" b="0" i="0" u="none" strike="noStrike" cap="none" baseline="0" dirty="0">
                <a:solidFill>
                  <a:srgbClr val="000000"/>
                </a:solidFill>
                <a:effectLst/>
                <a:uFillTx/>
                <a:latin typeface="Calibri" panose="020F0502020204030204" pitchFamily="34" charset="0"/>
              </a:rPr>
              <a:t> y </a:t>
            </a:r>
            <a:r>
              <a:rPr lang="en-GB" sz="1200" b="0" i="0" u="none" strike="noStrike" cap="none" baseline="0" dirty="0" err="1">
                <a:solidFill>
                  <a:srgbClr val="000000"/>
                </a:solidFill>
                <a:effectLst/>
                <a:uFillTx/>
                <a:latin typeface="Calibri" panose="020F0502020204030204" pitchFamily="34" charset="0"/>
              </a:rPr>
              <a:t>cytunwyd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arno</a:t>
            </a:r>
            <a:r>
              <a:rPr lang="en-GB" sz="1200" b="0" i="0" u="none" strike="noStrike" cap="none" baseline="0" dirty="0">
                <a:solidFill>
                  <a:srgbClr val="000000"/>
                </a:solidFill>
                <a:effectLst/>
                <a:uFillTx/>
                <a:latin typeface="Calibri" panose="020F0502020204030204" pitchFamily="34" charset="0"/>
              </a:rPr>
              <a:t>. Gall </a:t>
            </a:r>
            <a:r>
              <a:rPr lang="en-GB" sz="1200" b="0" i="0" u="none" strike="noStrike" cap="none" baseline="0" dirty="0" err="1">
                <a:solidFill>
                  <a:srgbClr val="000000"/>
                </a:solidFill>
                <a:effectLst/>
                <a:uFillTx/>
                <a:latin typeface="Calibri" panose="020F0502020204030204" pitchFamily="34" charset="0"/>
              </a:rPr>
              <a:t>hyn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fod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gais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unigolyn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personau</a:t>
            </a:r>
            <a:r>
              <a:rPr lang="en-GB" sz="1200" b="0" i="0" u="none" strike="noStrike" cap="none" baseline="0" dirty="0">
                <a:solidFill>
                  <a:srgbClr val="000000"/>
                </a:solidFill>
                <a:effectLst/>
                <a:uFillTx/>
                <a:latin typeface="Calibri" panose="020F0502020204030204" pitchFamily="34" charset="0"/>
              </a:rPr>
              <a:t> â </a:t>
            </a:r>
            <a:r>
              <a:rPr lang="en-GB" sz="1200" b="0" i="0" u="none" strike="noStrike" cap="none" baseline="0" dirty="0" err="1">
                <a:solidFill>
                  <a:srgbClr val="000000"/>
                </a:solidFill>
                <a:effectLst/>
                <a:uFillTx/>
                <a:latin typeface="Calibri" panose="020F0502020204030204" pitchFamily="34" charset="0"/>
              </a:rPr>
              <a:t>chyfrifoldeb</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rhiant</a:t>
            </a:r>
            <a:r>
              <a:rPr lang="en-GB" sz="1200" b="0" i="0" u="none" strike="noStrike" cap="none" baseline="0" dirty="0">
                <a:solidFill>
                  <a:srgbClr val="000000"/>
                </a:solidFill>
                <a:effectLst/>
                <a:uFillTx/>
                <a:latin typeface="Calibri" panose="020F0502020204030204" pitchFamily="34" charset="0"/>
              </a:rPr>
              <a:t>, neu </a:t>
            </a:r>
            <a:r>
              <a:rPr lang="en-GB" sz="1200" b="0" i="0" u="none" strike="noStrike" cap="none" baseline="0" dirty="0" err="1">
                <a:solidFill>
                  <a:srgbClr val="000000"/>
                </a:solidFill>
                <a:effectLst/>
                <a:uFillTx/>
                <a:latin typeface="Calibri" panose="020F0502020204030204" pitchFamily="34" charset="0"/>
              </a:rPr>
              <a:t>unrhyw</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berson</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awdurdodwyd</a:t>
            </a:r>
            <a:r>
              <a:rPr lang="en-GB" sz="1200" b="0" i="0" u="none" strike="noStrike" cap="none" baseline="0" dirty="0">
                <a:solidFill>
                  <a:srgbClr val="000000"/>
                </a:solidFill>
                <a:effectLst/>
                <a:uFillTx/>
                <a:latin typeface="Calibri" panose="020F0502020204030204" pitchFamily="34" charset="0"/>
              </a:rPr>
              <a:t> i </a:t>
            </a:r>
            <a:r>
              <a:rPr lang="en-GB" sz="1200" b="0" i="0" u="none" strike="noStrike" cap="none" baseline="0" dirty="0" err="1">
                <a:solidFill>
                  <a:srgbClr val="000000"/>
                </a:solidFill>
                <a:effectLst/>
                <a:uFillTx/>
                <a:latin typeface="Calibri" panose="020F0502020204030204" pitchFamily="34" charset="0"/>
              </a:rPr>
              <a:t>weithredu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ei</a:t>
            </a:r>
            <a:r>
              <a:rPr lang="en-GB" sz="1200" b="0" i="0" u="none" strike="noStrike" cap="none" baseline="0" dirty="0">
                <a:solidFill>
                  <a:srgbClr val="000000"/>
                </a:solidFill>
                <a:effectLst/>
                <a:uFillTx/>
                <a:latin typeface="Calibri" panose="020F0502020204030204" pitchFamily="34" charset="0"/>
              </a:rPr>
              <a:t> ran.</a:t>
            </a:r>
          </a:p>
          <a:p>
            <a:pPr lvl="0"/>
            <a:endParaRPr lang="en-GB" sz="1200" kern="1200" dirty="0">
              <a:solidFill>
                <a:schemeClr val="tx1"/>
              </a:solidFill>
              <a:effectLst/>
            </a:endParaRPr>
          </a:p>
          <a:p>
            <a:pPr lvl="0"/>
            <a:r>
              <a:rPr lang="en-GB" sz="1200" b="0" i="0" u="none" strike="noStrike" cap="none" baseline="0" dirty="0">
                <a:solidFill>
                  <a:srgbClr val="000000"/>
                </a:solidFill>
                <a:effectLst/>
                <a:uFillTx/>
                <a:latin typeface="Calibri" panose="020F0502020204030204" pitchFamily="34" charset="0"/>
              </a:rPr>
              <a:t>Yn </a:t>
            </a:r>
            <a:r>
              <a:rPr lang="en-GB" sz="1200" b="0" i="0" u="none" strike="noStrike" cap="none" baseline="0" dirty="0" err="1">
                <a:solidFill>
                  <a:srgbClr val="000000"/>
                </a:solidFill>
                <a:effectLst/>
                <a:uFillTx/>
                <a:latin typeface="Calibri" panose="020F0502020204030204" pitchFamily="34" charset="0"/>
              </a:rPr>
              <a:t>achos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oedolyn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nad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oes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ganddo’r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galluedd</a:t>
            </a:r>
            <a:r>
              <a:rPr lang="en-GB" sz="1200" b="0" i="0" u="none" strike="noStrike" cap="none" baseline="0" dirty="0">
                <a:solidFill>
                  <a:srgbClr val="000000"/>
                </a:solidFill>
                <a:effectLst/>
                <a:uFillTx/>
                <a:latin typeface="Calibri" panose="020F0502020204030204" pitchFamily="34" charset="0"/>
              </a:rPr>
              <a:t> i </a:t>
            </a:r>
            <a:r>
              <a:rPr lang="en-GB" sz="1200" b="0" i="0" u="none" strike="noStrike" cap="none" baseline="0" dirty="0" err="1">
                <a:solidFill>
                  <a:srgbClr val="000000"/>
                </a:solidFill>
                <a:effectLst/>
                <a:uFillTx/>
                <a:latin typeface="Calibri" panose="020F0502020204030204" pitchFamily="34" charset="0"/>
              </a:rPr>
              <a:t>gymryd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rhan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dylai’r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awdurdod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gynnwys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unrhyw</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berson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sydd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wedi’i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awdurdodi</a:t>
            </a:r>
            <a:r>
              <a:rPr lang="en-GB" sz="1200" b="0" i="0" u="none" strike="noStrike" cap="none" baseline="0" dirty="0">
                <a:solidFill>
                  <a:srgbClr val="000000"/>
                </a:solidFill>
                <a:effectLst/>
                <a:uFillTx/>
                <a:latin typeface="Calibri" panose="020F0502020204030204" pitchFamily="34" charset="0"/>
              </a:rPr>
              <a:t> i </a:t>
            </a:r>
            <a:r>
              <a:rPr lang="en-GB" sz="1200" b="0" i="0" u="none" strike="noStrike" cap="none" baseline="0" dirty="0" err="1">
                <a:solidFill>
                  <a:srgbClr val="000000"/>
                </a:solidFill>
                <a:effectLst/>
                <a:uFillTx/>
                <a:latin typeface="Calibri" panose="020F0502020204030204" pitchFamily="34" charset="0"/>
              </a:rPr>
              <a:t>wneud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penderfyniadau</a:t>
            </a:r>
            <a:r>
              <a:rPr lang="en-GB" sz="1200" b="0" i="0" u="none" strike="noStrike" cap="none" baseline="0" dirty="0">
                <a:solidFill>
                  <a:srgbClr val="000000"/>
                </a:solidFill>
                <a:effectLst/>
                <a:uFillTx/>
                <a:latin typeface="Calibri" panose="020F0502020204030204" pitchFamily="34" charset="0"/>
              </a:rPr>
              <a:t> am </a:t>
            </a:r>
            <a:r>
              <a:rPr lang="en-GB" sz="1200" b="0" i="0" u="none" strike="noStrike" cap="none" baseline="0" dirty="0" err="1">
                <a:solidFill>
                  <a:srgbClr val="000000"/>
                </a:solidFill>
                <a:effectLst/>
                <a:uFillTx/>
                <a:latin typeface="Calibri" panose="020F0502020204030204" pitchFamily="34" charset="0"/>
              </a:rPr>
              <a:t>yr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oedolyn</a:t>
            </a:r>
            <a:r>
              <a:rPr lang="en-GB" sz="1200" b="0" i="0" u="none" strike="noStrike" cap="none" baseline="0" dirty="0">
                <a:solidFill>
                  <a:srgbClr val="000000"/>
                </a:solidFill>
                <a:effectLst/>
                <a:uFillTx/>
                <a:latin typeface="Calibri" panose="020F0502020204030204" pitchFamily="34" charset="0"/>
              </a:rPr>
              <a:t> o dan </a:t>
            </a:r>
            <a:r>
              <a:rPr lang="en-GB" sz="1200" b="0" i="0" u="none" strike="noStrike" cap="none" baseline="0" dirty="0" err="1">
                <a:solidFill>
                  <a:srgbClr val="000000"/>
                </a:solidFill>
                <a:effectLst/>
                <a:uFillTx/>
                <a:latin typeface="Calibri" panose="020F0502020204030204" pitchFamily="34" charset="0"/>
              </a:rPr>
              <a:t>Ddeddf</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Galluedd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Meddyliol</a:t>
            </a:r>
            <a:r>
              <a:rPr lang="en-GB" sz="1200" b="0" i="0" u="none" strike="noStrike" cap="none" baseline="0" dirty="0">
                <a:solidFill>
                  <a:srgbClr val="000000"/>
                </a:solidFill>
                <a:effectLst/>
                <a:uFillTx/>
                <a:latin typeface="Calibri" panose="020F0502020204030204" pitchFamily="34" charset="0"/>
              </a:rPr>
              <a:t> 2005, neu </a:t>
            </a:r>
            <a:r>
              <a:rPr lang="en-GB" sz="1200" b="0" i="0" u="none" strike="noStrike" cap="none" baseline="0" dirty="0" err="1">
                <a:solidFill>
                  <a:srgbClr val="000000"/>
                </a:solidFill>
                <a:effectLst/>
                <a:uFillTx/>
                <a:latin typeface="Calibri" panose="020F0502020204030204" pitchFamily="34" charset="0"/>
              </a:rPr>
              <a:t>os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yw</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unigolyn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wedi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enwebu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rhywun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hoffai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fod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rhan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o’i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drefniadau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cynllunio</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gofal</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chymorth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megis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aelod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o'r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teulu</a:t>
            </a:r>
            <a:r>
              <a:rPr lang="en-GB" sz="1200" b="0" i="0" u="none" strike="noStrike" cap="none" baseline="0" dirty="0">
                <a:solidFill>
                  <a:srgbClr val="000000"/>
                </a:solidFill>
                <a:effectLst/>
                <a:uFillTx/>
                <a:latin typeface="Calibri" panose="020F0502020204030204" pitchFamily="34" charset="0"/>
              </a:rPr>
              <a:t> neu </a:t>
            </a:r>
            <a:r>
              <a:rPr lang="en-GB" sz="1200" b="0" i="0" u="none" strike="noStrike" cap="none" baseline="0" dirty="0" err="1">
                <a:solidFill>
                  <a:srgbClr val="000000"/>
                </a:solidFill>
                <a:effectLst/>
                <a:uFillTx/>
                <a:latin typeface="Calibri" panose="020F0502020204030204" pitchFamily="34" charset="0"/>
              </a:rPr>
              <a:t>eiriolwr</a:t>
            </a:r>
            <a:r>
              <a:rPr lang="en-GB" sz="1200" b="0" i="0" u="none" strike="noStrike" cap="none" baseline="0" dirty="0">
                <a:solidFill>
                  <a:srgbClr val="000000"/>
                </a:solidFill>
                <a:effectLst/>
                <a:uFillTx/>
                <a:latin typeface="Calibri" panose="020F0502020204030204" pitchFamily="34" charset="0"/>
              </a:rPr>
              <a:t>.</a:t>
            </a:r>
          </a:p>
          <a:p>
            <a:pPr lvl="0"/>
            <a:endParaRPr lang="en-GB" sz="1200" kern="1200" dirty="0">
              <a:solidFill>
                <a:schemeClr val="tx1"/>
              </a:solidFill>
              <a:effectLst/>
            </a:endParaRPr>
          </a:p>
          <a:p>
            <a:pPr lvl="0"/>
            <a:r>
              <a:rPr lang="en-GB" sz="1200" b="0" i="0" u="none" strike="noStrike" cap="none" baseline="0" dirty="0" err="1">
                <a:solidFill>
                  <a:srgbClr val="000000"/>
                </a:solidFill>
                <a:effectLst/>
                <a:uFillTx/>
                <a:latin typeface="Calibri" panose="020F0502020204030204" pitchFamily="34" charset="0"/>
              </a:rPr>
              <a:t>Wrth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gynnal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adolygiad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rhaid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i’r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awdurdod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lleol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gynnwys</a:t>
            </a:r>
            <a:r>
              <a:rPr lang="en-GB" sz="1200" b="0" i="0" u="none" strike="noStrike" cap="none" baseline="0" dirty="0">
                <a:solidFill>
                  <a:srgbClr val="000000"/>
                </a:solidFill>
                <a:effectLst/>
                <a:uFillTx/>
                <a:latin typeface="Calibri" panose="020F0502020204030204" pitchFamily="34" charset="0"/>
              </a:rPr>
              <a:t> y person </a:t>
            </a:r>
            <a:r>
              <a:rPr lang="en-GB" sz="1200" b="0" i="0" u="none" strike="noStrike" cap="none" baseline="0" dirty="0" err="1">
                <a:solidFill>
                  <a:srgbClr val="000000"/>
                </a:solidFill>
                <a:effectLst/>
                <a:uFillTx/>
                <a:latin typeface="Calibri" panose="020F0502020204030204" pitchFamily="34" charset="0"/>
              </a:rPr>
              <a:t>sy’n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destun</a:t>
            </a:r>
            <a:r>
              <a:rPr lang="en-GB" sz="1200" b="0" i="0" u="none" strike="noStrike" cap="none" baseline="0" dirty="0">
                <a:solidFill>
                  <a:srgbClr val="000000"/>
                </a:solidFill>
                <a:effectLst/>
                <a:uFillTx/>
                <a:latin typeface="Calibri" panose="020F0502020204030204" pitchFamily="34" charset="0"/>
              </a:rPr>
              <a:t> y </a:t>
            </a:r>
            <a:r>
              <a:rPr lang="en-GB" sz="1200" b="0" i="0" u="none" strike="noStrike" cap="none" baseline="0" dirty="0" err="1">
                <a:solidFill>
                  <a:srgbClr val="000000"/>
                </a:solidFill>
                <a:effectLst/>
                <a:uFillTx/>
                <a:latin typeface="Calibri" panose="020F0502020204030204" pitchFamily="34" charset="0"/>
              </a:rPr>
              <a:t>cynllun</a:t>
            </a:r>
            <a:r>
              <a:rPr lang="en-GB" sz="1200" b="0" i="0" u="none" strike="noStrike" cap="none" baseline="0" dirty="0">
                <a:solidFill>
                  <a:srgbClr val="000000"/>
                </a:solidFill>
                <a:effectLst/>
                <a:uFillTx/>
                <a:latin typeface="Calibri" panose="020F0502020204030204" pitchFamily="34" charset="0"/>
              </a:rPr>
              <a:t> ac,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achos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cynllun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gofal</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chymorth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ymwneud</a:t>
            </a:r>
            <a:r>
              <a:rPr lang="en-GB" sz="1200" b="0" i="0" u="none" strike="noStrike" cap="none" baseline="0" dirty="0">
                <a:solidFill>
                  <a:srgbClr val="000000"/>
                </a:solidFill>
                <a:effectLst/>
                <a:uFillTx/>
                <a:latin typeface="Calibri" panose="020F0502020204030204" pitchFamily="34" charset="0"/>
              </a:rPr>
              <a:t> â </a:t>
            </a:r>
            <a:r>
              <a:rPr lang="en-GB" sz="1200" b="0" i="0" u="none" strike="noStrike" cap="none" baseline="0" dirty="0" err="1">
                <a:solidFill>
                  <a:srgbClr val="000000"/>
                </a:solidFill>
                <a:effectLst/>
                <a:uFillTx/>
                <a:latin typeface="Calibri" panose="020F0502020204030204" pitchFamily="34" charset="0"/>
              </a:rPr>
              <a:t>phlentyn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unrhyw</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berson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sydd</a:t>
            </a:r>
            <a:r>
              <a:rPr lang="en-GB" sz="1200" b="0" i="0" u="none" strike="noStrike" cap="none" baseline="0" dirty="0">
                <a:solidFill>
                  <a:srgbClr val="000000"/>
                </a:solidFill>
                <a:effectLst/>
                <a:uFillTx/>
                <a:latin typeface="Calibri" panose="020F0502020204030204" pitchFamily="34" charset="0"/>
              </a:rPr>
              <a:t> â </a:t>
            </a:r>
            <a:r>
              <a:rPr lang="en-GB" sz="1200" b="0" i="0" u="none" strike="noStrike" cap="none" baseline="0" dirty="0" err="1">
                <a:solidFill>
                  <a:srgbClr val="000000"/>
                </a:solidFill>
                <a:effectLst/>
                <a:uFillTx/>
                <a:latin typeface="Calibri" panose="020F0502020204030204" pitchFamily="34" charset="0"/>
              </a:rPr>
              <a:t>chyfrifoldeb</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rhiant</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dros</a:t>
            </a:r>
            <a:r>
              <a:rPr lang="en-GB" sz="1200" b="0" i="0" u="none" strike="noStrike" cap="none" baseline="0" dirty="0">
                <a:solidFill>
                  <a:srgbClr val="000000"/>
                </a:solidFill>
                <a:effectLst/>
                <a:uFillTx/>
                <a:latin typeface="Calibri" panose="020F0502020204030204" pitchFamily="34" charset="0"/>
              </a:rPr>
              <a:t> y </a:t>
            </a:r>
            <a:r>
              <a:rPr lang="en-GB" sz="1200" b="0" i="0" u="none" strike="noStrike" cap="none" baseline="0" dirty="0" err="1">
                <a:solidFill>
                  <a:srgbClr val="000000"/>
                </a:solidFill>
                <a:effectLst/>
                <a:uFillTx/>
                <a:latin typeface="Calibri" panose="020F0502020204030204" pitchFamily="34" charset="0"/>
              </a:rPr>
              <a:t>plentyn</a:t>
            </a:r>
            <a:r>
              <a:rPr lang="en-GB" sz="1200" b="0" i="0" u="none" strike="noStrike" cap="none" baseline="0" dirty="0">
                <a:solidFill>
                  <a:srgbClr val="000000"/>
                </a:solidFill>
                <a:effectLst/>
                <a:uFillTx/>
                <a:latin typeface="Calibri" panose="020F0502020204030204" pitchFamily="34" charset="0"/>
              </a:rPr>
              <a:t>. Yn </a:t>
            </a:r>
            <a:r>
              <a:rPr lang="en-GB" sz="1200" b="0" i="0" u="none" strike="noStrike" cap="none" baseline="0" dirty="0" err="1">
                <a:solidFill>
                  <a:srgbClr val="000000"/>
                </a:solidFill>
                <a:effectLst/>
                <a:uFillTx/>
                <a:latin typeface="Calibri" panose="020F0502020204030204" pitchFamily="34" charset="0"/>
              </a:rPr>
              <a:t>achos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cynllun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gofal</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chymorth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ymwneud</a:t>
            </a:r>
            <a:r>
              <a:rPr lang="en-GB" sz="1200" b="0" i="0" u="none" strike="noStrike" cap="none" baseline="0" dirty="0">
                <a:solidFill>
                  <a:srgbClr val="000000"/>
                </a:solidFill>
                <a:effectLst/>
                <a:uFillTx/>
                <a:latin typeface="Calibri" panose="020F0502020204030204" pitchFamily="34" charset="0"/>
              </a:rPr>
              <a:t> ag </a:t>
            </a:r>
            <a:r>
              <a:rPr lang="en-GB" sz="1200" b="0" i="0" u="none" strike="noStrike" cap="none" baseline="0" dirty="0" err="1">
                <a:solidFill>
                  <a:srgbClr val="000000"/>
                </a:solidFill>
                <a:effectLst/>
                <a:uFillTx/>
                <a:latin typeface="Calibri" panose="020F0502020204030204" pitchFamily="34" charset="0"/>
              </a:rPr>
              <a:t>oedolyn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rhaid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i’r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awdurdod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lle</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bo’n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ymarferol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gynnwys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unrhyw</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ofalwr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i’r</a:t>
            </a:r>
            <a:r>
              <a:rPr lang="en-GB" sz="1200" b="0" i="0" u="none" strike="noStrike" cap="none" baseline="0" dirty="0">
                <a:solidFill>
                  <a:srgbClr val="000000"/>
                </a:solidFill>
                <a:effectLst/>
                <a:uFillTx/>
                <a:latin typeface="Calibri" panose="020F0502020204030204" pitchFamily="34" charset="0"/>
              </a:rPr>
              <a:t> person </a:t>
            </a:r>
            <a:r>
              <a:rPr lang="en-GB" sz="1200" b="0" i="0" u="none" strike="noStrike" cap="none" baseline="0" dirty="0" err="1">
                <a:solidFill>
                  <a:srgbClr val="000000"/>
                </a:solidFill>
                <a:effectLst/>
                <a:uFillTx/>
                <a:latin typeface="Calibri" panose="020F0502020204030204" pitchFamily="34" charset="0"/>
              </a:rPr>
              <a:t>hefyd</a:t>
            </a:r>
            <a:r>
              <a:rPr lang="en-GB" sz="1200" b="0" i="0" u="none" strike="noStrike" cap="none" baseline="0" dirty="0">
                <a:solidFill>
                  <a:srgbClr val="000000"/>
                </a:solidFill>
                <a:effectLst/>
                <a:uFillTx/>
                <a:latin typeface="Calibri" panose="020F0502020204030204" pitchFamily="34" charset="0"/>
              </a:rPr>
              <a:t>. Yn </a:t>
            </a:r>
            <a:r>
              <a:rPr lang="en-GB" sz="1200" b="0" i="0" u="none" strike="noStrike" cap="none" baseline="0" dirty="0" err="1">
                <a:solidFill>
                  <a:srgbClr val="000000"/>
                </a:solidFill>
                <a:effectLst/>
                <a:uFillTx/>
                <a:latin typeface="Calibri" panose="020F0502020204030204" pitchFamily="34" charset="0"/>
              </a:rPr>
              <a:t>achos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cynllun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cymorth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ymwneud</a:t>
            </a:r>
            <a:r>
              <a:rPr lang="en-GB" sz="1200" b="0" i="0" u="none" strike="noStrike" cap="none" baseline="0" dirty="0">
                <a:solidFill>
                  <a:srgbClr val="000000"/>
                </a:solidFill>
                <a:effectLst/>
                <a:uFillTx/>
                <a:latin typeface="Calibri" panose="020F0502020204030204" pitchFamily="34" charset="0"/>
              </a:rPr>
              <a:t> â </a:t>
            </a:r>
            <a:r>
              <a:rPr lang="en-GB" sz="1200" b="0" i="0" u="none" strike="noStrike" cap="none" baseline="0" dirty="0" err="1">
                <a:solidFill>
                  <a:srgbClr val="000000"/>
                </a:solidFill>
                <a:effectLst/>
                <a:uFillTx/>
                <a:latin typeface="Calibri" panose="020F0502020204030204" pitchFamily="34" charset="0"/>
              </a:rPr>
              <a:t>gofalwr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rhaid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i’r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awdurdod</a:t>
            </a:r>
            <a:r>
              <a:rPr lang="en-GB" sz="1200" b="0" i="0" u="none" strike="noStrike" cap="none" baseline="0" dirty="0">
                <a:solidFill>
                  <a:srgbClr val="000000"/>
                </a:solidFill>
                <a:effectLst/>
                <a:uFillTx/>
                <a:latin typeface="Calibri" panose="020F0502020204030204" pitchFamily="34" charset="0"/>
              </a:rPr>
              <a:t>, pan </a:t>
            </a:r>
            <a:r>
              <a:rPr lang="en-GB" sz="1200" b="0" i="0" u="none" strike="noStrike" cap="none" baseline="0" dirty="0" err="1">
                <a:solidFill>
                  <a:srgbClr val="000000"/>
                </a:solidFill>
                <a:effectLst/>
                <a:uFillTx/>
                <a:latin typeface="Calibri" panose="020F0502020204030204" pitchFamily="34" charset="0"/>
              </a:rPr>
              <a:t>fo’n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ymarferol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hefyd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gynnwys</a:t>
            </a:r>
            <a:r>
              <a:rPr lang="en-GB" sz="1200" b="0" i="0" u="none" strike="noStrike" cap="none" baseline="0" dirty="0">
                <a:solidFill>
                  <a:srgbClr val="000000"/>
                </a:solidFill>
                <a:effectLst/>
                <a:uFillTx/>
                <a:latin typeface="Calibri" panose="020F0502020204030204" pitchFamily="34" charset="0"/>
              </a:rPr>
              <a:t> y person y </a:t>
            </a:r>
            <a:r>
              <a:rPr lang="en-GB" sz="1200" b="0" i="0" u="none" strike="noStrike" cap="none" baseline="0" dirty="0" err="1">
                <a:solidFill>
                  <a:srgbClr val="000000"/>
                </a:solidFill>
                <a:effectLst/>
                <a:uFillTx/>
                <a:latin typeface="Calibri" panose="020F0502020204030204" pitchFamily="34" charset="0"/>
              </a:rPr>
              <a:t>mae’r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gofalwr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darparu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neu’n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bwriadu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darparu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gofal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gyfer</a:t>
            </a:r>
            <a:r>
              <a:rPr lang="en-GB" sz="1200" b="0" i="0" u="none" strike="noStrike" cap="none" baseline="0" dirty="0">
                <a:solidFill>
                  <a:srgbClr val="000000"/>
                </a:solidFill>
                <a:effectLst/>
                <a:uFillTx/>
                <a:latin typeface="Calibri" panose="020F0502020204030204" pitchFamily="34" charset="0"/>
              </a:rPr>
              <a:t>.</a:t>
            </a:r>
          </a:p>
          <a:p>
            <a:pPr lvl="0"/>
            <a:endParaRPr lang="en-GB" sz="1200" kern="1200" dirty="0">
              <a:solidFill>
                <a:schemeClr val="tx1"/>
              </a:solidFill>
              <a:effectLst/>
            </a:endParaRPr>
          </a:p>
          <a:p>
            <a:pPr lvl="0"/>
            <a:r>
              <a:rPr lang="en-GB" sz="1200" b="0" i="0" u="none" strike="noStrike" cap="none" baseline="0" dirty="0">
                <a:solidFill>
                  <a:srgbClr val="000000"/>
                </a:solidFill>
                <a:effectLst/>
                <a:uFillTx/>
                <a:latin typeface="Calibri" panose="020F0502020204030204" pitchFamily="34" charset="0"/>
              </a:rPr>
              <a:t>Pan </a:t>
            </a:r>
            <a:r>
              <a:rPr lang="en-GB" sz="1200" b="0" i="0" u="none" strike="noStrike" cap="none" baseline="0" dirty="0" err="1">
                <a:solidFill>
                  <a:srgbClr val="000000"/>
                </a:solidFill>
                <a:effectLst/>
                <a:uFillTx/>
                <a:latin typeface="Calibri" panose="020F0502020204030204" pitchFamily="34" charset="0"/>
              </a:rPr>
              <a:t>fo’r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cynllun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cynnwys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manylion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taliadau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uniongyrchol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rhaid</a:t>
            </a:r>
            <a:r>
              <a:rPr lang="en-GB" sz="1200" b="0" i="0" u="none" strike="noStrike" cap="none" baseline="0" dirty="0">
                <a:solidFill>
                  <a:srgbClr val="000000"/>
                </a:solidFill>
                <a:effectLst/>
                <a:uFillTx/>
                <a:latin typeface="Calibri" panose="020F0502020204030204" pitchFamily="34" charset="0"/>
              </a:rPr>
              <a:t> i </a:t>
            </a:r>
            <a:r>
              <a:rPr lang="en-GB" sz="1200" b="0" i="0" u="none" strike="noStrike" cap="none" baseline="0" dirty="0" err="1">
                <a:solidFill>
                  <a:srgbClr val="000000"/>
                </a:solidFill>
                <a:effectLst/>
                <a:uFillTx/>
                <a:latin typeface="Calibri" panose="020F0502020204030204" pitchFamily="34" charset="0"/>
              </a:rPr>
              <a:t>unrhyw</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adolygiad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o’r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taliadau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uniongyrchol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gynnwys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adolygiad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o’r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cynllun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gofal</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chymorth</a:t>
            </a:r>
            <a:r>
              <a:rPr lang="en-GB" sz="1200" b="0" i="0" u="none" strike="noStrike" cap="none" baseline="0" dirty="0">
                <a:solidFill>
                  <a:srgbClr val="000000"/>
                </a:solidFill>
                <a:effectLst/>
                <a:uFillTx/>
                <a:latin typeface="Calibri" panose="020F0502020204030204" pitchFamily="34" charset="0"/>
              </a:rPr>
              <a:t>. Pan </a:t>
            </a:r>
            <a:r>
              <a:rPr lang="en-GB" sz="1200" b="0" i="0" u="none" strike="noStrike" cap="none" baseline="0" dirty="0" err="1">
                <a:solidFill>
                  <a:srgbClr val="000000"/>
                </a:solidFill>
                <a:effectLst/>
                <a:uFillTx/>
                <a:latin typeface="Calibri" panose="020F0502020204030204" pitchFamily="34" charset="0"/>
              </a:rPr>
              <a:t>fo</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rhywun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cael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taliadau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uniongyrchol</a:t>
            </a:r>
            <a:r>
              <a:rPr lang="en-GB" sz="1200" b="0" i="0" u="none" strike="noStrike" cap="none" baseline="0" dirty="0">
                <a:solidFill>
                  <a:srgbClr val="000000"/>
                </a:solidFill>
                <a:effectLst/>
                <a:uFillTx/>
                <a:latin typeface="Calibri" panose="020F0502020204030204" pitchFamily="34" charset="0"/>
              </a:rPr>
              <a:t> a bod </a:t>
            </a:r>
            <a:r>
              <a:rPr lang="en-GB" sz="1200" b="0" i="0" u="none" strike="noStrike" cap="none" baseline="0" dirty="0" err="1">
                <a:solidFill>
                  <a:srgbClr val="000000"/>
                </a:solidFill>
                <a:effectLst/>
                <a:uFillTx/>
                <a:latin typeface="Calibri" panose="020F0502020204030204" pitchFamily="34" charset="0"/>
              </a:rPr>
              <a:t>adolygiad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o’r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cynllun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gofal</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chymorth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arwain</a:t>
            </a:r>
            <a:r>
              <a:rPr lang="en-GB" sz="1200" b="0" i="0" u="none" strike="noStrike" cap="none" baseline="0" dirty="0">
                <a:solidFill>
                  <a:srgbClr val="000000"/>
                </a:solidFill>
                <a:effectLst/>
                <a:uFillTx/>
                <a:latin typeface="Calibri" panose="020F0502020204030204" pitchFamily="34" charset="0"/>
              </a:rPr>
              <a:t> at </a:t>
            </a:r>
            <a:r>
              <a:rPr lang="en-GB" sz="1200" b="0" i="0" u="none" strike="noStrike" cap="none" baseline="0" dirty="0" err="1">
                <a:solidFill>
                  <a:srgbClr val="000000"/>
                </a:solidFill>
                <a:effectLst/>
                <a:uFillTx/>
                <a:latin typeface="Calibri" panose="020F0502020204030204" pitchFamily="34" charset="0"/>
              </a:rPr>
              <a:t>newid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i’r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cynllun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gofal</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chymorth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rhaid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cynnal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adolygiad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o’r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taliadau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uniongyrchol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yr</a:t>
            </a:r>
            <a:r>
              <a:rPr lang="en-GB" sz="1200" b="0" i="0" u="none" strike="noStrike" cap="none" baseline="0" dirty="0">
                <a:solidFill>
                  <a:srgbClr val="000000"/>
                </a:solidFill>
                <a:effectLst/>
                <a:uFillTx/>
                <a:latin typeface="Calibri" panose="020F0502020204030204" pitchFamily="34" charset="0"/>
              </a:rPr>
              <a:t> un </a:t>
            </a:r>
            <a:r>
              <a:rPr lang="en-GB" sz="1200" b="0" i="0" u="none" strike="noStrike" cap="none" baseline="0" dirty="0" err="1">
                <a:solidFill>
                  <a:srgbClr val="000000"/>
                </a:solidFill>
                <a:effectLst/>
                <a:uFillTx/>
                <a:latin typeface="Calibri" panose="020F0502020204030204" pitchFamily="34" charset="0"/>
              </a:rPr>
              <a:t>pryd</a:t>
            </a:r>
            <a:r>
              <a:rPr lang="en-GB" sz="1200" b="0" i="0" u="none" strike="noStrike" cap="none" baseline="0" dirty="0">
                <a:solidFill>
                  <a:srgbClr val="000000"/>
                </a:solidFill>
                <a:effectLst/>
                <a:uFillTx/>
                <a:latin typeface="Calibri" panose="020F0502020204030204" pitchFamily="34" charset="0"/>
              </a:rPr>
              <a:t>.</a:t>
            </a:r>
          </a:p>
          <a:p>
            <a:pPr lvl="0"/>
            <a:endParaRPr lang="en-GB" sz="1200" kern="1200" dirty="0">
              <a:solidFill>
                <a:schemeClr val="tx1"/>
              </a:solidFill>
              <a:effectLst/>
            </a:endParaRPr>
          </a:p>
          <a:p>
            <a:pPr lvl="0"/>
            <a:r>
              <a:rPr lang="en-GB" b="0" i="0" u="none" strike="noStrike" cap="none" baseline="0" dirty="0" err="1">
                <a:effectLst/>
                <a:uFillTx/>
              </a:rPr>
              <a:t>Rhaid</a:t>
            </a:r>
            <a:r>
              <a:rPr lang="en-GB" b="0" i="0" u="none" strike="noStrike" cap="none" baseline="0" dirty="0">
                <a:effectLst/>
                <a:uFillTx/>
              </a:rPr>
              <a:t> i </a:t>
            </a:r>
            <a:r>
              <a:rPr lang="en-GB" sz="1200" b="0" i="0" u="none" strike="noStrike" cap="none" baseline="0" dirty="0" err="1">
                <a:solidFill>
                  <a:srgbClr val="000000"/>
                </a:solidFill>
                <a:effectLst/>
                <a:uFillTx/>
                <a:latin typeface="Calibri" panose="020F0502020204030204" pitchFamily="34" charset="0"/>
              </a:rPr>
              <a:t>adolygiad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gael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wneud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cynllun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gofal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Rhaid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peidio</a:t>
            </a:r>
            <a:r>
              <a:rPr lang="en-GB" sz="1200" b="0" i="0" u="none" strike="noStrike" cap="none" baseline="0" dirty="0">
                <a:solidFill>
                  <a:srgbClr val="000000"/>
                </a:solidFill>
                <a:effectLst/>
                <a:uFillTx/>
                <a:latin typeface="Calibri" panose="020F0502020204030204" pitchFamily="34" charset="0"/>
              </a:rPr>
              <a:t> â </a:t>
            </a:r>
            <a:r>
              <a:rPr lang="en-GB" sz="1200" b="0" i="0" u="none" strike="noStrike" cap="none" baseline="0" dirty="0" err="1">
                <a:solidFill>
                  <a:srgbClr val="000000"/>
                </a:solidFill>
                <a:effectLst/>
                <a:uFillTx/>
                <a:latin typeface="Calibri" panose="020F0502020204030204" pitchFamily="34" charset="0"/>
              </a:rPr>
              <a:t>chau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cynllun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gofal</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chymorth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tra</a:t>
            </a:r>
            <a:r>
              <a:rPr lang="en-GB" sz="1200" b="0" i="0" u="none" strike="noStrike" cap="none" baseline="0" dirty="0">
                <a:solidFill>
                  <a:srgbClr val="000000"/>
                </a:solidFill>
                <a:effectLst/>
                <a:uFillTx/>
                <a:latin typeface="Calibri" panose="020F0502020204030204" pitchFamily="34" charset="0"/>
              </a:rPr>
              <a:t> bod y </a:t>
            </a:r>
            <a:r>
              <a:rPr lang="en-GB" sz="1200" b="0" i="0" u="none" strike="noStrike" cap="none" baseline="0" dirty="0" err="1">
                <a:solidFill>
                  <a:srgbClr val="000000"/>
                </a:solidFill>
                <a:effectLst/>
                <a:uFillTx/>
                <a:latin typeface="Calibri" panose="020F0502020204030204" pitchFamily="34" charset="0"/>
              </a:rPr>
              <a:t>Tîm</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Troseddau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Ieuenctid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ymwybodol</a:t>
            </a:r>
            <a:r>
              <a:rPr lang="en-GB" sz="1200" b="0" i="0" u="none" strike="noStrike" cap="none" baseline="0" dirty="0">
                <a:solidFill>
                  <a:srgbClr val="000000"/>
                </a:solidFill>
                <a:effectLst/>
                <a:uFillTx/>
                <a:latin typeface="Calibri" panose="020F0502020204030204" pitchFamily="34" charset="0"/>
              </a:rPr>
              <a:t> o </a:t>
            </a:r>
            <a:r>
              <a:rPr lang="en-GB" sz="1200" b="0" i="0" u="none" strike="noStrike" cap="none" baseline="0" dirty="0" err="1">
                <a:solidFill>
                  <a:srgbClr val="000000"/>
                </a:solidFill>
                <a:effectLst/>
                <a:uFillTx/>
                <a:latin typeface="Calibri" panose="020F0502020204030204" pitchFamily="34" charset="0"/>
              </a:rPr>
              <a:t>berson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ifanc</a:t>
            </a:r>
            <a:r>
              <a:rPr lang="en-GB" sz="1200" b="0" i="0" u="none" strike="noStrike" cap="none" baseline="0" dirty="0">
                <a:solidFill>
                  <a:srgbClr val="000000"/>
                </a:solidFill>
                <a:effectLst/>
                <a:uFillTx/>
                <a:latin typeface="Calibri" panose="020F0502020204030204" pitchFamily="34" charset="0"/>
              </a:rPr>
              <a:t>.</a:t>
            </a:r>
          </a:p>
          <a:p>
            <a:pPr lvl="0"/>
            <a:r>
              <a:rPr lang="en-GB" sz="1200" b="0" i="0" u="none" strike="noStrike" cap="none" baseline="0" dirty="0">
                <a:solidFill>
                  <a:srgbClr val="000000"/>
                </a:solidFill>
                <a:effectLst/>
                <a:uFillTx/>
                <a:latin typeface="Calibri" panose="020F0502020204030204" pitchFamily="34" charset="0"/>
              </a:rPr>
              <a:t>Pan </a:t>
            </a:r>
            <a:r>
              <a:rPr lang="en-GB" sz="1200" b="0" i="0" u="none" strike="noStrike" cap="none" baseline="0" dirty="0" err="1">
                <a:solidFill>
                  <a:srgbClr val="000000"/>
                </a:solidFill>
                <a:effectLst/>
                <a:uFillTx/>
                <a:latin typeface="Calibri" panose="020F0502020204030204" pitchFamily="34" charset="0"/>
              </a:rPr>
              <a:t>fwriedir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na</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fydd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gwasanaethau'n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cael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darparu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mwyach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rhaid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i'r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adolygiad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gynnwys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datganiad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nodi'r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rhesymau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dros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gwerthusiad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o'r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graddau</a:t>
            </a:r>
            <a:r>
              <a:rPr lang="en-GB" sz="1200" b="0" i="0" u="none" strike="noStrike" cap="none" baseline="0" dirty="0">
                <a:solidFill>
                  <a:srgbClr val="000000"/>
                </a:solidFill>
                <a:effectLst/>
                <a:uFillTx/>
                <a:latin typeface="Calibri" panose="020F0502020204030204" pitchFamily="34" charset="0"/>
              </a:rPr>
              <a:t> y </a:t>
            </a:r>
            <a:r>
              <a:rPr lang="en-GB" sz="1200" b="0" i="0" u="none" strike="noStrike" cap="none" baseline="0" dirty="0" err="1">
                <a:solidFill>
                  <a:srgbClr val="000000"/>
                </a:solidFill>
                <a:effectLst/>
                <a:uFillTx/>
                <a:latin typeface="Calibri" panose="020F0502020204030204" pitchFamily="34" charset="0"/>
              </a:rPr>
              <a:t>cyflawnwyd</a:t>
            </a:r>
            <a:r>
              <a:rPr lang="en-GB" sz="1200" b="0" i="0" u="none" strike="noStrike" cap="none" baseline="0" dirty="0">
                <a:solidFill>
                  <a:srgbClr val="000000"/>
                </a:solidFill>
                <a:effectLst/>
                <a:uFillTx/>
                <a:latin typeface="Calibri" panose="020F0502020204030204" pitchFamily="34" charset="0"/>
              </a:rPr>
              <a:t> y </a:t>
            </a:r>
            <a:r>
              <a:rPr lang="en-GB" sz="1200" b="0" i="0" u="none" strike="noStrike" cap="none" baseline="0" dirty="0" err="1">
                <a:solidFill>
                  <a:srgbClr val="000000"/>
                </a:solidFill>
                <a:effectLst/>
                <a:uFillTx/>
                <a:latin typeface="Calibri" panose="020F0502020204030204" pitchFamily="34" charset="0"/>
              </a:rPr>
              <a:t>canlyniadau</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chadarnhad</a:t>
            </a:r>
            <a:r>
              <a:rPr lang="en-GB" sz="1200" b="0" i="0" u="none" strike="noStrike" cap="none" baseline="0" dirty="0">
                <a:solidFill>
                  <a:srgbClr val="000000"/>
                </a:solidFill>
                <a:effectLst/>
                <a:uFillTx/>
                <a:latin typeface="Calibri" panose="020F0502020204030204" pitchFamily="34" charset="0"/>
              </a:rPr>
              <a:t> bod </a:t>
            </a:r>
            <a:r>
              <a:rPr lang="en-GB" sz="1200" b="0" i="0" u="none" strike="noStrike" cap="none" baseline="0" dirty="0" err="1">
                <a:solidFill>
                  <a:srgbClr val="000000"/>
                </a:solidFill>
                <a:effectLst/>
                <a:uFillTx/>
                <a:latin typeface="Calibri" panose="020F0502020204030204" pitchFamily="34" charset="0"/>
              </a:rPr>
              <a:t>gan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unigolyn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neu'r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teulu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wybodaeth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cyngor</a:t>
            </a:r>
            <a:r>
              <a:rPr lang="en-GB" sz="1200" b="0" i="0" u="none" strike="noStrike" cap="none" baseline="0" dirty="0">
                <a:solidFill>
                  <a:srgbClr val="000000"/>
                </a:solidFill>
                <a:effectLst/>
                <a:uFillTx/>
                <a:latin typeface="Calibri" panose="020F0502020204030204" pitchFamily="34" charset="0"/>
              </a:rPr>
              <a:t> neu </a:t>
            </a:r>
            <a:r>
              <a:rPr lang="en-GB" sz="1200" b="0" i="0" u="none" strike="noStrike" cap="none" baseline="0" dirty="0" err="1">
                <a:solidFill>
                  <a:srgbClr val="000000"/>
                </a:solidFill>
                <a:effectLst/>
                <a:uFillTx/>
                <a:latin typeface="Calibri" panose="020F0502020204030204" pitchFamily="34" charset="0"/>
              </a:rPr>
              <a:t>gymorth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priodol</a:t>
            </a:r>
            <a:r>
              <a:rPr lang="en-GB" sz="1200" b="0" i="0" u="none" strike="noStrike" cap="none" baseline="0" dirty="0">
                <a:solidFill>
                  <a:srgbClr val="000000"/>
                </a:solidFill>
                <a:effectLst/>
                <a:uFillTx/>
                <a:latin typeface="Calibri" panose="020F0502020204030204" pitchFamily="34" charset="0"/>
              </a:rPr>
              <a:t> a/neu </a:t>
            </a:r>
            <a:r>
              <a:rPr lang="en-GB" sz="1200" b="0" i="0" u="none" strike="noStrike" cap="none" baseline="0" dirty="0" err="1">
                <a:solidFill>
                  <a:srgbClr val="000000"/>
                </a:solidFill>
                <a:effectLst/>
                <a:uFillTx/>
                <a:latin typeface="Calibri" panose="020F0502020204030204" pitchFamily="34" charset="0"/>
              </a:rPr>
              <a:t>fynediad</a:t>
            </a:r>
            <a:r>
              <a:rPr lang="en-GB" sz="1200" b="0" i="0" u="none" strike="noStrike" cap="none" baseline="0" dirty="0">
                <a:solidFill>
                  <a:srgbClr val="000000"/>
                </a:solidFill>
                <a:effectLst/>
                <a:uFillTx/>
                <a:latin typeface="Calibri" panose="020F0502020204030204" pitchFamily="34" charset="0"/>
              </a:rPr>
              <a:t> at </a:t>
            </a:r>
            <a:r>
              <a:rPr lang="en-GB" sz="1200" b="0" i="0" u="none" strike="noStrike" cap="none" baseline="0" dirty="0" err="1">
                <a:solidFill>
                  <a:srgbClr val="000000"/>
                </a:solidFill>
                <a:effectLst/>
                <a:uFillTx/>
                <a:latin typeface="Calibri" panose="020F0502020204030204" pitchFamily="34" charset="0"/>
              </a:rPr>
              <a:t>wasanaethau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ataliol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y </a:t>
            </a:r>
            <a:r>
              <a:rPr lang="en-GB" sz="1200" b="0" i="0" u="none" strike="noStrike" cap="none" baseline="0" dirty="0" err="1">
                <a:solidFill>
                  <a:srgbClr val="000000"/>
                </a:solidFill>
                <a:effectLst/>
                <a:uFillTx/>
                <a:latin typeface="Calibri" panose="020F0502020204030204" pitchFamily="34" charset="0"/>
              </a:rPr>
              <a:t>gymuned</a:t>
            </a:r>
            <a:r>
              <a:rPr lang="en-GB" sz="1200" b="0" i="0" u="none" strike="noStrike" cap="none" baseline="0" dirty="0">
                <a:solidFill>
                  <a:srgbClr val="000000"/>
                </a:solidFill>
                <a:effectLst/>
                <a:uFillTx/>
                <a:latin typeface="Calibri" panose="020F0502020204030204" pitchFamily="34" charset="0"/>
              </a:rPr>
              <a:t> i </a:t>
            </a:r>
            <a:r>
              <a:rPr lang="en-GB" sz="1200" b="0" i="0" u="none" strike="noStrike" cap="none" baseline="0" dirty="0" err="1">
                <a:solidFill>
                  <a:srgbClr val="000000"/>
                </a:solidFill>
                <a:effectLst/>
                <a:uFillTx/>
                <a:latin typeface="Calibri" panose="020F0502020204030204" pitchFamily="34" charset="0"/>
              </a:rPr>
              <a:t>ddiwallu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hanghenion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Rhaid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cofnodi'r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datganiad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cau</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rhoi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manylion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gwerthusiad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o'r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canlyniadau</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gyflawnwyd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cadarnhad</a:t>
            </a:r>
            <a:r>
              <a:rPr lang="en-GB" sz="1200" b="0" i="0" u="none" strike="noStrike" cap="none" baseline="0" dirty="0">
                <a:solidFill>
                  <a:srgbClr val="000000"/>
                </a:solidFill>
                <a:effectLst/>
                <a:uFillTx/>
                <a:latin typeface="Calibri" panose="020F0502020204030204" pitchFamily="34" charset="0"/>
              </a:rPr>
              <a:t> bod </a:t>
            </a:r>
            <a:r>
              <a:rPr lang="en-GB" sz="1200" b="0" i="0" u="none" strike="noStrike" cap="none" baseline="0" dirty="0" err="1">
                <a:solidFill>
                  <a:srgbClr val="000000"/>
                </a:solidFill>
                <a:effectLst/>
                <a:uFillTx/>
                <a:latin typeface="Calibri" panose="020F0502020204030204" pitchFamily="34" charset="0"/>
              </a:rPr>
              <a:t>gan</a:t>
            </a:r>
            <a:r>
              <a:rPr lang="en-GB" sz="1200" b="0" i="0" u="none" strike="noStrike" cap="none" baseline="0" dirty="0">
                <a:solidFill>
                  <a:srgbClr val="000000"/>
                </a:solidFill>
                <a:effectLst/>
                <a:uFillTx/>
                <a:latin typeface="Calibri" panose="020F0502020204030204" pitchFamily="34" charset="0"/>
              </a:rPr>
              <a:t> y </a:t>
            </a:r>
            <a:r>
              <a:rPr lang="en-GB" sz="1200" b="0" i="0" u="none" strike="noStrike" cap="none" baseline="0" dirty="0" err="1">
                <a:solidFill>
                  <a:srgbClr val="000000"/>
                </a:solidFill>
                <a:effectLst/>
                <a:uFillTx/>
                <a:latin typeface="Calibri" panose="020F0502020204030204" pitchFamily="34" charset="0"/>
              </a:rPr>
              <a:t>teulu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wybodaeth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cyngor</a:t>
            </a:r>
            <a:r>
              <a:rPr lang="en-GB" sz="1200" b="0" i="0" u="none" strike="noStrike" cap="none" baseline="0" dirty="0">
                <a:solidFill>
                  <a:srgbClr val="000000"/>
                </a:solidFill>
                <a:effectLst/>
                <a:uFillTx/>
                <a:latin typeface="Calibri" panose="020F0502020204030204" pitchFamily="34" charset="0"/>
              </a:rPr>
              <a:t> neu </a:t>
            </a:r>
            <a:r>
              <a:rPr lang="en-GB" sz="1200" b="0" i="0" u="none" strike="noStrike" cap="none" baseline="0" dirty="0" err="1">
                <a:solidFill>
                  <a:srgbClr val="000000"/>
                </a:solidFill>
                <a:effectLst/>
                <a:uFillTx/>
                <a:latin typeface="Calibri" panose="020F0502020204030204" pitchFamily="34" charset="0"/>
              </a:rPr>
              <a:t>gymorth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priodol</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mynediad</a:t>
            </a:r>
            <a:r>
              <a:rPr lang="en-GB" sz="1200" b="0" i="0" u="none" strike="noStrike" cap="none" baseline="0" dirty="0">
                <a:solidFill>
                  <a:srgbClr val="000000"/>
                </a:solidFill>
                <a:effectLst/>
                <a:uFillTx/>
                <a:latin typeface="Calibri" panose="020F0502020204030204" pitchFamily="34" charset="0"/>
              </a:rPr>
              <a:t> at </a:t>
            </a:r>
            <a:r>
              <a:rPr lang="en-GB" sz="1200" b="0" i="0" u="none" strike="noStrike" cap="none" baseline="0" dirty="0" err="1">
                <a:solidFill>
                  <a:srgbClr val="000000"/>
                </a:solidFill>
                <a:effectLst/>
                <a:uFillTx/>
                <a:latin typeface="Calibri" panose="020F0502020204030204" pitchFamily="34" charset="0"/>
              </a:rPr>
              <a:t>wasanaethau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cymunedol</a:t>
            </a:r>
            <a:r>
              <a:rPr lang="en-GB" sz="1200" b="0" i="0" u="none" strike="noStrike" cap="none" baseline="0" dirty="0">
                <a:solidFill>
                  <a:srgbClr val="000000"/>
                </a:solidFill>
                <a:effectLst/>
                <a:uFillTx/>
                <a:latin typeface="Calibri" panose="020F0502020204030204" pitchFamily="34" charset="0"/>
              </a:rPr>
              <a:t>/</a:t>
            </a:r>
            <a:r>
              <a:rPr lang="en-GB" sz="1200" b="0" i="0" u="none" strike="noStrike" cap="none" baseline="0" dirty="0" err="1">
                <a:solidFill>
                  <a:srgbClr val="000000"/>
                </a:solidFill>
                <a:effectLst/>
                <a:uFillTx/>
                <a:latin typeface="Calibri" panose="020F0502020204030204" pitchFamily="34" charset="0"/>
              </a:rPr>
              <a:t>ataliol</a:t>
            </a:r>
            <a:r>
              <a:rPr lang="en-GB" sz="1200" b="0" i="0" u="none" strike="noStrike" cap="none" baseline="0" dirty="0">
                <a:solidFill>
                  <a:srgbClr val="000000"/>
                </a:solidFill>
                <a:effectLst/>
                <a:uFillTx/>
                <a:latin typeface="Calibri" panose="020F0502020204030204" pitchFamily="34" charset="0"/>
              </a:rPr>
              <a:t> i </a:t>
            </a:r>
            <a:r>
              <a:rPr lang="en-GB" sz="1200" b="0" i="0" u="none" strike="noStrike" cap="none" baseline="0" dirty="0" err="1">
                <a:solidFill>
                  <a:srgbClr val="000000"/>
                </a:solidFill>
                <a:effectLst/>
                <a:uFillTx/>
                <a:latin typeface="Calibri" panose="020F0502020204030204" pitchFamily="34" charset="0"/>
              </a:rPr>
              <a:t>ddiwallu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anghenion</a:t>
            </a:r>
            <a:r>
              <a:rPr lang="en-GB" sz="1200" b="0" i="0" u="none" strike="noStrike" cap="none" baseline="0" dirty="0">
                <a:solidFill>
                  <a:srgbClr val="000000"/>
                </a:solidFill>
                <a:effectLst/>
                <a:uFillTx/>
                <a:latin typeface="Calibri" panose="020F0502020204030204" pitchFamily="34" charset="0"/>
              </a:rPr>
              <a:t>.</a:t>
            </a:r>
          </a:p>
          <a:p>
            <a:br>
              <a:rPr lang="en-GB" sz="1200" dirty="0"/>
            </a:br>
            <a:r>
              <a:rPr lang="en-GB" sz="1200" b="0" i="0" u="none" strike="noStrike" cap="none" baseline="0" dirty="0">
                <a:solidFill>
                  <a:srgbClr val="000000"/>
                </a:solidFill>
                <a:effectLst/>
                <a:uFillTx/>
                <a:latin typeface="Calibri" panose="020F0502020204030204" pitchFamily="34" charset="0"/>
              </a:rPr>
              <a:t>Mae </a:t>
            </a:r>
            <a:r>
              <a:rPr lang="en-GB" sz="1200" b="0" i="0" u="none" strike="noStrike" cap="none" baseline="0" dirty="0" err="1">
                <a:solidFill>
                  <a:srgbClr val="000000"/>
                </a:solidFill>
                <a:effectLst/>
                <a:uFillTx/>
                <a:latin typeface="Calibri" panose="020F0502020204030204" pitchFamily="34" charset="0"/>
              </a:rPr>
              <a:t>dyddiadau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gyfer</a:t>
            </a:r>
            <a:r>
              <a:rPr lang="en-GB" sz="1200" b="0" i="0" u="none" strike="noStrike" cap="none" baseline="0" dirty="0">
                <a:solidFill>
                  <a:srgbClr val="000000"/>
                </a:solidFill>
                <a:effectLst/>
                <a:uFillTx/>
                <a:latin typeface="Calibri" panose="020F0502020204030204" pitchFamily="34" charset="0"/>
              </a:rPr>
              <a:t> y </a:t>
            </a:r>
            <a:r>
              <a:rPr lang="en-GB" sz="1200" b="0" i="0" u="none" strike="noStrike" cap="none" baseline="0" dirty="0" err="1">
                <a:solidFill>
                  <a:srgbClr val="000000"/>
                </a:solidFill>
                <a:effectLst/>
                <a:uFillTx/>
                <a:latin typeface="Calibri" panose="020F0502020204030204" pitchFamily="34" charset="0"/>
              </a:rPr>
              <a:t>cyfnod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hwyaf</a:t>
            </a:r>
            <a:r>
              <a:rPr lang="en-GB" sz="1200" b="0" i="0" u="none" strike="noStrike" cap="none" baseline="0" dirty="0">
                <a:solidFill>
                  <a:srgbClr val="000000"/>
                </a:solidFill>
                <a:effectLst/>
                <a:uFillTx/>
                <a:latin typeface="Calibri" panose="020F0502020204030204" pitchFamily="34" charset="0"/>
              </a:rPr>
              <a:t> y </a:t>
            </a:r>
            <a:r>
              <a:rPr lang="en-GB" sz="1200" b="0" i="0" u="none" strike="noStrike" cap="none" baseline="0" dirty="0" err="1">
                <a:solidFill>
                  <a:srgbClr val="000000"/>
                </a:solidFill>
                <a:effectLst/>
                <a:uFillTx/>
                <a:latin typeface="Calibri" panose="020F0502020204030204" pitchFamily="34" charset="0"/>
              </a:rPr>
              <a:t>mae’n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rhaid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cynnal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adolygiad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ynddo</a:t>
            </a:r>
            <a:r>
              <a:rPr lang="en-GB" sz="1200" b="0" i="0" u="none" strike="noStrike" cap="none" baseline="0" dirty="0">
                <a:solidFill>
                  <a:srgbClr val="000000"/>
                </a:solidFill>
                <a:effectLst/>
                <a:uFillTx/>
                <a:latin typeface="Calibri" panose="020F0502020204030204" pitchFamily="34" charset="0"/>
              </a:rPr>
              <a:t>:</a:t>
            </a:r>
          </a:p>
          <a:p>
            <a:pPr marL="0" marR="0" indent="0" algn="l" defTabSz="914400" rtl="0" eaLnBrk="1" fontAlgn="auto" latinLnBrk="0" hangingPunct="1">
              <a:lnSpc>
                <a:spcPct val="100000"/>
              </a:lnSpc>
              <a:spcBef>
                <a:spcPct val="0"/>
              </a:spcBef>
              <a:spcAft>
                <a:spcPct val="0"/>
              </a:spcAft>
              <a:buClrTx/>
              <a:buSzTx/>
              <a:buFontTx/>
              <a:buNone/>
              <a:defRPr/>
            </a:pPr>
            <a:endParaRPr lang="en-GB" altLang="en-US" sz="1200" dirty="0">
              <a:ea typeface="ＭＳ Ｐゴシック" pitchFamily="34" charset="-128"/>
            </a:endParaRPr>
          </a:p>
          <a:p>
            <a:pPr marL="0" marR="0" indent="0" algn="l" defTabSz="914400" rtl="0" eaLnBrk="1" fontAlgn="auto" latinLnBrk="0" hangingPunct="1">
              <a:lnSpc>
                <a:spcPct val="100000"/>
              </a:lnSpc>
              <a:spcBef>
                <a:spcPct val="0"/>
              </a:spcBef>
              <a:spcAft>
                <a:spcPct val="0"/>
              </a:spcAft>
              <a:buClrTx/>
              <a:buSzTx/>
              <a:buFontTx/>
              <a:buNone/>
              <a:defRPr/>
            </a:pPr>
            <a:r>
              <a:rPr lang="en-GB" sz="1200" b="0" i="0" u="none" strike="noStrike" cap="none" baseline="0" dirty="0" err="1">
                <a:solidFill>
                  <a:srgbClr val="000000"/>
                </a:solidFill>
                <a:effectLst/>
                <a:uFillTx/>
                <a:latin typeface="Calibri" panose="020F0502020204030204" pitchFamily="34" charset="0"/>
              </a:rPr>
              <a:t>Adolygiad</a:t>
            </a:r>
            <a:r>
              <a:rPr lang="en-GB" sz="1200" b="0" i="0" u="none" strike="noStrike" cap="none" baseline="0" dirty="0">
                <a:solidFill>
                  <a:srgbClr val="000000"/>
                </a:solidFill>
                <a:effectLst/>
                <a:uFillTx/>
                <a:latin typeface="Calibri" panose="020F0502020204030204" pitchFamily="34" charset="0"/>
              </a:rPr>
              <a:t> 6 mis </a:t>
            </a:r>
            <a:r>
              <a:rPr lang="en-GB" sz="1200" b="0" i="0" u="none" strike="noStrike" cap="none" baseline="0" dirty="0" err="1">
                <a:solidFill>
                  <a:srgbClr val="000000"/>
                </a:solidFill>
                <a:effectLst/>
                <a:uFillTx/>
                <a:latin typeface="Calibri" panose="020F0502020204030204" pitchFamily="34" charset="0"/>
              </a:rPr>
              <a:t>ar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gyfer</a:t>
            </a:r>
            <a:r>
              <a:rPr lang="en-GB" sz="1200" b="0" i="0" u="none" strike="noStrike" cap="none" baseline="0" dirty="0">
                <a:solidFill>
                  <a:srgbClr val="000000"/>
                </a:solidFill>
                <a:effectLst/>
                <a:uFillTx/>
                <a:latin typeface="Calibri" panose="020F0502020204030204" pitchFamily="34" charset="0"/>
              </a:rPr>
              <a:t> plant - </a:t>
            </a:r>
            <a:r>
              <a:rPr lang="en-GB" sz="1200" b="0" i="0" u="none" strike="noStrike" cap="none" baseline="0" dirty="0" err="1">
                <a:solidFill>
                  <a:srgbClr val="000000"/>
                </a:solidFill>
                <a:effectLst/>
                <a:uFillTx/>
                <a:latin typeface="Calibri" panose="020F0502020204030204" pitchFamily="34" charset="0"/>
              </a:rPr>
              <a:t>ni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ddylai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fod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hwy</a:t>
            </a:r>
            <a:endParaRPr lang="en-GB" sz="1200" b="0" i="0" u="none" strike="noStrike" cap="none" baseline="0" dirty="0">
              <a:solidFill>
                <a:srgbClr val="000000"/>
              </a:solidFill>
              <a:effectLst/>
              <a:uFillTx/>
              <a:latin typeface="Calibri" panose="020F0502020204030204" pitchFamily="34" charset="0"/>
            </a:endParaRPr>
          </a:p>
          <a:p>
            <a:pPr marL="0" marR="0" indent="0" algn="l" defTabSz="914400" rtl="0" eaLnBrk="1" fontAlgn="auto" latinLnBrk="0" hangingPunct="1">
              <a:lnSpc>
                <a:spcPct val="100000"/>
              </a:lnSpc>
              <a:spcBef>
                <a:spcPct val="0"/>
              </a:spcBef>
              <a:spcAft>
                <a:spcPct val="0"/>
              </a:spcAft>
              <a:buClrTx/>
              <a:buSzTx/>
              <a:buFontTx/>
              <a:buNone/>
              <a:defRPr/>
            </a:pPr>
            <a:r>
              <a:rPr lang="en-GB" sz="1200" b="0" i="0" u="none" strike="noStrike" cap="none" baseline="0" dirty="0">
                <a:solidFill>
                  <a:srgbClr val="000000"/>
                </a:solidFill>
                <a:effectLst/>
                <a:uFillTx/>
                <a:latin typeface="Calibri" panose="020F0502020204030204" pitchFamily="34" charset="0"/>
              </a:rPr>
              <a:t>Adolygiad12 mis </a:t>
            </a:r>
            <a:r>
              <a:rPr lang="en-GB" sz="1200" b="0" i="0" u="none" strike="noStrike" cap="none" baseline="0" dirty="0" err="1">
                <a:solidFill>
                  <a:srgbClr val="000000"/>
                </a:solidFill>
                <a:effectLst/>
                <a:uFillTx/>
                <a:latin typeface="Calibri" panose="020F0502020204030204" pitchFamily="34" charset="0"/>
              </a:rPr>
              <a:t>ar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gyfer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oedolion</a:t>
            </a:r>
            <a:r>
              <a:rPr lang="en-GB" sz="1200" b="0" i="0" u="none" strike="noStrike" cap="none" baseline="0" dirty="0">
                <a:solidFill>
                  <a:srgbClr val="000000"/>
                </a:solidFill>
                <a:effectLst/>
                <a:uFillTx/>
                <a:latin typeface="Calibri" panose="020F0502020204030204" pitchFamily="34" charset="0"/>
              </a:rPr>
              <a:t> - </a:t>
            </a:r>
            <a:r>
              <a:rPr lang="en-GB" sz="1200" b="0" i="0" u="none" strike="noStrike" cap="none" baseline="0" dirty="0" err="1">
                <a:solidFill>
                  <a:srgbClr val="000000"/>
                </a:solidFill>
                <a:effectLst/>
                <a:uFillTx/>
                <a:latin typeface="Calibri" panose="020F0502020204030204" pitchFamily="34" charset="0"/>
              </a:rPr>
              <a:t>ni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ddylai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fod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hwy</a:t>
            </a:r>
            <a:endParaRPr lang="en-GB" sz="1200" b="0" i="0" u="none" strike="noStrike" cap="none" baseline="0" dirty="0">
              <a:solidFill>
                <a:srgbClr val="000000"/>
              </a:solidFill>
              <a:effectLst/>
              <a:uFillTx/>
              <a:latin typeface="Calibri" panose="020F0502020204030204" pitchFamily="34" charset="0"/>
            </a:endParaRPr>
          </a:p>
          <a:p>
            <a:pPr marL="0" marR="0" indent="0" algn="l" defTabSz="914400" rtl="0" eaLnBrk="1" fontAlgn="auto" latinLnBrk="0" hangingPunct="1">
              <a:lnSpc>
                <a:spcPct val="100000"/>
              </a:lnSpc>
              <a:spcBef>
                <a:spcPct val="0"/>
              </a:spcBef>
              <a:spcAft>
                <a:spcPct val="0"/>
              </a:spcAft>
              <a:buClrTx/>
              <a:buSzTx/>
              <a:buFontTx/>
              <a:buNone/>
              <a:defRPr/>
            </a:pPr>
            <a:endParaRPr lang="en-GB" altLang="en-US" sz="1200" baseline="0" dirty="0">
              <a:ea typeface="ＭＳ Ｐゴシック" pitchFamily="34" charset="-128"/>
            </a:endParaRPr>
          </a:p>
          <a:p>
            <a:pPr lvl="0"/>
            <a:r>
              <a:rPr lang="en-GB" sz="1200" kern="1200" dirty="0">
                <a:solidFill>
                  <a:schemeClr val="tx1"/>
                </a:solidFill>
                <a:effectLst/>
              </a:rPr>
              <a:t>A review is a key part of effective care and support and good arrangements can ensure that services remain appropriate, well targeted and relevant to the individual, and encourage the individual to continue to maintain control over their support. The purpose of a review is to systematically revisit the care and / or support plan to:</a:t>
            </a:r>
          </a:p>
          <a:p>
            <a:pPr marL="171450" lvl="0" indent="-171450">
              <a:buFont typeface="Arial" panose="020B0604020202020204" pitchFamily="34" charset="0"/>
              <a:buChar char="•"/>
            </a:pPr>
            <a:r>
              <a:rPr lang="en-GB" sz="1200" kern="1200" dirty="0">
                <a:solidFill>
                  <a:schemeClr val="tx1"/>
                </a:solidFill>
                <a:effectLst/>
              </a:rPr>
              <a:t>Monitor progress and changes</a:t>
            </a:r>
          </a:p>
          <a:p>
            <a:pPr marL="171450" lvl="0" indent="-171450">
              <a:buFont typeface="Arial" panose="020B0604020202020204" pitchFamily="34" charset="0"/>
              <a:buChar char="•"/>
            </a:pPr>
            <a:r>
              <a:rPr lang="en-GB" sz="1200" kern="1200" dirty="0">
                <a:solidFill>
                  <a:schemeClr val="tx1"/>
                </a:solidFill>
                <a:effectLst/>
              </a:rPr>
              <a:t>Consider the extent to which the delivery of the plan is meeting assessed needs</a:t>
            </a:r>
          </a:p>
          <a:p>
            <a:pPr marL="171450" lvl="0" indent="-171450">
              <a:buFont typeface="Arial" panose="020B0604020202020204" pitchFamily="34" charset="0"/>
              <a:buChar char="•"/>
            </a:pPr>
            <a:r>
              <a:rPr lang="en-GB" sz="1200" kern="1200" dirty="0">
                <a:solidFill>
                  <a:schemeClr val="tx1"/>
                </a:solidFill>
                <a:effectLst/>
              </a:rPr>
              <a:t>How it has helped the individual or family to achieve their outcomes</a:t>
            </a:r>
          </a:p>
          <a:p>
            <a:pPr marL="171450" lvl="0" indent="-171450">
              <a:buFont typeface="Arial" panose="020B0604020202020204" pitchFamily="34" charset="0"/>
              <a:buChar char="•"/>
            </a:pPr>
            <a:r>
              <a:rPr lang="en-GB" sz="1200" kern="1200" dirty="0">
                <a:solidFill>
                  <a:schemeClr val="tx1"/>
                </a:solidFill>
                <a:effectLst/>
              </a:rPr>
              <a:t>Determine what support is needed in future, and confirm, amend or end the services involved </a:t>
            </a:r>
          </a:p>
          <a:p>
            <a:r>
              <a:rPr lang="en-GB" sz="1200" kern="1200" dirty="0">
                <a:solidFill>
                  <a:schemeClr val="tx1"/>
                </a:solidFill>
                <a:effectLst/>
              </a:rPr>
              <a:t>This must be reflected in the recording of the review.</a:t>
            </a:r>
          </a:p>
          <a:p>
            <a:endParaRPr lang="en-GB" sz="1200" kern="1200" dirty="0">
              <a:solidFill>
                <a:schemeClr val="tx1"/>
              </a:solidFill>
              <a:effectLst/>
            </a:endParaRPr>
          </a:p>
          <a:p>
            <a:pPr lvl="0"/>
            <a:r>
              <a:rPr lang="en-GB" sz="1200" kern="1200" dirty="0">
                <a:solidFill>
                  <a:schemeClr val="tx1"/>
                </a:solidFill>
                <a:effectLst/>
              </a:rPr>
              <a:t>If it appears to the local authority that the care and support plan is not meeting the assessed needs the local authority </a:t>
            </a:r>
            <a:r>
              <a:rPr lang="en-GB" sz="1200" b="1" kern="1200" dirty="0">
                <a:solidFill>
                  <a:schemeClr val="tx1"/>
                </a:solidFill>
                <a:effectLst/>
              </a:rPr>
              <a:t>must</a:t>
            </a:r>
            <a:r>
              <a:rPr lang="en-GB" sz="1200" kern="1200" dirty="0">
                <a:solidFill>
                  <a:schemeClr val="tx1"/>
                </a:solidFill>
                <a:effectLst/>
              </a:rPr>
              <a:t> undertake a review irrespective of the agreed review date. This may be at the request of the individual, persons with parental responsibility, or any person authorised to act on their behalf.</a:t>
            </a:r>
          </a:p>
          <a:p>
            <a:pPr lvl="0"/>
            <a:endParaRPr lang="en-GB" sz="1200" kern="1200" dirty="0">
              <a:solidFill>
                <a:schemeClr val="tx1"/>
              </a:solidFill>
              <a:effectLst/>
            </a:endParaRPr>
          </a:p>
          <a:p>
            <a:pPr lvl="0"/>
            <a:r>
              <a:rPr lang="en-GB" sz="1200" kern="1200" dirty="0">
                <a:solidFill>
                  <a:schemeClr val="tx1"/>
                </a:solidFill>
                <a:effectLst/>
              </a:rPr>
              <a:t>In the case of an adult who lacks the capacity to be involved, the authority should involve any person authorised to make decisions about the adult under the Mental Capacity Act 2005, or if an individual has nominated someone they would like to be involved in their care and </a:t>
            </a:r>
            <a:r>
              <a:rPr lang="en-GB" dirty="0"/>
              <a:t>support</a:t>
            </a:r>
            <a:r>
              <a:rPr lang="en-GB" sz="1200" kern="1200" dirty="0">
                <a:solidFill>
                  <a:schemeClr val="tx1"/>
                </a:solidFill>
                <a:effectLst/>
              </a:rPr>
              <a:t> planning arrangements, such as a family member or an advocate.</a:t>
            </a:r>
            <a:endParaRPr lang="en-GB" sz="1200" kern="1200" dirty="0">
              <a:solidFill>
                <a:schemeClr val="tx1"/>
              </a:solidFill>
              <a:effectLst/>
              <a:cs typeface="Calibri"/>
            </a:endParaRPr>
          </a:p>
          <a:p>
            <a:pPr lvl="0"/>
            <a:endParaRPr lang="en-GB" sz="1200" kern="1200" dirty="0">
              <a:solidFill>
                <a:schemeClr val="tx1"/>
              </a:solidFill>
              <a:effectLst/>
            </a:endParaRPr>
          </a:p>
          <a:p>
            <a:pPr lvl="0"/>
            <a:r>
              <a:rPr lang="en-GB" sz="1200" kern="1200" dirty="0">
                <a:solidFill>
                  <a:schemeClr val="tx1"/>
                </a:solidFill>
                <a:effectLst/>
              </a:rPr>
              <a:t>When carrying out a review the local authority must involve the person who is the subject of the plan and, in the case of a care and support plan relating to a child, any person with parental responsibility for the child. In the case of a care and support plan relating to an adult, the authority must, where feasible, also involve any carer of the person. In the case of a support plan relating to a carer, the authority must, where feasible, also involve the person for whom the carer provides or intends to provide care.</a:t>
            </a:r>
          </a:p>
          <a:p>
            <a:pPr lvl="0"/>
            <a:endParaRPr lang="en-GB" sz="1200" kern="1200" dirty="0">
              <a:solidFill>
                <a:schemeClr val="tx1"/>
              </a:solidFill>
              <a:effectLst/>
            </a:endParaRPr>
          </a:p>
          <a:p>
            <a:pPr lvl="0"/>
            <a:r>
              <a:rPr lang="en-GB" sz="1200" kern="1200" dirty="0">
                <a:solidFill>
                  <a:schemeClr val="tx1"/>
                </a:solidFill>
                <a:effectLst/>
              </a:rPr>
              <a:t>Where the plan contains details of direct payments, any review of the direct payments must involve a review of the care and support plan. Where someone is in receipt of direct payments and the review of the care and support plan results in a change to the care and support plan there must be a review of the direct payments at the same time.</a:t>
            </a:r>
          </a:p>
          <a:p>
            <a:pPr lvl="0"/>
            <a:endParaRPr lang="en-GB" sz="1200" kern="1200" dirty="0">
              <a:solidFill>
                <a:schemeClr val="tx1"/>
              </a:solidFill>
              <a:effectLst/>
            </a:endParaRPr>
          </a:p>
          <a:p>
            <a:pPr lvl="0"/>
            <a:r>
              <a:rPr lang="en-GB" sz="1200" kern="1200" dirty="0">
                <a:solidFill>
                  <a:schemeClr val="tx1"/>
                </a:solidFill>
                <a:effectLst/>
              </a:rPr>
              <a:t>A review </a:t>
            </a:r>
            <a:r>
              <a:rPr lang="en-GB" sz="1200" b="1" kern="1200" dirty="0">
                <a:solidFill>
                  <a:schemeClr val="tx1"/>
                </a:solidFill>
                <a:effectLst/>
              </a:rPr>
              <a:t>must </a:t>
            </a:r>
            <a:r>
              <a:rPr lang="en-GB" sz="1200" kern="1200" dirty="0">
                <a:solidFill>
                  <a:schemeClr val="tx1"/>
                </a:solidFill>
                <a:effectLst/>
              </a:rPr>
              <a:t>be undertaken before a care plan is closed. A care and support plan must not be closed while a young person is known to the Youth Offending Team.</a:t>
            </a:r>
          </a:p>
          <a:p>
            <a:pPr lvl="0"/>
            <a:r>
              <a:rPr lang="en-GB" sz="1200" kern="1200" dirty="0">
                <a:solidFill>
                  <a:schemeClr val="tx1"/>
                </a:solidFill>
                <a:effectLst/>
              </a:rPr>
              <a:t>Where it is planned that services will no longer be provided the review must include a closure statement covering reasons for closure; an evaluation of the extent to which the outcomes were achieved; and confirmation that the individual or family has appropriate information, advice or assistance and / or access to community based preventative services to meet their needs. The closure statement must be recorded,</a:t>
            </a:r>
            <a:r>
              <a:rPr lang="en-GB" sz="1200" kern="1200" baseline="0" dirty="0">
                <a:solidFill>
                  <a:schemeClr val="tx1"/>
                </a:solidFill>
                <a:effectLst/>
              </a:rPr>
              <a:t> and detail an evaluation as to what outcomes were achieved, confirmation that family has appropriate information, advice or assistance, and access to community based/preventative services to meet needs.</a:t>
            </a:r>
            <a:endParaRPr lang="en-GB" sz="1200" kern="1200" dirty="0">
              <a:solidFill>
                <a:schemeClr val="tx1"/>
              </a:solidFill>
              <a:effectLst/>
            </a:endParaRPr>
          </a:p>
          <a:p>
            <a:br>
              <a:rPr lang="en-GB" sz="1200" kern="1200" dirty="0">
                <a:solidFill>
                  <a:schemeClr val="tx1"/>
                </a:solidFill>
                <a:effectLst/>
              </a:rPr>
            </a:br>
            <a:r>
              <a:rPr lang="en-GB" sz="1200" kern="1200" dirty="0">
                <a:solidFill>
                  <a:schemeClr val="tx1"/>
                </a:solidFill>
                <a:effectLst/>
              </a:rPr>
              <a:t>There</a:t>
            </a:r>
            <a:r>
              <a:rPr lang="en-GB" sz="1200" kern="1200" baseline="0" dirty="0">
                <a:solidFill>
                  <a:schemeClr val="tx1"/>
                </a:solidFill>
                <a:effectLst/>
              </a:rPr>
              <a:t> are dates for the maximum time period in which a review must be carried out:</a:t>
            </a:r>
            <a:endParaRPr lang="en-GB" sz="1200"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200" dirty="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dirty="0">
                <a:ea typeface="ＭＳ Ｐゴシック" pitchFamily="34" charset="-128"/>
              </a:rPr>
              <a:t>6 months</a:t>
            </a:r>
            <a:r>
              <a:rPr lang="en-GB" altLang="en-US" sz="1200" baseline="0" dirty="0">
                <a:ea typeface="ＭＳ Ｐゴシック" pitchFamily="34" charset="-128"/>
              </a:rPr>
              <a:t> review for children-must not exceed</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baseline="0" dirty="0">
                <a:ea typeface="ＭＳ Ｐゴシック" pitchFamily="34" charset="-128"/>
              </a:rPr>
              <a:t>12 months review for adults-must not exceed</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200" baseline="0" dirty="0">
              <a:ea typeface="ＭＳ Ｐゴシック" pitchFamily="34" charset="-128"/>
            </a:endParaRPr>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36</a:t>
            </a:fld>
            <a:endParaRPr lang="en-US"/>
          </a:p>
        </p:txBody>
      </p:sp>
    </p:spTree>
    <p:extLst>
      <p:ext uri="{BB962C8B-B14F-4D97-AF65-F5344CB8AC3E}">
        <p14:creationId xmlns:p14="http://schemas.microsoft.com/office/powerpoint/2010/main" val="2296422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05722" y="4572000"/>
            <a:ext cx="5486400" cy="3600450"/>
          </a:xfrm>
        </p:spPr>
        <p:txBody>
          <a:bodyPr/>
          <a:lstStyle/>
          <a:p>
            <a:r>
              <a:rPr lang="cy" sz="1200" b="0" i="0" u="none" strike="noStrike" cap="none" baseline="0" dirty="0" err="1">
                <a:solidFill>
                  <a:srgbClr val="000000"/>
                </a:solidFill>
                <a:effectLst/>
                <a:uFillTx/>
                <a:latin typeface="Calibri" panose="020F0502020204030204" pitchFamily="34" charset="0"/>
              </a:rPr>
              <a:t>gofyn</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cwestiwn</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gofyn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fyfyrwyr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weiddi'r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atebion</a:t>
            </a:r>
            <a:r>
              <a:rPr lang="cy" sz="1200" b="0" i="0" u="none" strike="noStrike" cap="none" baseline="0" dirty="0">
                <a:solidFill>
                  <a:srgbClr val="000000"/>
                </a:solidFill>
                <a:effectLst/>
                <a:uFillTx/>
                <a:latin typeface="Calibri" panose="020F0502020204030204" pitchFamily="34" charset="0"/>
              </a:rPr>
              <a:t>.</a:t>
            </a:r>
          </a:p>
          <a:p>
            <a:r>
              <a:rPr lang="cy" sz="1200" b="0" i="0" u="none" strike="noStrike" cap="none" baseline="0" dirty="0">
                <a:solidFill>
                  <a:srgbClr val="000000"/>
                </a:solidFill>
                <a:effectLst/>
                <a:uFillTx/>
                <a:latin typeface="Calibri" panose="020F0502020204030204" pitchFamily="34" charset="0"/>
              </a:rPr>
              <a:t>Yna </a:t>
            </a:r>
            <a:r>
              <a:rPr lang="cy" sz="1200" b="0" i="0" u="none" strike="noStrike" cap="none" baseline="0" dirty="0" err="1">
                <a:solidFill>
                  <a:srgbClr val="000000"/>
                </a:solidFill>
                <a:effectLst/>
                <a:uFillTx/>
                <a:latin typeface="Calibri" panose="020F0502020204030204" pitchFamily="34" charset="0"/>
              </a:rPr>
              <a:t>ewch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trwy</a:t>
            </a:r>
            <a:r>
              <a:rPr lang="cy" sz="1200" b="0" i="0" u="none" strike="noStrike" cap="none" baseline="0" dirty="0">
                <a:solidFill>
                  <a:srgbClr val="000000"/>
                </a:solidFill>
                <a:effectLst/>
                <a:uFillTx/>
                <a:latin typeface="Calibri" panose="020F0502020204030204" pitchFamily="34" charset="0"/>
              </a:rPr>
              <a:t> bob cam.</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endParaRPr lang="en-US" dirty="0"/>
          </a:p>
          <a:p>
            <a:r>
              <a:rPr lang="cy" sz="1200" b="0" i="0" u="none" strike="noStrike" cap="none" baseline="0" dirty="0" err="1">
                <a:solidFill>
                  <a:srgbClr val="000000"/>
                </a:solidFill>
                <a:effectLst/>
                <a:uFillTx/>
                <a:latin typeface="Calibri" panose="020F0502020204030204" pitchFamily="34" charset="0"/>
              </a:rPr>
              <a:t>casglu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gwybodaeth</a:t>
            </a:r>
            <a:r>
              <a:rPr lang="cy" sz="1200" b="0" i="0" u="none" strike="noStrike" cap="none" baseline="0" dirty="0">
                <a:solidFill>
                  <a:srgbClr val="000000"/>
                </a:solidFill>
                <a:effectLst/>
                <a:uFillTx/>
                <a:latin typeface="Calibri" panose="020F0502020204030204" pitchFamily="34" charset="0"/>
              </a:rPr>
              <a:t> – </a:t>
            </a:r>
            <a:r>
              <a:rPr lang="cy" sz="1200" b="0" i="0" u="none" strike="noStrike" cap="none" baseline="0" dirty="0" err="1">
                <a:solidFill>
                  <a:srgbClr val="000000"/>
                </a:solidFill>
                <a:effectLst/>
                <a:uFillTx/>
                <a:latin typeface="Calibri" panose="020F0502020204030204" pitchFamily="34" charset="0"/>
              </a:rPr>
              <a:t>mae</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rhan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hanfodol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o’r</a:t>
            </a:r>
            <a:r>
              <a:rPr lang="cy" sz="1200" b="0" i="0" u="none" strike="noStrike" cap="none" baseline="0" dirty="0">
                <a:solidFill>
                  <a:srgbClr val="000000"/>
                </a:solidFill>
                <a:effectLst/>
                <a:uFillTx/>
                <a:latin typeface="Calibri" panose="020F0502020204030204" pitchFamily="34" charset="0"/>
              </a:rPr>
              <a:t> broses.</a:t>
            </a:r>
            <a:r>
              <a:rPr lang="cy" dirty="0">
                <a:solidFill>
                  <a:srgbClr val="000000"/>
                </a:solidFill>
                <a:latin typeface="Calibri" panose="020F0502020204030204" pitchFamily="34" charset="0"/>
              </a:rPr>
              <a:t> </a:t>
            </a:r>
            <a:r>
              <a:rPr lang="cy" sz="1200" b="0" i="0" u="none" strike="noStrike" cap="none" baseline="0" dirty="0">
                <a:solidFill>
                  <a:srgbClr val="000000"/>
                </a:solidFill>
                <a:effectLst/>
                <a:uFillTx/>
                <a:latin typeface="Calibri" panose="020F0502020204030204" pitchFamily="34" charset="0"/>
              </a:rPr>
              <a:t> Mae </a:t>
            </a:r>
            <a:r>
              <a:rPr lang="cy" sz="1200" b="0" i="0" u="none" strike="noStrike" cap="none" baseline="0" dirty="0" err="1">
                <a:solidFill>
                  <a:srgbClr val="000000"/>
                </a:solidFill>
                <a:effectLst/>
                <a:uFillTx/>
                <a:latin typeface="Calibri" panose="020F0502020204030204" pitchFamily="34" charset="0"/>
              </a:rPr>
              <a:t>angen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asesiad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fod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gymesur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â'r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angen</a:t>
            </a:r>
            <a:r>
              <a:rPr lang="cy" sz="1200" b="0" i="0" u="none" strike="noStrike" cap="none" baseline="0" dirty="0">
                <a:solidFill>
                  <a:srgbClr val="000000"/>
                </a:solidFill>
                <a:effectLst/>
                <a:uFillTx/>
                <a:latin typeface="Calibri" panose="020F0502020204030204" pitchFamily="34" charset="0"/>
              </a:rPr>
              <a:t>.</a:t>
            </a:r>
            <a:r>
              <a:rPr lang="cy" dirty="0">
                <a:solidFill>
                  <a:srgbClr val="000000"/>
                </a:solidFill>
                <a:latin typeface="Calibri" panose="020F0502020204030204" pitchFamily="34" charset="0"/>
              </a:rPr>
              <a:t> </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Ystyriwch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pwy</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gallai'r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unigolyn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fod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eisiau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gynnwys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asesiad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pwy</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sydd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angen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chi </a:t>
            </a:r>
            <a:r>
              <a:rPr lang="cy" sz="1200" b="0" i="0" u="none" strike="noStrike" cap="none" baseline="0" dirty="0" err="1">
                <a:solidFill>
                  <a:srgbClr val="000000"/>
                </a:solidFill>
                <a:effectLst/>
                <a:uFillTx/>
                <a:latin typeface="Calibri" panose="020F0502020204030204" pitchFamily="34" charset="0"/>
              </a:rPr>
              <a:t>ei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gynnwys</a:t>
            </a:r>
            <a:r>
              <a:rPr lang="cy" sz="1200" b="0" i="0" u="none" strike="noStrike" cap="none" baseline="0" dirty="0">
                <a:solidFill>
                  <a:srgbClr val="000000"/>
                </a:solidFill>
                <a:effectLst/>
                <a:uFillTx/>
                <a:latin typeface="Calibri" panose="020F0502020204030204" pitchFamily="34" charset="0"/>
              </a:rPr>
              <a:t>?</a:t>
            </a:r>
            <a:r>
              <a:rPr lang="cy" dirty="0">
                <a:solidFill>
                  <a:srgbClr val="000000"/>
                </a:solidFill>
                <a:latin typeface="Calibri" panose="020F0502020204030204" pitchFamily="34" charset="0"/>
              </a:rPr>
              <a:t>  </a:t>
            </a:r>
            <a:r>
              <a:rPr lang="cy" sz="1200" b="0" i="0" u="none" strike="noStrike" cap="none" baseline="0" dirty="0">
                <a:solidFill>
                  <a:srgbClr val="000000"/>
                </a:solidFill>
                <a:effectLst/>
                <a:uFillTx/>
                <a:latin typeface="Calibri" panose="020F0502020204030204" pitchFamily="34" charset="0"/>
              </a:rPr>
              <a:t> Dull </a:t>
            </a:r>
            <a:r>
              <a:rPr lang="cy" sz="1200" b="0" i="0" u="none" strike="noStrike" cap="none" baseline="0" dirty="0" err="1">
                <a:solidFill>
                  <a:srgbClr val="000000"/>
                </a:solidFill>
                <a:effectLst/>
                <a:uFillTx/>
                <a:latin typeface="Calibri" panose="020F0502020204030204" pitchFamily="34" charset="0"/>
              </a:rPr>
              <a:t>sy’n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canolbwyntio</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ganlyniadau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gan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gynnwys</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canlyniadau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llesiant</a:t>
            </a:r>
            <a:r>
              <a:rPr lang="cy" dirty="0">
                <a:solidFill>
                  <a:srgbClr val="000000"/>
                </a:solidFill>
                <a:latin typeface="Calibri" panose="020F0502020204030204" pitchFamily="34" charset="0"/>
              </a:rPr>
              <a:t> </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r>
              <a:rPr lang="cy" sz="1200" b="0" i="0" u="none" strike="noStrike" cap="none" baseline="0" dirty="0" err="1">
                <a:solidFill>
                  <a:srgbClr val="000000"/>
                </a:solidFill>
                <a:effectLst/>
                <a:uFillTx/>
                <a:latin typeface="Calibri" panose="020F0502020204030204" pitchFamily="34" charset="0"/>
              </a:rPr>
              <a:t>dadansoddi</a:t>
            </a:r>
            <a:r>
              <a:rPr lang="cy" sz="1200" b="0" i="0" u="none" strike="noStrike" cap="none" baseline="0" dirty="0">
                <a:solidFill>
                  <a:srgbClr val="000000"/>
                </a:solidFill>
                <a:effectLst/>
                <a:uFillTx/>
                <a:latin typeface="Calibri" panose="020F0502020204030204" pitchFamily="34" charset="0"/>
              </a:rPr>
              <a:t> – </a:t>
            </a:r>
            <a:r>
              <a:rPr lang="cy" sz="1200" b="0" i="0" u="none" strike="noStrike" cap="none" baseline="0" dirty="0" err="1">
                <a:solidFill>
                  <a:srgbClr val="000000"/>
                </a:solidFill>
                <a:effectLst/>
                <a:uFillTx/>
                <a:latin typeface="Calibri" panose="020F0502020204030204" pitchFamily="34" charset="0"/>
              </a:rPr>
              <a:t>ydyn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ni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wedi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profi</a:t>
            </a:r>
            <a:r>
              <a:rPr lang="cy" sz="1200" b="0" i="0" u="none" strike="noStrike" cap="none" baseline="0" dirty="0">
                <a:solidFill>
                  <a:srgbClr val="000000"/>
                </a:solidFill>
                <a:effectLst/>
                <a:uFillTx/>
                <a:latin typeface="Calibri" panose="020F0502020204030204" pitchFamily="34" charset="0"/>
              </a:rPr>
              <a:t> neu </a:t>
            </a:r>
            <a:r>
              <a:rPr lang="cy" sz="1200" b="0" i="0" u="none" strike="noStrike" cap="none" baseline="0" dirty="0" err="1">
                <a:solidFill>
                  <a:srgbClr val="000000"/>
                </a:solidFill>
                <a:effectLst/>
                <a:uFillTx/>
                <a:latin typeface="Calibri" panose="020F0502020204030204" pitchFamily="34" charset="0"/>
              </a:rPr>
              <a:t>wrthbrofi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damcaniaethau</a:t>
            </a:r>
            <a:r>
              <a:rPr lang="cy" sz="1200" b="0" i="0" u="none" strike="noStrike" cap="none" baseline="0" dirty="0">
                <a:solidFill>
                  <a:srgbClr val="000000"/>
                </a:solidFill>
                <a:effectLst/>
                <a:uFillTx/>
                <a:latin typeface="Calibri" panose="020F0502020204030204" pitchFamily="34" charset="0"/>
              </a:rPr>
              <a:t>.</a:t>
            </a:r>
            <a:r>
              <a:rPr lang="cy" dirty="0">
                <a:solidFill>
                  <a:srgbClr val="000000"/>
                </a:solidFill>
                <a:latin typeface="Calibri" panose="020F0502020204030204" pitchFamily="34" charset="0"/>
              </a:rPr>
              <a:t> </a:t>
            </a:r>
            <a:r>
              <a:rPr lang="cy" sz="1200" b="0" i="0" u="none" strike="noStrike" cap="none" baseline="0" dirty="0">
                <a:solidFill>
                  <a:srgbClr val="000000"/>
                </a:solidFill>
                <a:effectLst/>
                <a:uFillTx/>
                <a:latin typeface="Calibri" panose="020F0502020204030204" pitchFamily="34" charset="0"/>
              </a:rPr>
              <a:t> Sut </a:t>
            </a:r>
            <a:r>
              <a:rPr lang="cy" sz="1200" b="0" i="0" u="none" strike="noStrike" cap="none" baseline="0" dirty="0" err="1">
                <a:solidFill>
                  <a:srgbClr val="000000"/>
                </a:solidFill>
                <a:effectLst/>
                <a:uFillTx/>
                <a:latin typeface="Calibri" panose="020F0502020204030204" pitchFamily="34" charset="0"/>
              </a:rPr>
              <a:t>mae</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canfyddiadau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effeithio</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unigolyn</a:t>
            </a:r>
            <a:r>
              <a:rPr lang="cy" sz="1200" b="0" i="0" u="none" strike="noStrike" cap="none" baseline="0" dirty="0">
                <a:solidFill>
                  <a:srgbClr val="000000"/>
                </a:solidFill>
                <a:effectLst/>
                <a:uFillTx/>
                <a:latin typeface="Calibri" panose="020F0502020204030204" pitchFamily="34" charset="0"/>
              </a:rPr>
              <a:t>?</a:t>
            </a:r>
            <a:r>
              <a:rPr lang="cy" dirty="0">
                <a:solidFill>
                  <a:srgbClr val="000000"/>
                </a:solidFill>
                <a:latin typeface="Calibri" panose="020F0502020204030204" pitchFamily="34" charset="0"/>
              </a:rPr>
              <a:t> </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ba</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ddamcaniaeth</a:t>
            </a:r>
            <a:r>
              <a:rPr lang="cy" sz="1200" b="0" i="0" u="none" strike="noStrike" cap="none" baseline="0" dirty="0">
                <a:solidFill>
                  <a:srgbClr val="000000"/>
                </a:solidFill>
                <a:effectLst/>
                <a:uFillTx/>
                <a:latin typeface="Calibri" panose="020F0502020204030204" pitchFamily="34" charset="0"/>
              </a:rPr>
              <a:t>/</a:t>
            </a:r>
            <a:r>
              <a:rPr lang="cy" sz="1200" b="0" i="0" u="none" strike="noStrike" cap="none" baseline="0" dirty="0" err="1">
                <a:solidFill>
                  <a:srgbClr val="000000"/>
                </a:solidFill>
                <a:effectLst/>
                <a:uFillTx/>
                <a:latin typeface="Calibri" panose="020F0502020204030204" pitchFamily="34" charset="0"/>
              </a:rPr>
              <a:t>ymchwil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rydyn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ni'n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dibynnu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wneud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synnwyr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o'r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sefyllfa</a:t>
            </a:r>
            <a:r>
              <a:rPr lang="cy" sz="1200" b="0" i="0" u="none" strike="noStrike" cap="none" baseline="0" dirty="0">
                <a:solidFill>
                  <a:srgbClr val="000000"/>
                </a:solidFill>
                <a:effectLst/>
                <a:uFillTx/>
                <a:latin typeface="Calibri" panose="020F0502020204030204" pitchFamily="34" charset="0"/>
              </a:rPr>
              <a:t>?</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r>
              <a:rPr lang="cy" sz="1200" b="0" i="0" u="none" strike="noStrike" cap="none" baseline="0" dirty="0">
                <a:solidFill>
                  <a:srgbClr val="000000"/>
                </a:solidFill>
                <a:effectLst/>
                <a:uFillTx/>
                <a:latin typeface="Calibri" panose="020F0502020204030204" pitchFamily="34" charset="0"/>
              </a:rPr>
              <a:t>Pa </a:t>
            </a:r>
            <a:r>
              <a:rPr lang="cy" sz="1200" b="0" i="0" u="none" strike="noStrike" cap="none" baseline="0" dirty="0" err="1">
                <a:solidFill>
                  <a:srgbClr val="000000"/>
                </a:solidFill>
                <a:effectLst/>
                <a:uFillTx/>
                <a:latin typeface="Calibri" panose="020F0502020204030204" pitchFamily="34" charset="0"/>
              </a:rPr>
              <a:t>eiriau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ydych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chi'n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mynd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i'w</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defnyddio</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sicrhau</a:t>
            </a:r>
            <a:r>
              <a:rPr lang="cy" sz="1200" b="0" i="0" u="none" strike="noStrike" cap="none" baseline="0" dirty="0">
                <a:solidFill>
                  <a:srgbClr val="000000"/>
                </a:solidFill>
                <a:effectLst/>
                <a:uFillTx/>
                <a:latin typeface="Calibri" panose="020F0502020204030204" pitchFamily="34" charset="0"/>
              </a:rPr>
              <a:t> bod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unigolyn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deall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iawn</a:t>
            </a:r>
            <a:r>
              <a:rPr lang="cy" sz="1200" b="0" i="0" u="none" strike="noStrike" cap="none" baseline="0" dirty="0">
                <a:solidFill>
                  <a:srgbClr val="000000"/>
                </a:solidFill>
                <a:effectLst/>
                <a:uFillTx/>
                <a:latin typeface="Calibri" panose="020F0502020204030204" pitchFamily="34" charset="0"/>
              </a:rPr>
              <a:t> pam </a:t>
            </a:r>
            <a:r>
              <a:rPr lang="cy" sz="1200" b="0" i="0" u="none" strike="noStrike" cap="none" baseline="0" dirty="0" err="1">
                <a:solidFill>
                  <a:srgbClr val="000000"/>
                </a:solidFill>
                <a:effectLst/>
                <a:uFillTx/>
                <a:latin typeface="Calibri" panose="020F0502020204030204" pitchFamily="34" charset="0"/>
              </a:rPr>
              <a:t>eich</a:t>
            </a:r>
            <a:r>
              <a:rPr lang="cy" sz="1200" b="0" i="0" u="none" strike="noStrike" cap="none" baseline="0" dirty="0">
                <a:solidFill>
                  <a:srgbClr val="000000"/>
                </a:solidFill>
                <a:effectLst/>
                <a:uFillTx/>
                <a:latin typeface="Calibri" panose="020F0502020204030204" pitchFamily="34" charset="0"/>
              </a:rPr>
              <a:t> bod </a:t>
            </a:r>
            <a:r>
              <a:rPr lang="cy" sz="1200" b="0" i="0" u="none" strike="noStrike" cap="none" baseline="0" dirty="0" err="1">
                <a:solidFill>
                  <a:srgbClr val="000000"/>
                </a:solidFill>
                <a:effectLst/>
                <a:uFillTx/>
                <a:latin typeface="Calibri" panose="020F0502020204030204" pitchFamily="34" charset="0"/>
              </a:rPr>
              <a:t>wedi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dod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penderfyniad</a:t>
            </a:r>
            <a:r>
              <a:rPr lang="cy" sz="1200" b="0" i="0" u="none" strike="noStrike" cap="none" baseline="0" dirty="0">
                <a:solidFill>
                  <a:srgbClr val="000000"/>
                </a:solidFill>
                <a:effectLst/>
                <a:uFillTx/>
                <a:latin typeface="Calibri" panose="020F0502020204030204" pitchFamily="34" charset="0"/>
              </a:rPr>
              <a:t>/</a:t>
            </a:r>
            <a:r>
              <a:rPr lang="cy" sz="1200" b="0" i="0" u="none" strike="noStrike" cap="none" baseline="0" dirty="0" err="1">
                <a:solidFill>
                  <a:srgbClr val="000000"/>
                </a:solidFill>
                <a:effectLst/>
                <a:uFillTx/>
                <a:latin typeface="Calibri" panose="020F0502020204030204" pitchFamily="34" charset="0"/>
              </a:rPr>
              <a:t>canlyniad</a:t>
            </a:r>
            <a:r>
              <a:rPr lang="cy" sz="1200" b="0" i="0" u="none" strike="noStrike" cap="none" baseline="0" dirty="0">
                <a:solidFill>
                  <a:srgbClr val="000000"/>
                </a:solidFill>
                <a:effectLst/>
                <a:uFillTx/>
                <a:latin typeface="Calibri" panose="020F0502020204030204" pitchFamily="34" charset="0"/>
              </a:rPr>
              <a:t>?</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r>
              <a:rPr lang="cy" sz="1200" b="0" i="0" u="none" strike="noStrike" cap="none" baseline="0" dirty="0" err="1">
                <a:solidFill>
                  <a:srgbClr val="000000"/>
                </a:solidFill>
                <a:effectLst/>
                <a:uFillTx/>
                <a:latin typeface="Calibri" panose="020F0502020204030204" pitchFamily="34" charset="0"/>
              </a:rPr>
              <a:t>penderfyniad</a:t>
            </a:r>
            <a:r>
              <a:rPr lang="cy" sz="1200" b="0" i="0" u="none" strike="noStrike" cap="none" baseline="0" dirty="0">
                <a:solidFill>
                  <a:srgbClr val="000000"/>
                </a:solidFill>
                <a:effectLst/>
                <a:uFillTx/>
                <a:latin typeface="Calibri" panose="020F0502020204030204" pitchFamily="34" charset="0"/>
              </a:rPr>
              <a:t> – a </a:t>
            </a:r>
            <a:r>
              <a:rPr lang="cy" sz="1200" b="0" i="0" u="none" strike="noStrike" cap="none" baseline="0" dirty="0" err="1">
                <a:solidFill>
                  <a:srgbClr val="000000"/>
                </a:solidFill>
                <a:effectLst/>
                <a:uFillTx/>
                <a:latin typeface="Calibri" panose="020F0502020204030204" pitchFamily="34" charset="0"/>
              </a:rPr>
              <a:t>oes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gan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unigolyn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hwn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angen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cymwys</a:t>
            </a:r>
            <a:r>
              <a:rPr lang="cy" sz="1200" b="0" i="0" u="none" strike="noStrike" cap="none" baseline="0" dirty="0">
                <a:solidFill>
                  <a:srgbClr val="000000"/>
                </a:solidFill>
                <a:effectLst/>
                <a:uFillTx/>
                <a:latin typeface="Calibri" panose="020F0502020204030204" pitchFamily="34" charset="0"/>
              </a:rPr>
              <a:t>?</a:t>
            </a:r>
            <a:r>
              <a:rPr lang="cy" dirty="0">
                <a:solidFill>
                  <a:srgbClr val="000000"/>
                </a:solidFill>
                <a:latin typeface="Calibri" panose="020F0502020204030204" pitchFamily="34" charset="0"/>
              </a:rPr>
              <a:t> </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endParaRPr lang="en-US" dirty="0"/>
          </a:p>
          <a:p>
            <a:r>
              <a:rPr lang="cy" sz="1200" b="0" i="0" u="none" strike="noStrike" cap="none" baseline="0" dirty="0" err="1">
                <a:solidFill>
                  <a:srgbClr val="000000"/>
                </a:solidFill>
                <a:effectLst/>
                <a:uFillTx/>
                <a:latin typeface="Calibri" panose="020F0502020204030204" pitchFamily="34" charset="0"/>
              </a:rPr>
              <a:t>Mae’r</a:t>
            </a:r>
            <a:r>
              <a:rPr lang="cy" sz="1200" b="0" i="0" u="none" strike="noStrike" cap="none" baseline="0" dirty="0">
                <a:solidFill>
                  <a:srgbClr val="000000"/>
                </a:solidFill>
                <a:effectLst/>
                <a:uFillTx/>
                <a:latin typeface="Calibri" panose="020F0502020204030204" pitchFamily="34" charset="0"/>
              </a:rPr>
              <a:t> tri cham </a:t>
            </a:r>
            <a:r>
              <a:rPr lang="cy" sz="1200" b="0" i="0" u="none" strike="noStrike" cap="none" baseline="0" dirty="0" err="1">
                <a:solidFill>
                  <a:srgbClr val="000000"/>
                </a:solidFill>
                <a:effectLst/>
                <a:uFillTx/>
                <a:latin typeface="Calibri" panose="020F0502020204030204" pitchFamily="34" charset="0"/>
              </a:rPr>
              <a:t>hyn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bwysig</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gan</a:t>
            </a:r>
            <a:r>
              <a:rPr lang="cy" sz="1200" b="0" i="0" u="none" strike="noStrike" cap="none" baseline="0" dirty="0">
                <a:solidFill>
                  <a:srgbClr val="000000"/>
                </a:solidFill>
                <a:effectLst/>
                <a:uFillTx/>
                <a:latin typeface="Calibri" panose="020F0502020204030204" pitchFamily="34" charset="0"/>
              </a:rPr>
              <a:t> y gall </a:t>
            </a:r>
            <a:r>
              <a:rPr lang="cy" sz="1200" b="0" i="0" u="none" strike="noStrike" cap="none" baseline="0" dirty="0" err="1">
                <a:solidFill>
                  <a:srgbClr val="000000"/>
                </a:solidFill>
                <a:effectLst/>
                <a:uFillTx/>
                <a:latin typeface="Calibri" panose="020F0502020204030204" pitchFamily="34" charset="0"/>
              </a:rPr>
              <a:t>ein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helpu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arafu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meddwl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hatal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rhag</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mynd</a:t>
            </a:r>
            <a:r>
              <a:rPr lang="cy" sz="1200" b="0" i="0" u="none" strike="noStrike" cap="none" baseline="0" dirty="0">
                <a:solidFill>
                  <a:srgbClr val="000000"/>
                </a:solidFill>
                <a:effectLst/>
                <a:uFillTx/>
                <a:latin typeface="Calibri" panose="020F0502020204030204" pitchFamily="34" charset="0"/>
              </a:rPr>
              <a:t> o </a:t>
            </a:r>
            <a:r>
              <a:rPr lang="cy" sz="1200" b="0" i="0" u="none" strike="noStrike" cap="none" baseline="0" dirty="0" err="1">
                <a:solidFill>
                  <a:srgbClr val="000000"/>
                </a:solidFill>
                <a:effectLst/>
                <a:uFillTx/>
                <a:latin typeface="Calibri" panose="020F0502020204030204" pitchFamily="34" charset="0"/>
              </a:rPr>
              <a:t>gasglu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gwybodaeth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ddatblygu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cynllun</a:t>
            </a:r>
            <a:r>
              <a:rPr lang="cy" sz="1200" b="0" i="0" u="none" strike="noStrike" cap="none" baseline="0" dirty="0">
                <a:solidFill>
                  <a:srgbClr val="000000"/>
                </a:solidFill>
                <a:effectLst/>
                <a:uFillTx/>
                <a:latin typeface="Calibri" panose="020F0502020204030204" pitchFamily="34" charset="0"/>
              </a:rPr>
              <a:t>.</a:t>
            </a:r>
            <a:r>
              <a:rPr lang="cy" dirty="0">
                <a:solidFill>
                  <a:srgbClr val="000000"/>
                </a:solidFill>
                <a:latin typeface="Calibri" panose="020F0502020204030204" pitchFamily="34" charset="0"/>
              </a:rPr>
              <a:t>   </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endParaRPr lang="en-US" dirty="0"/>
          </a:p>
          <a:p>
            <a:r>
              <a:rPr lang="en-US" b="1" dirty="0">
                <a:cs typeface="Calibri"/>
              </a:rPr>
              <a:t>ENGLISH</a:t>
            </a:r>
            <a:endParaRPr lang="en-US" b="1" dirty="0"/>
          </a:p>
          <a:p>
            <a:r>
              <a:rPr lang="en-US" dirty="0"/>
              <a:t>ask the question and request students shout out the answers.</a:t>
            </a:r>
            <a:endParaRPr lang="en-US" dirty="0">
              <a:cs typeface="Calibri"/>
            </a:endParaRPr>
          </a:p>
          <a:p>
            <a:r>
              <a:rPr lang="en-US" dirty="0"/>
              <a:t>Then go through each stage.</a:t>
            </a:r>
            <a:endParaRPr lang="en-US" dirty="0">
              <a:cs typeface="Calibri"/>
            </a:endParaRPr>
          </a:p>
          <a:p>
            <a:endParaRPr lang="en-US" dirty="0"/>
          </a:p>
          <a:p>
            <a:r>
              <a:rPr lang="en-US" dirty="0"/>
              <a:t>gather information – this is a crucial part of the process.  The assessment needs to be proportionate to the need.  Consider who the individual might want to include in the assessment , who do you need to  include ?   Outcome focused approach including the individuals wellbeing outcomes  in their own words. </a:t>
            </a:r>
            <a:endParaRPr lang="en-US" dirty="0">
              <a:cs typeface="Calibri"/>
            </a:endParaRPr>
          </a:p>
          <a:p>
            <a:r>
              <a:rPr lang="en-US" dirty="0"/>
              <a:t>analysis – have we proved or disproved our hypotheses.  How do our  findings impact on the individual?  What theory /research are we relying on to make sense of the situation ?</a:t>
            </a:r>
          </a:p>
          <a:p>
            <a:endParaRPr lang="en-US" dirty="0">
              <a:cs typeface="Calibri"/>
            </a:endParaRPr>
          </a:p>
          <a:p>
            <a:endParaRPr lang="en-US" dirty="0"/>
          </a:p>
          <a:p>
            <a:r>
              <a:rPr lang="en-US" dirty="0"/>
              <a:t>What words are you going to use to ensure the individual fully understands why you have reached the decision/outcome? Advocacy is important.</a:t>
            </a:r>
            <a:endParaRPr lang="en-US" dirty="0">
              <a:cs typeface="Calibri"/>
            </a:endParaRPr>
          </a:p>
          <a:p>
            <a:r>
              <a:rPr lang="en-US" dirty="0"/>
              <a:t>decision – does this individual have an eligible need as determined by the </a:t>
            </a:r>
            <a:r>
              <a:rPr lang="en-US" dirty="0" err="1"/>
              <a:t>The</a:t>
            </a:r>
            <a:r>
              <a:rPr lang="en-US" dirty="0"/>
              <a:t> Care and Support (Eligibility Criteria) Regulations 2015? </a:t>
            </a:r>
            <a:endParaRPr lang="en-US" dirty="0">
              <a:cs typeface="Calibri"/>
            </a:endParaRPr>
          </a:p>
          <a:p>
            <a:endParaRPr lang="en-US" dirty="0"/>
          </a:p>
          <a:p>
            <a:r>
              <a:rPr lang="en-US" dirty="0"/>
              <a:t>These three steps are important as it can help us slow our thinking down and prevent us from going from gathering information to developing a plan.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9</a:t>
            </a:fld>
            <a:endParaRPr lang="en-US"/>
          </a:p>
        </p:txBody>
      </p:sp>
    </p:spTree>
    <p:extLst>
      <p:ext uri="{BB962C8B-B14F-4D97-AF65-F5344CB8AC3E}">
        <p14:creationId xmlns:p14="http://schemas.microsoft.com/office/powerpoint/2010/main" val="36224977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4929" y="4531271"/>
            <a:ext cx="6466276" cy="4580072"/>
          </a:xfrm>
        </p:spPr>
        <p:txBody>
          <a:bodyPr/>
          <a:lstStyle/>
          <a:p>
            <a:r>
              <a:rPr lang="cy" sz="1100" b="0" i="0" u="none" strike="noStrike" cap="none" baseline="0" dirty="0">
                <a:solidFill>
                  <a:srgbClr val="000000"/>
                </a:solidFill>
                <a:effectLst/>
                <a:uFillTx/>
                <a:latin typeface="Calibri" panose="020F0502020204030204" pitchFamily="34" charset="0"/>
              </a:rPr>
              <a:t>Pwysleisio cydraddoldeb Taliadau Uniongyrchol wrth ystyried yr ystod o opsiynau cymorth.</a:t>
            </a:r>
            <a:r>
              <a:rPr lang="cy" sz="1100" dirty="0">
                <a:solidFill>
                  <a:srgbClr val="000000"/>
                </a:solidFill>
                <a:latin typeface="Calibri" panose="020F0502020204030204" pitchFamily="34" charset="0"/>
              </a:rPr>
              <a:t> </a:t>
            </a:r>
            <a:endParaRPr lang="cy" sz="1100" b="0" i="0" u="none" strike="noStrike" cap="none" baseline="0" dirty="0">
              <a:solidFill>
                <a:srgbClr val="000000"/>
              </a:solidFill>
              <a:effectLst/>
              <a:uFillTx/>
              <a:latin typeface="Calibri" panose="020F0502020204030204" pitchFamily="34" charset="0"/>
            </a:endParaRPr>
          </a:p>
          <a:p>
            <a:pPr lvl="0"/>
            <a:r>
              <a:rPr lang="cy" sz="1100" b="0" i="0" u="none" strike="noStrike" cap="none" baseline="0" dirty="0" err="1">
                <a:solidFill>
                  <a:srgbClr val="000000"/>
                </a:solidFill>
                <a:effectLst/>
                <a:uFillTx/>
                <a:latin typeface="Calibri" panose="020F0502020204030204" pitchFamily="34" charset="0"/>
              </a:rPr>
              <a:t>Taliadau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uniongyrchol</a:t>
            </a:r>
            <a:r>
              <a:rPr lang="cy" sz="1100" b="1"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yw</a:t>
            </a:r>
            <a:r>
              <a:rPr lang="cy" sz="1100" b="0" i="0" u="none" strike="noStrike" cap="none" baseline="0" dirty="0">
                <a:solidFill>
                  <a:srgbClr val="000000"/>
                </a:solidFill>
                <a:effectLst/>
                <a:uFillTx/>
                <a:latin typeface="Calibri" panose="020F0502020204030204" pitchFamily="34" charset="0"/>
              </a:rPr>
              <a:t> un </a:t>
            </a:r>
            <a:r>
              <a:rPr lang="cy" sz="1100" b="0" i="0" u="none" strike="noStrike" cap="none" baseline="0" dirty="0" err="1">
                <a:solidFill>
                  <a:srgbClr val="000000"/>
                </a:solidFill>
                <a:effectLst/>
                <a:uFillTx/>
                <a:latin typeface="Calibri" panose="020F0502020204030204" pitchFamily="34" charset="0"/>
              </a:rPr>
              <a:t>o'r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mecanweithiau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gyfer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galluogi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gallu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unigolyn</a:t>
            </a:r>
            <a:r>
              <a:rPr lang="cy" sz="1100" b="0" i="0" u="none" strike="noStrike" cap="none" baseline="0" dirty="0">
                <a:solidFill>
                  <a:srgbClr val="000000"/>
                </a:solidFill>
                <a:effectLst/>
                <a:uFillTx/>
                <a:latin typeface="Calibri" panose="020F0502020204030204" pitchFamily="34" charset="0"/>
              </a:rPr>
              <a:t> - </a:t>
            </a:r>
            <a:r>
              <a:rPr lang="cy" sz="1100" b="0" i="0" u="none" strike="noStrike" cap="none" baseline="0" dirty="0" err="1">
                <a:solidFill>
                  <a:srgbClr val="000000"/>
                </a:solidFill>
                <a:effectLst/>
                <a:uFillTx/>
                <a:latin typeface="Calibri" panose="020F0502020204030204" pitchFamily="34" charset="0"/>
              </a:rPr>
              <a:t>oedolyn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plentyn</a:t>
            </a:r>
            <a:r>
              <a:rPr lang="cy" sz="1100" b="0" i="0" u="none" strike="noStrike" cap="none" baseline="0" dirty="0">
                <a:solidFill>
                  <a:srgbClr val="000000"/>
                </a:solidFill>
                <a:effectLst/>
                <a:uFillTx/>
                <a:latin typeface="Calibri" panose="020F0502020204030204" pitchFamily="34" charset="0"/>
              </a:rPr>
              <a:t> neu </a:t>
            </a:r>
            <a:r>
              <a:rPr lang="cy" sz="1100" b="0" i="0" u="none" strike="noStrike" cap="none" baseline="0" dirty="0" err="1">
                <a:solidFill>
                  <a:srgbClr val="000000"/>
                </a:solidFill>
                <a:effectLst/>
                <a:uFillTx/>
                <a:latin typeface="Calibri" panose="020F0502020204030204" pitchFamily="34" charset="0"/>
              </a:rPr>
              <a:t>ofalwr</a:t>
            </a:r>
            <a:r>
              <a:rPr lang="cy" sz="1100" b="0" i="0" u="none" strike="noStrike" cap="none" baseline="0" dirty="0">
                <a:solidFill>
                  <a:srgbClr val="000000"/>
                </a:solidFill>
                <a:effectLst/>
                <a:uFillTx/>
                <a:latin typeface="Calibri" panose="020F0502020204030204" pitchFamily="34" charset="0"/>
              </a:rPr>
              <a:t> -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gael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dewis</a:t>
            </a:r>
            <a:r>
              <a:rPr lang="cy" sz="1100" b="0" i="0" u="none" strike="noStrike" cap="none" baseline="0" dirty="0">
                <a:solidFill>
                  <a:srgbClr val="000000"/>
                </a:solidFill>
                <a:effectLst/>
                <a:uFillTx/>
                <a:latin typeface="Calibri" panose="020F0502020204030204" pitchFamily="34" charset="0"/>
              </a:rPr>
              <a:t> a </a:t>
            </a:r>
            <a:r>
              <a:rPr lang="cy" sz="1100" b="0" i="0" u="none" strike="noStrike" cap="none" baseline="0" dirty="0" err="1">
                <a:solidFill>
                  <a:srgbClr val="000000"/>
                </a:solidFill>
                <a:effectLst/>
                <a:uFillTx/>
                <a:latin typeface="Calibri" panose="020F0502020204030204" pitchFamily="34" charset="0"/>
              </a:rPr>
              <a:t>rheolaeth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dros</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ffordd</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mae</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ganlyniadau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llesiant</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personol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cael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cyflawni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Rhaid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daliadau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uniongyrchol</a:t>
            </a:r>
            <a:r>
              <a:rPr lang="cy" sz="1100" b="0"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fod</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ar</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gael</a:t>
            </a:r>
            <a:r>
              <a:rPr lang="cy" sz="1100" b="1"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ym</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mhob</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achos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lle</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maent</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galluogi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cyflawni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canlyniadau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llesiant</a:t>
            </a:r>
            <a:r>
              <a:rPr lang="cy" sz="1100" b="0" i="0" u="none" strike="noStrike" cap="none" baseline="0" dirty="0">
                <a:solidFill>
                  <a:srgbClr val="000000"/>
                </a:solidFill>
                <a:effectLst/>
                <a:uFillTx/>
                <a:latin typeface="Calibri" panose="020F0502020204030204" pitchFamily="34" charset="0"/>
              </a:rPr>
              <a:t> person, a </a:t>
            </a:r>
            <a:r>
              <a:rPr lang="cy" sz="1100" b="1" i="0" u="none" strike="noStrike" cap="none" baseline="0" dirty="0">
                <a:solidFill>
                  <a:srgbClr val="000000"/>
                </a:solidFill>
                <a:effectLst/>
                <a:uFillTx/>
                <a:latin typeface="Calibri" panose="020F0502020204030204" pitchFamily="34" charset="0"/>
              </a:rPr>
              <a:t>bod </a:t>
            </a:r>
            <a:r>
              <a:rPr lang="cy" sz="1100" b="1" i="0" u="none" strike="noStrike" cap="none" baseline="0" dirty="0" err="1">
                <a:solidFill>
                  <a:srgbClr val="000000"/>
                </a:solidFill>
                <a:effectLst/>
                <a:uFillTx/>
                <a:latin typeface="Calibri" panose="020F0502020204030204" pitchFamily="34" charset="0"/>
              </a:rPr>
              <a:t>yn</a:t>
            </a:r>
            <a:r>
              <a:rPr lang="cy" sz="1100" b="1" i="0" u="none" strike="noStrike" cap="none" baseline="0" dirty="0">
                <a:solidFill>
                  <a:srgbClr val="000000"/>
                </a:solidFill>
                <a:effectLst/>
                <a:uFillTx/>
                <a:latin typeface="Calibri" panose="020F0502020204030204" pitchFamily="34" charset="0"/>
              </a:rPr>
              <a:t> un </a:t>
            </a:r>
            <a:r>
              <a:rPr lang="cy" sz="1100" b="1" i="0" u="none" strike="noStrike" cap="none" baseline="0" dirty="0" err="1">
                <a:solidFill>
                  <a:srgbClr val="000000"/>
                </a:solidFill>
                <a:effectLst/>
                <a:uFillTx/>
                <a:latin typeface="Calibri" panose="020F0502020204030204" pitchFamily="34" charset="0"/>
              </a:rPr>
              <a:t>o'r</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prif</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opsiynau</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i'w</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hystyried</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yn</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hytrach</a:t>
            </a:r>
            <a:r>
              <a:rPr lang="cy" sz="1100" b="1" i="0" u="none" strike="noStrike" cap="none" baseline="0" dirty="0">
                <a:solidFill>
                  <a:srgbClr val="000000"/>
                </a:solidFill>
                <a:effectLst/>
                <a:uFillTx/>
                <a:latin typeface="Calibri" panose="020F0502020204030204" pitchFamily="34" charset="0"/>
              </a:rPr>
              <a:t> nag </a:t>
            </a:r>
            <a:r>
              <a:rPr lang="cy" sz="1100" b="1" i="0" u="none" strike="noStrike" cap="none" baseline="0" dirty="0" err="1">
                <a:solidFill>
                  <a:srgbClr val="000000"/>
                </a:solidFill>
                <a:effectLst/>
                <a:uFillTx/>
                <a:latin typeface="Calibri" panose="020F0502020204030204" pitchFamily="34" charset="0"/>
              </a:rPr>
              <a:t>fel</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gwasanaeth</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eilaidd</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unwaith</a:t>
            </a:r>
            <a:r>
              <a:rPr lang="cy" sz="1100" b="1" i="0" u="none" strike="noStrike" cap="none" baseline="0" dirty="0">
                <a:solidFill>
                  <a:srgbClr val="000000"/>
                </a:solidFill>
                <a:effectLst/>
                <a:uFillTx/>
                <a:latin typeface="Calibri" panose="020F0502020204030204" pitchFamily="34" charset="0"/>
              </a:rPr>
              <a:t> y </a:t>
            </a:r>
            <a:r>
              <a:rPr lang="cy" sz="1100" b="1" i="0" u="none" strike="noStrike" cap="none" baseline="0" dirty="0" err="1">
                <a:solidFill>
                  <a:srgbClr val="000000"/>
                </a:solidFill>
                <a:effectLst/>
                <a:uFillTx/>
                <a:latin typeface="Calibri" panose="020F0502020204030204" pitchFamily="34" charset="0"/>
              </a:rPr>
              <a:t>bydd</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opsiynau</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eraill</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wedi'u</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rhoi</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o'r</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neilltu</a:t>
            </a:r>
            <a:r>
              <a:rPr lang="cy" sz="1100" b="0" i="0" u="none" strike="noStrike" cap="none" baseline="0" dirty="0">
                <a:solidFill>
                  <a:srgbClr val="000000"/>
                </a:solidFill>
                <a:effectLst/>
                <a:uFillTx/>
                <a:latin typeface="Calibri" panose="020F0502020204030204" pitchFamily="34" charset="0"/>
              </a:rPr>
              <a:t>.</a:t>
            </a:r>
            <a:endParaRPr lang="cy" sz="1100" b="0" i="0" u="none" strike="noStrike" cap="none" baseline="0" dirty="0">
              <a:solidFill>
                <a:srgbClr val="000000"/>
              </a:solidFill>
              <a:effectLst/>
              <a:uFillTx/>
              <a:latin typeface="Calibri" panose="020F0502020204030204" pitchFamily="34" charset="0"/>
              <a:cs typeface="Calibri" panose="020F0502020204030204" pitchFamily="34" charset="0"/>
            </a:endParaRPr>
          </a:p>
          <a:p>
            <a:pPr lvl="0"/>
            <a:r>
              <a:rPr lang="cy" sz="1100" b="0" i="0" u="none" strike="noStrike" cap="none" baseline="0" dirty="0">
                <a:solidFill>
                  <a:srgbClr val="000000"/>
                </a:solidFill>
                <a:effectLst/>
                <a:uFillTx/>
                <a:latin typeface="Calibri" panose="020F0502020204030204" pitchFamily="34" charset="0"/>
              </a:rPr>
              <a:t>Mae </a:t>
            </a:r>
            <a:r>
              <a:rPr lang="cy" sz="1100" b="0" i="0" u="none" strike="noStrike" cap="none" baseline="0" dirty="0" err="1">
                <a:solidFill>
                  <a:srgbClr val="000000"/>
                </a:solidFill>
                <a:effectLst/>
                <a:uFillTx/>
                <a:latin typeface="Calibri" panose="020F0502020204030204" pitchFamily="34" charset="0"/>
              </a:rPr>
              <a:t>taliadau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uniongyrchol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wedi'u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cynllunio</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i'w</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defnyddio</a:t>
            </a:r>
            <a:r>
              <a:rPr lang="cy" sz="1100" b="0"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yn</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hyblyg</a:t>
            </a:r>
            <a:r>
              <a:rPr lang="cy" sz="1100" b="1" i="0" u="none" strike="noStrike" cap="none" baseline="0" dirty="0">
                <a:solidFill>
                  <a:srgbClr val="000000"/>
                </a:solidFill>
                <a:effectLst/>
                <a:uFillTx/>
                <a:latin typeface="Calibri" panose="020F0502020204030204" pitchFamily="34" charset="0"/>
              </a:rPr>
              <a:t> ac </a:t>
            </a:r>
            <a:r>
              <a:rPr lang="cy" sz="1100" b="1" i="0" u="none" strike="noStrike" cap="none" baseline="0" dirty="0" err="1">
                <a:solidFill>
                  <a:srgbClr val="000000"/>
                </a:solidFill>
                <a:effectLst/>
                <a:uFillTx/>
                <a:latin typeface="Calibri" panose="020F0502020204030204" pitchFamily="34" charset="0"/>
              </a:rPr>
              <a:t>yn</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arloesol</a:t>
            </a:r>
            <a:r>
              <a:rPr lang="cy" sz="1100" b="0" i="0" u="none" strike="noStrike" cap="none" baseline="0" dirty="0">
                <a:solidFill>
                  <a:srgbClr val="000000"/>
                </a:solidFill>
                <a:effectLst/>
                <a:uFillTx/>
                <a:latin typeface="Calibri" panose="020F0502020204030204" pitchFamily="34" charset="0"/>
              </a:rPr>
              <a:t> ac </a:t>
            </a:r>
            <a:r>
              <a:rPr lang="cy" sz="1100" b="0" i="0" u="none" strike="noStrike" cap="none" baseline="0" dirty="0" err="1">
                <a:solidFill>
                  <a:srgbClr val="000000"/>
                </a:solidFill>
                <a:effectLst/>
                <a:uFillTx/>
                <a:latin typeface="Calibri" panose="020F0502020204030204" pitchFamily="34" charset="0"/>
              </a:rPr>
              <a:t>ni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ddylid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gosod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unrhyw</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gyfyngiad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afresymol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defnydd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cyn</a:t>
            </a:r>
            <a:r>
              <a:rPr lang="cy" sz="1100" b="0" i="0" u="none" strike="noStrike" cap="none" baseline="0" dirty="0">
                <a:solidFill>
                  <a:srgbClr val="000000"/>
                </a:solidFill>
                <a:effectLst/>
                <a:uFillTx/>
                <a:latin typeface="Calibri" panose="020F0502020204030204" pitchFamily="34" charset="0"/>
              </a:rPr>
              <a:t> belled </a:t>
            </a:r>
            <a:r>
              <a:rPr lang="cy" sz="1100" b="0" i="0" u="none" strike="noStrike" cap="none" baseline="0" dirty="0" err="1">
                <a:solidFill>
                  <a:srgbClr val="000000"/>
                </a:solidFill>
                <a:effectLst/>
                <a:uFillTx/>
                <a:latin typeface="Calibri" panose="020F0502020204030204" pitchFamily="34" charset="0"/>
              </a:rPr>
              <a:t>â’i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fod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cael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ddefnyddio</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ddiwallu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angen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cymwys</a:t>
            </a:r>
            <a:r>
              <a:rPr lang="cy" sz="1100" b="0" i="0" u="none" strike="noStrike" cap="none" baseline="0" dirty="0">
                <a:solidFill>
                  <a:srgbClr val="000000"/>
                </a:solidFill>
                <a:effectLst/>
                <a:uFillTx/>
                <a:latin typeface="Calibri" panose="020F0502020204030204" pitchFamily="34" charset="0"/>
              </a:rPr>
              <a:t> am </a:t>
            </a:r>
            <a:r>
              <a:rPr lang="cy" sz="1100" b="0" i="0" u="none" strike="noStrike" cap="none" baseline="0" dirty="0" err="1">
                <a:solidFill>
                  <a:srgbClr val="000000"/>
                </a:solidFill>
                <a:effectLst/>
                <a:uFillTx/>
                <a:latin typeface="Calibri" panose="020F0502020204030204" pitchFamily="34" charset="0"/>
              </a:rPr>
              <a:t>ofal</a:t>
            </a:r>
            <a:r>
              <a:rPr lang="cy" sz="1100" b="0" i="0" u="none" strike="noStrike" cap="none" baseline="0" dirty="0">
                <a:solidFill>
                  <a:srgbClr val="000000"/>
                </a:solidFill>
                <a:effectLst/>
                <a:uFillTx/>
                <a:latin typeface="Calibri" panose="020F0502020204030204" pitchFamily="34" charset="0"/>
              </a:rPr>
              <a:t> a </a:t>
            </a:r>
            <a:r>
              <a:rPr lang="cy" sz="1100" b="0" i="0" u="none" strike="noStrike" cap="none" baseline="0" dirty="0" err="1">
                <a:solidFill>
                  <a:srgbClr val="000000"/>
                </a:solidFill>
                <a:effectLst/>
                <a:uFillTx/>
                <a:latin typeface="Calibri" panose="020F0502020204030204" pitchFamily="34" charset="0"/>
              </a:rPr>
              <a:t>chymorth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Mae'r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Ddeddf</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dileu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rhai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eithriadau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presennol</a:t>
            </a:r>
            <a:r>
              <a:rPr lang="cy" sz="1100" b="0" i="0" u="none" strike="noStrike" cap="none" baseline="0" dirty="0">
                <a:solidFill>
                  <a:srgbClr val="000000"/>
                </a:solidFill>
                <a:effectLst/>
                <a:uFillTx/>
                <a:latin typeface="Calibri" panose="020F0502020204030204" pitchFamily="34" charset="0"/>
              </a:rPr>
              <a:t> o </a:t>
            </a:r>
            <a:r>
              <a:rPr lang="cy" sz="1100" b="0" i="0" u="none" strike="noStrike" cap="none" baseline="0" dirty="0" err="1">
                <a:solidFill>
                  <a:srgbClr val="000000"/>
                </a:solidFill>
                <a:effectLst/>
                <a:uFillTx/>
                <a:latin typeface="Calibri" panose="020F0502020204030204" pitchFamily="34" charset="0"/>
              </a:rPr>
              <a:t>ddosbarthiadau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penodol</a:t>
            </a:r>
            <a:r>
              <a:rPr lang="cy" sz="1100" b="0" i="0" u="none" strike="noStrike" cap="none" baseline="0" dirty="0">
                <a:solidFill>
                  <a:srgbClr val="000000"/>
                </a:solidFill>
                <a:effectLst/>
                <a:uFillTx/>
                <a:latin typeface="Calibri" panose="020F0502020204030204" pitchFamily="34" charset="0"/>
              </a:rPr>
              <a:t> o </a:t>
            </a:r>
            <a:r>
              <a:rPr lang="cy" sz="1100" b="0" i="0" u="none" strike="noStrike" cap="none" baseline="0" dirty="0" err="1">
                <a:solidFill>
                  <a:srgbClr val="000000"/>
                </a:solidFill>
                <a:effectLst/>
                <a:uFillTx/>
                <a:latin typeface="Calibri" panose="020F0502020204030204" pitchFamily="34" charset="0"/>
              </a:rPr>
              <a:t>daliadau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gyda</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mesurau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diogelu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priodol</a:t>
            </a:r>
            <a:r>
              <a:rPr lang="cy" sz="1100" b="0" i="0" u="none" strike="noStrike" cap="none" baseline="0" dirty="0">
                <a:solidFill>
                  <a:srgbClr val="000000"/>
                </a:solidFill>
                <a:effectLst/>
                <a:uFillTx/>
                <a:latin typeface="Calibri" panose="020F0502020204030204" pitchFamily="34" charset="0"/>
              </a:rPr>
              <a:t>). Dim </a:t>
            </a:r>
            <a:r>
              <a:rPr lang="cy" sz="1100" b="0" i="0" u="none" strike="noStrike" cap="none" baseline="0" dirty="0" err="1">
                <a:solidFill>
                  <a:srgbClr val="000000"/>
                </a:solidFill>
                <a:effectLst/>
                <a:uFillTx/>
                <a:latin typeface="Calibri" panose="020F0502020204030204" pitchFamily="34" charset="0"/>
              </a:rPr>
              <a:t>ond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yw'n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glir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ôl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ymchwilio'n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helaeth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na</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allai</a:t>
            </a:r>
            <a:r>
              <a:rPr lang="cy" sz="1100" b="0" i="0" u="none" strike="noStrike" cap="none" baseline="0" dirty="0">
                <a:solidFill>
                  <a:srgbClr val="000000"/>
                </a:solidFill>
                <a:effectLst/>
                <a:uFillTx/>
                <a:latin typeface="Calibri" panose="020F0502020204030204" pitchFamily="34" charset="0"/>
              </a:rPr>
              <a:t> TU </a:t>
            </a:r>
            <a:r>
              <a:rPr lang="cy" sz="1100" b="0" i="0" u="none" strike="noStrike" cap="none" baseline="0" dirty="0" err="1">
                <a:solidFill>
                  <a:srgbClr val="000000"/>
                </a:solidFill>
                <a:effectLst/>
                <a:uFillTx/>
                <a:latin typeface="Calibri" panose="020F0502020204030204" pitchFamily="34" charset="0"/>
              </a:rPr>
              <a:t>gyflawni'r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canlyniadau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dymunol</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dylid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wrthod</a:t>
            </a:r>
            <a:r>
              <a:rPr lang="cy" sz="1100" b="0" i="0" u="none" strike="noStrike" cap="none" baseline="0" dirty="0">
                <a:solidFill>
                  <a:srgbClr val="000000"/>
                </a:solidFill>
                <a:effectLst/>
                <a:uFillTx/>
                <a:latin typeface="Calibri" panose="020F0502020204030204" pitchFamily="34" charset="0"/>
              </a:rPr>
              <a:t>. Yn </a:t>
            </a:r>
            <a:r>
              <a:rPr lang="cy" sz="1100" b="0" i="0" u="none" strike="noStrike" cap="none" baseline="0" dirty="0" err="1">
                <a:solidFill>
                  <a:srgbClr val="000000"/>
                </a:solidFill>
                <a:effectLst/>
                <a:uFillTx/>
                <a:latin typeface="Calibri" panose="020F0502020204030204" pitchFamily="34" charset="0"/>
              </a:rPr>
              <a:t>yr</a:t>
            </a:r>
            <a:r>
              <a:rPr lang="cy" sz="1100" b="0" i="0" u="none" strike="noStrike" cap="none" baseline="0" dirty="0">
                <a:solidFill>
                  <a:srgbClr val="000000"/>
                </a:solidFill>
                <a:effectLst/>
                <a:uFillTx/>
                <a:latin typeface="Calibri" panose="020F0502020204030204" pitchFamily="34" charset="0"/>
              </a:rPr>
              <a:t> un </a:t>
            </a:r>
            <a:r>
              <a:rPr lang="cy" sz="1100" b="0" i="0" u="none" strike="noStrike" cap="none" baseline="0" dirty="0" err="1">
                <a:solidFill>
                  <a:srgbClr val="000000"/>
                </a:solidFill>
                <a:effectLst/>
                <a:uFillTx/>
                <a:latin typeface="Calibri" panose="020F0502020204030204" pitchFamily="34" charset="0"/>
              </a:rPr>
              <a:t>modd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nid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yw</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rhywun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sy'n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cael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anhawster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reoli</a:t>
            </a:r>
            <a:r>
              <a:rPr lang="cy" sz="1100" b="0" i="0" u="none" strike="noStrike" cap="none" baseline="0" dirty="0">
                <a:solidFill>
                  <a:srgbClr val="000000"/>
                </a:solidFill>
                <a:effectLst/>
                <a:uFillTx/>
                <a:latin typeface="Calibri" panose="020F0502020204030204" pitchFamily="34" charset="0"/>
              </a:rPr>
              <a:t> TU neu </a:t>
            </a:r>
            <a:r>
              <a:rPr lang="cy" sz="1100" b="0" i="0" u="none" strike="noStrike" cap="none" baseline="0" dirty="0" err="1">
                <a:solidFill>
                  <a:srgbClr val="000000"/>
                </a:solidFill>
                <a:effectLst/>
                <a:uFillTx/>
                <a:latin typeface="Calibri" panose="020F0502020204030204" pitchFamily="34" charset="0"/>
              </a:rPr>
              <a:t>bryder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ynghylch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rheoli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ddigon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wrthod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taliad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uniongyrchol</a:t>
            </a:r>
            <a:r>
              <a:rPr lang="cy" sz="1100" b="0" i="0" u="none" strike="noStrike" cap="none" baseline="0" dirty="0">
                <a:solidFill>
                  <a:srgbClr val="000000"/>
                </a:solidFill>
                <a:effectLst/>
                <a:uFillTx/>
                <a:latin typeface="Calibri" panose="020F0502020204030204" pitchFamily="34" charset="0"/>
              </a:rPr>
              <a:t>.</a:t>
            </a:r>
            <a:endParaRPr lang="cy" sz="1100" b="0" i="0" u="none" strike="noStrike" cap="none" baseline="0" dirty="0">
              <a:solidFill>
                <a:srgbClr val="000000"/>
              </a:solidFill>
              <a:effectLst/>
              <a:uFillTx/>
              <a:latin typeface="Calibri" panose="020F0502020204030204" pitchFamily="34" charset="0"/>
              <a:cs typeface="Calibri" panose="020F0502020204030204" pitchFamily="34" charset="0"/>
            </a:endParaRPr>
          </a:p>
          <a:p>
            <a:r>
              <a:rPr lang="cy" sz="1100" b="0" i="0" u="none" strike="noStrike" cap="none" baseline="0" dirty="0" err="1">
                <a:solidFill>
                  <a:srgbClr val="000000"/>
                </a:solidFill>
                <a:effectLst/>
                <a:uFillTx/>
                <a:latin typeface="Calibri" panose="020F0502020204030204" pitchFamily="34" charset="0"/>
              </a:rPr>
              <a:t>Bydd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taliadau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uniongyrchol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gallu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cael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darparu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gyfer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unrhyw</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angen</a:t>
            </a:r>
            <a:r>
              <a:rPr lang="cy" sz="1100" b="0" i="0" u="none" strike="noStrike" cap="none" baseline="0" dirty="0">
                <a:solidFill>
                  <a:srgbClr val="000000"/>
                </a:solidFill>
                <a:effectLst/>
                <a:uFillTx/>
                <a:latin typeface="Calibri" panose="020F0502020204030204" pitchFamily="34" charset="0"/>
              </a:rPr>
              <a:t> a </a:t>
            </a:r>
            <a:r>
              <a:rPr lang="cy" sz="1100" b="0" i="0" u="none" strike="noStrike" cap="none" baseline="0" dirty="0" err="1">
                <a:solidFill>
                  <a:srgbClr val="000000"/>
                </a:solidFill>
                <a:effectLst/>
                <a:uFillTx/>
                <a:latin typeface="Calibri" panose="020F0502020204030204" pitchFamily="34" charset="0"/>
              </a:rPr>
              <a:t>nodwyd</a:t>
            </a:r>
            <a:r>
              <a:rPr lang="cy" sz="1100" b="0" i="0" u="none" strike="noStrike" cap="none" baseline="0" dirty="0">
                <a:solidFill>
                  <a:srgbClr val="000000"/>
                </a:solidFill>
                <a:effectLst/>
                <a:uFillTx/>
                <a:latin typeface="Calibri" panose="020F0502020204030204" pitchFamily="34" charset="0"/>
              </a:rPr>
              <a:t> am </a:t>
            </a:r>
            <a:r>
              <a:rPr lang="cy" sz="1100" b="0" i="0" u="none" strike="noStrike" cap="none" baseline="0" dirty="0" err="1">
                <a:solidFill>
                  <a:srgbClr val="000000"/>
                </a:solidFill>
                <a:effectLst/>
                <a:uFillTx/>
                <a:latin typeface="Calibri" panose="020F0502020204030204" pitchFamily="34" charset="0"/>
              </a:rPr>
              <a:t>gymorth</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mae</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awdurdod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lleol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i’w</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ddiwallu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gynnwys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wahanol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blaen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mewn</a:t>
            </a:r>
            <a:r>
              <a:rPr lang="cy" sz="1100" b="0"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lleoliadau</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preswyl</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tymor</a:t>
            </a:r>
            <a:r>
              <a:rPr lang="cy" sz="1100" b="1" i="0" u="none" strike="noStrike" cap="none" baseline="0" dirty="0">
                <a:solidFill>
                  <a:srgbClr val="000000"/>
                </a:solidFill>
                <a:effectLst/>
                <a:uFillTx/>
                <a:latin typeface="Calibri" panose="020F0502020204030204" pitchFamily="34" charset="0"/>
              </a:rPr>
              <a:t> hir</a:t>
            </a:r>
            <a:r>
              <a:rPr lang="cy" sz="1100" b="0" i="0" u="none" strike="noStrike" cap="none" baseline="0" dirty="0">
                <a:solidFill>
                  <a:srgbClr val="000000"/>
                </a:solidFill>
                <a:effectLst/>
                <a:uFillTx/>
                <a:latin typeface="Calibri" panose="020F0502020204030204" pitchFamily="34" charset="0"/>
              </a:rPr>
              <a:t>.</a:t>
            </a:r>
            <a:r>
              <a:rPr lang="cy" sz="1100" dirty="0">
                <a:solidFill>
                  <a:srgbClr val="000000"/>
                </a:solidFill>
                <a:latin typeface="Calibri" panose="020F0502020204030204" pitchFamily="34" charset="0"/>
              </a:rPr>
              <a:t> </a:t>
            </a:r>
            <a:endParaRPr lang="cy" sz="1100" b="0" i="0" u="none" strike="noStrike" cap="none" baseline="0" dirty="0">
              <a:solidFill>
                <a:srgbClr val="000000"/>
              </a:solidFill>
              <a:effectLst/>
              <a:uFillTx/>
              <a:latin typeface="Calibri" panose="020F0502020204030204" pitchFamily="34" charset="0"/>
              <a:cs typeface="Calibri" panose="020F0502020204030204" pitchFamily="34" charset="0"/>
            </a:endParaRPr>
          </a:p>
          <a:p>
            <a:r>
              <a:rPr lang="cy" sz="1100" b="0" i="0" u="none" strike="noStrike" cap="none" baseline="0" dirty="0" err="1">
                <a:solidFill>
                  <a:srgbClr val="000000"/>
                </a:solidFill>
                <a:effectLst/>
                <a:uFillTx/>
                <a:latin typeface="Calibri" panose="020F0502020204030204" pitchFamily="34" charset="0"/>
              </a:rPr>
              <a:t>Bydd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oedolyn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plentyn</a:t>
            </a:r>
            <a:r>
              <a:rPr lang="cy" sz="1100" b="0" i="0" u="none" strike="noStrike" cap="none" baseline="0" dirty="0">
                <a:solidFill>
                  <a:srgbClr val="000000"/>
                </a:solidFill>
                <a:effectLst/>
                <a:uFillTx/>
                <a:latin typeface="Calibri" panose="020F0502020204030204" pitchFamily="34" charset="0"/>
              </a:rPr>
              <a:t>/</a:t>
            </a:r>
            <a:r>
              <a:rPr lang="cy" sz="1100" b="0" i="0" u="none" strike="noStrike" cap="none" baseline="0" dirty="0" err="1">
                <a:solidFill>
                  <a:srgbClr val="000000"/>
                </a:solidFill>
                <a:effectLst/>
                <a:uFillTx/>
                <a:latin typeface="Calibri" panose="020F0502020204030204" pitchFamily="34" charset="0"/>
              </a:rPr>
              <a:t>ei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deulu</a:t>
            </a:r>
            <a:r>
              <a:rPr lang="cy" sz="1100" b="0" i="0" u="none" strike="noStrike" cap="none" baseline="0" dirty="0">
                <a:solidFill>
                  <a:srgbClr val="000000"/>
                </a:solidFill>
                <a:effectLst/>
                <a:uFillTx/>
                <a:latin typeface="Calibri" panose="020F0502020204030204" pitchFamily="34" charset="0"/>
              </a:rPr>
              <a:t> neu </a:t>
            </a:r>
            <a:r>
              <a:rPr lang="cy" sz="1100" b="0" i="0" u="none" strike="noStrike" cap="none" baseline="0" dirty="0" err="1">
                <a:solidFill>
                  <a:srgbClr val="000000"/>
                </a:solidFill>
                <a:effectLst/>
                <a:uFillTx/>
                <a:latin typeface="Calibri" panose="020F0502020204030204" pitchFamily="34" charset="0"/>
              </a:rPr>
              <a:t>ofalwr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gallu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defnyddio</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taliadau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uniongyrchol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brynu</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eu</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gofal</a:t>
            </a:r>
            <a:r>
              <a:rPr lang="cy" sz="1100" b="1" i="0" u="none" strike="noStrike" cap="none" baseline="0" dirty="0">
                <a:solidFill>
                  <a:srgbClr val="000000"/>
                </a:solidFill>
                <a:effectLst/>
                <a:uFillTx/>
                <a:latin typeface="Calibri" panose="020F0502020204030204" pitchFamily="34" charset="0"/>
              </a:rPr>
              <a:t> a </a:t>
            </a:r>
            <a:r>
              <a:rPr lang="cy" sz="1100" b="1" i="0" u="none" strike="noStrike" cap="none" baseline="0" dirty="0" err="1">
                <a:solidFill>
                  <a:srgbClr val="000000"/>
                </a:solidFill>
                <a:effectLst/>
                <a:uFillTx/>
                <a:latin typeface="Calibri" panose="020F0502020204030204" pitchFamily="34" charset="0"/>
              </a:rPr>
              <a:t>chymorth</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yn</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uniongyrchol</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gan</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eu</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hawdurdod</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lleol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dymunant</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gwaharddwyd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hyn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flaenorol</a:t>
            </a:r>
            <a:r>
              <a:rPr lang="cy" sz="1100" b="0" i="0" u="none" strike="noStrike" cap="none" baseline="0" dirty="0">
                <a:solidFill>
                  <a:srgbClr val="000000"/>
                </a:solidFill>
                <a:effectLst/>
                <a:uFillTx/>
                <a:latin typeface="Calibri" panose="020F0502020204030204" pitchFamily="34" charset="0"/>
              </a:rPr>
              <a:t>). Mae </a:t>
            </a:r>
            <a:r>
              <a:rPr lang="cy" sz="1100" b="1" i="0" u="none" strike="noStrike" cap="none" baseline="0" dirty="0" err="1">
                <a:solidFill>
                  <a:srgbClr val="000000"/>
                </a:solidFill>
                <a:effectLst/>
                <a:uFillTx/>
                <a:latin typeface="Calibri" panose="020F0502020204030204" pitchFamily="34" charset="0"/>
              </a:rPr>
              <a:t>cyflogi</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perthnasau</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agos</a:t>
            </a:r>
            <a:r>
              <a:rPr lang="cy" sz="1100" b="1"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sy'n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byw</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yr</a:t>
            </a:r>
            <a:r>
              <a:rPr lang="cy" sz="1100" b="0" i="0" u="none" strike="noStrike" cap="none" baseline="0" dirty="0">
                <a:solidFill>
                  <a:srgbClr val="000000"/>
                </a:solidFill>
                <a:effectLst/>
                <a:uFillTx/>
                <a:latin typeface="Calibri" panose="020F0502020204030204" pitchFamily="34" charset="0"/>
              </a:rPr>
              <a:t> un </a:t>
            </a:r>
            <a:r>
              <a:rPr lang="cy" sz="1100" b="0" i="0" u="none" strike="noStrike" cap="none" baseline="0" dirty="0" err="1">
                <a:solidFill>
                  <a:srgbClr val="000000"/>
                </a:solidFill>
                <a:effectLst/>
                <a:uFillTx/>
                <a:latin typeface="Calibri" panose="020F0502020204030204" pitchFamily="34" charset="0"/>
              </a:rPr>
              <a:t>cartref</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wedi</a:t>
            </a:r>
            <a:r>
              <a:rPr lang="cy" sz="1100" b="0" i="0" u="none" strike="noStrike" cap="none" baseline="0" dirty="0">
                <a:solidFill>
                  <a:srgbClr val="000000"/>
                </a:solidFill>
                <a:effectLst/>
                <a:uFillTx/>
                <a:latin typeface="Calibri" panose="020F0502020204030204" pitchFamily="34" charset="0"/>
              </a:rPr>
              <a:t> bod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bosibl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ers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peth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amser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ond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mae</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bellach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cael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ei</a:t>
            </a:r>
            <a:r>
              <a:rPr lang="cy" sz="1100" b="0" i="0" u="none" strike="noStrike" cap="none" baseline="0" dirty="0">
                <a:solidFill>
                  <a:srgbClr val="000000"/>
                </a:solidFill>
                <a:effectLst/>
                <a:uFillTx/>
                <a:latin typeface="Calibri" panose="020F0502020204030204" pitchFamily="34" charset="0"/>
              </a:rPr>
              <a:t> weld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fwy</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cadarnhaol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cyn</a:t>
            </a:r>
            <a:r>
              <a:rPr lang="cy" sz="1100" b="0" i="0" u="none" strike="noStrike" cap="none" baseline="0" dirty="0">
                <a:solidFill>
                  <a:srgbClr val="000000"/>
                </a:solidFill>
                <a:effectLst/>
                <a:uFillTx/>
                <a:latin typeface="Calibri" panose="020F0502020204030204" pitchFamily="34" charset="0"/>
              </a:rPr>
              <a:t> belled </a:t>
            </a:r>
            <a:r>
              <a:rPr lang="cy" sz="1100" b="0" i="0" u="none" strike="noStrike" cap="none" baseline="0" dirty="0" err="1">
                <a:solidFill>
                  <a:srgbClr val="000000"/>
                </a:solidFill>
                <a:effectLst/>
                <a:uFillTx/>
                <a:latin typeface="Calibri" panose="020F0502020204030204" pitchFamily="34" charset="0"/>
              </a:rPr>
              <a:t>nad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oes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awdurdod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lleol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unrhyw</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amheuaeth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ynghylch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dymuniad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unigolyn</a:t>
            </a:r>
            <a:r>
              <a:rPr lang="cy" sz="1100" b="0" i="0" u="none" strike="noStrike" cap="none" baseline="0" dirty="0">
                <a:solidFill>
                  <a:srgbClr val="000000"/>
                </a:solidFill>
                <a:effectLst/>
                <a:uFillTx/>
                <a:latin typeface="Calibri" panose="020F0502020204030204" pitchFamily="34" charset="0"/>
              </a:rPr>
              <a:t> am </a:t>
            </a:r>
            <a:r>
              <a:rPr lang="cy" sz="1100" b="0" i="0" u="none" strike="noStrike" cap="none" baseline="0" dirty="0" err="1">
                <a:solidFill>
                  <a:srgbClr val="000000"/>
                </a:solidFill>
                <a:effectLst/>
                <a:uFillTx/>
                <a:latin typeface="Calibri" panose="020F0502020204030204" pitchFamily="34" charset="0"/>
              </a:rPr>
              <a:t>drefniant</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fath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fod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dawel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feddwl</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bydd</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trefniant</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hwn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cyflawni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canlyniadau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personol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unigolyn</a:t>
            </a:r>
            <a:r>
              <a:rPr lang="cy" sz="1100" b="0" i="0" u="none" strike="noStrike" cap="none" baseline="0" dirty="0">
                <a:solidFill>
                  <a:srgbClr val="000000"/>
                </a:solidFill>
                <a:effectLst/>
                <a:uFillTx/>
                <a:latin typeface="Calibri" panose="020F0502020204030204" pitchFamily="34" charset="0"/>
              </a:rPr>
              <a:t>.</a:t>
            </a:r>
            <a:r>
              <a:rPr lang="cy" sz="1100" dirty="0">
                <a:solidFill>
                  <a:srgbClr val="000000"/>
                </a:solidFill>
                <a:latin typeface="Calibri" panose="020F0502020204030204" pitchFamily="34" charset="0"/>
              </a:rPr>
              <a:t> </a:t>
            </a:r>
            <a:endParaRPr lang="cy" sz="1100" b="0" i="0" u="none" strike="noStrike" cap="none" baseline="0" dirty="0">
              <a:solidFill>
                <a:srgbClr val="000000"/>
              </a:solidFill>
              <a:effectLst/>
              <a:uFillTx/>
              <a:latin typeface="Calibri" panose="020F0502020204030204" pitchFamily="34" charset="0"/>
              <a:cs typeface="Calibri" panose="020F0502020204030204" pitchFamily="34" charset="0"/>
            </a:endParaRPr>
          </a:p>
          <a:p>
            <a:pPr lvl="0"/>
            <a:r>
              <a:rPr lang="cy" sz="1100" b="0" i="0" u="none" strike="noStrike" cap="none" baseline="0" dirty="0">
                <a:solidFill>
                  <a:srgbClr val="000000"/>
                </a:solidFill>
                <a:effectLst/>
                <a:uFillTx/>
                <a:latin typeface="Calibri" panose="020F0502020204030204" pitchFamily="34" charset="0"/>
              </a:rPr>
              <a:t>Yn </a:t>
            </a:r>
            <a:r>
              <a:rPr lang="cy" sz="1100" b="0" i="0" u="none" strike="noStrike" cap="none" baseline="0" dirty="0" err="1">
                <a:solidFill>
                  <a:srgbClr val="000000"/>
                </a:solidFill>
                <a:effectLst/>
                <a:uFillTx/>
                <a:latin typeface="Calibri" panose="020F0502020204030204" pitchFamily="34" charset="0"/>
              </a:rPr>
              <a:t>gallu</a:t>
            </a:r>
            <a:r>
              <a:rPr lang="cy" sz="1100" b="0"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dod</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yn</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gyflogwr</a:t>
            </a:r>
            <a:r>
              <a:rPr lang="cy" sz="1100" b="1"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ee</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trwy</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gyflogi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cynorthwyydd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personol</a:t>
            </a:r>
            <a:r>
              <a:rPr lang="cy" sz="1100" b="0" i="0" u="none" strike="noStrike" cap="none" baseline="0" dirty="0">
                <a:solidFill>
                  <a:srgbClr val="000000"/>
                </a:solidFill>
                <a:effectLst/>
                <a:uFillTx/>
                <a:latin typeface="Calibri" panose="020F0502020204030204" pitchFamily="34" charset="0"/>
              </a:rPr>
              <a:t> (CP). </a:t>
            </a:r>
            <a:r>
              <a:rPr lang="cy" sz="1100" b="0" i="0" u="none" strike="noStrike" cap="none" baseline="0" dirty="0" err="1">
                <a:solidFill>
                  <a:srgbClr val="000000"/>
                </a:solidFill>
                <a:effectLst/>
                <a:uFillTx/>
                <a:latin typeface="Calibri" panose="020F0502020204030204" pitchFamily="34" charset="0"/>
              </a:rPr>
              <a:t>Os</a:t>
            </a:r>
            <a:r>
              <a:rPr lang="cy" sz="1100" b="0" i="0" u="none" strike="noStrike" cap="none" baseline="0" dirty="0">
                <a:solidFill>
                  <a:srgbClr val="000000"/>
                </a:solidFill>
                <a:effectLst/>
                <a:uFillTx/>
                <a:latin typeface="Calibri" panose="020F0502020204030204" pitchFamily="34" charset="0"/>
              </a:rPr>
              <a:t> felly, </a:t>
            </a:r>
            <a:r>
              <a:rPr lang="cy" sz="1100" b="0" i="0" u="none" strike="noStrike" cap="none" baseline="0" dirty="0" err="1">
                <a:solidFill>
                  <a:srgbClr val="000000"/>
                </a:solidFill>
                <a:effectLst/>
                <a:uFillTx/>
                <a:latin typeface="Calibri" panose="020F0502020204030204" pitchFamily="34" charset="0"/>
              </a:rPr>
              <a:t>dylai’r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awdurdod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lleol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roi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cyngor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clir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bobl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ynghylch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cyfrifoldebau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wrth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reoli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taliadau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uniongyrchol</a:t>
            </a:r>
            <a:r>
              <a:rPr lang="cy" sz="1100" b="0" i="0" u="none" strike="noStrike" cap="none" baseline="0" dirty="0">
                <a:solidFill>
                  <a:srgbClr val="000000"/>
                </a:solidFill>
                <a:effectLst/>
                <a:uFillTx/>
                <a:latin typeface="Calibri" panose="020F0502020204030204" pitchFamily="34" charset="0"/>
              </a:rPr>
              <a:t>. Yn </a:t>
            </a:r>
            <a:r>
              <a:rPr lang="cy" sz="1100" b="0" i="0" u="none" strike="noStrike" cap="none" baseline="0" dirty="0" err="1">
                <a:solidFill>
                  <a:srgbClr val="000000"/>
                </a:solidFill>
                <a:effectLst/>
                <a:uFillTx/>
                <a:latin typeface="Calibri" panose="020F0502020204030204" pitchFamily="34" charset="0"/>
              </a:rPr>
              <a:t>gyffredinol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dylai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pobl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gael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cymorth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gynnal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gallu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dderbyn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taliadau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uniongyrchol</a:t>
            </a:r>
            <a:r>
              <a:rPr lang="cy" sz="1100" b="0" i="0" u="none" strike="noStrike" cap="none" baseline="0" dirty="0">
                <a:solidFill>
                  <a:srgbClr val="000000"/>
                </a:solidFill>
                <a:effectLst/>
                <a:uFillTx/>
                <a:latin typeface="Calibri" panose="020F0502020204030204" pitchFamily="34" charset="0"/>
              </a:rPr>
              <a:t> pan </a:t>
            </a:r>
            <a:r>
              <a:rPr lang="cy" sz="1100" b="0" i="0" u="none" strike="noStrike" cap="none" baseline="0" dirty="0" err="1">
                <a:solidFill>
                  <a:srgbClr val="000000"/>
                </a:solidFill>
                <a:effectLst/>
                <a:uFillTx/>
                <a:latin typeface="Calibri" panose="020F0502020204030204" pitchFamily="34" charset="0"/>
              </a:rPr>
              <a:t>na</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allant</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reoli</a:t>
            </a:r>
            <a:r>
              <a:rPr lang="cy" sz="1100" b="0" i="0" u="none" strike="noStrike" cap="none" baseline="0" dirty="0">
                <a:solidFill>
                  <a:srgbClr val="000000"/>
                </a:solidFill>
                <a:effectLst/>
                <a:uFillTx/>
                <a:latin typeface="Calibri" panose="020F0502020204030204" pitchFamily="34" charset="0"/>
              </a:rPr>
              <a:t> un. </a:t>
            </a:r>
            <a:r>
              <a:rPr lang="cy" sz="1100" b="0" i="0" u="none" strike="noStrike" cap="none" baseline="0" dirty="0" err="1">
                <a:solidFill>
                  <a:srgbClr val="000000"/>
                </a:solidFill>
                <a:effectLst/>
                <a:uFillTx/>
                <a:latin typeface="Calibri" panose="020F0502020204030204" pitchFamily="34" charset="0"/>
              </a:rPr>
              <a:t>Os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nad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oes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unigolyn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alluedd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reoli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taliad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uniongyrchol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neu’n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dewis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peidio</a:t>
            </a:r>
            <a:r>
              <a:rPr lang="cy" sz="1100" b="0" i="0" u="none" strike="noStrike" cap="none" baseline="0" dirty="0">
                <a:solidFill>
                  <a:srgbClr val="000000"/>
                </a:solidFill>
                <a:effectLst/>
                <a:uFillTx/>
                <a:latin typeface="Calibri" panose="020F0502020204030204" pitchFamily="34" charset="0"/>
              </a:rPr>
              <a:t> â </a:t>
            </a:r>
            <a:r>
              <a:rPr lang="cy" sz="1100" b="0" i="0" u="none" strike="noStrike" cap="none" baseline="0" dirty="0" err="1">
                <a:solidFill>
                  <a:srgbClr val="000000"/>
                </a:solidFill>
                <a:effectLst/>
                <a:uFillTx/>
                <a:latin typeface="Calibri" panose="020F0502020204030204" pitchFamily="34" charset="0"/>
              </a:rPr>
              <a:t>rheoli’r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taliad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hun</a:t>
            </a:r>
            <a:r>
              <a:rPr lang="cy" sz="1100" b="0" i="0" u="none" strike="noStrike" cap="none" baseline="0" dirty="0">
                <a:solidFill>
                  <a:srgbClr val="000000"/>
                </a:solidFill>
                <a:effectLst/>
                <a:uFillTx/>
                <a:latin typeface="Calibri" panose="020F0502020204030204" pitchFamily="34" charset="0"/>
              </a:rPr>
              <a:t>, gall y </a:t>
            </a:r>
            <a:r>
              <a:rPr lang="cy" sz="1100" b="0" i="0" u="none" strike="noStrike" cap="none" baseline="0" dirty="0" err="1">
                <a:solidFill>
                  <a:srgbClr val="000000"/>
                </a:solidFill>
                <a:effectLst/>
                <a:uFillTx/>
                <a:latin typeface="Calibri" panose="020F0502020204030204" pitchFamily="34" charset="0"/>
              </a:rPr>
              <a:t>taliadau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uniongyrchol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gael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talu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rheoli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rywun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sy’n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gweithredu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ei</a:t>
            </a:r>
            <a:r>
              <a:rPr lang="cy" sz="1100" b="0" i="0" u="none" strike="noStrike" cap="none" baseline="0" dirty="0">
                <a:solidFill>
                  <a:srgbClr val="000000"/>
                </a:solidFill>
                <a:effectLst/>
                <a:uFillTx/>
                <a:latin typeface="Calibri" panose="020F0502020204030204" pitchFamily="34" charset="0"/>
              </a:rPr>
              <a:t> ran. Gall </a:t>
            </a:r>
            <a:r>
              <a:rPr lang="cy" sz="1100" b="0" i="0" u="none" strike="noStrike" cap="none" baseline="0" dirty="0" err="1">
                <a:solidFill>
                  <a:srgbClr val="000000"/>
                </a:solidFill>
                <a:effectLst/>
                <a:uFillTx/>
                <a:latin typeface="Calibri" panose="020F0502020204030204" pitchFamily="34" charset="0"/>
              </a:rPr>
              <a:t>unigolion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fath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gael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penodi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awdurdod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lleol</a:t>
            </a:r>
            <a:r>
              <a:rPr lang="cy" sz="1100" b="0" i="0" u="none" strike="noStrike" cap="none" baseline="0" dirty="0">
                <a:solidFill>
                  <a:srgbClr val="000000"/>
                </a:solidFill>
                <a:effectLst/>
                <a:uFillTx/>
                <a:latin typeface="Calibri" panose="020F0502020204030204" pitchFamily="34" charset="0"/>
              </a:rPr>
              <a:t>, neu </a:t>
            </a:r>
            <a:r>
              <a:rPr lang="cy" sz="1100" b="0" i="0" u="none" strike="noStrike" cap="none" baseline="0" dirty="0" err="1">
                <a:solidFill>
                  <a:srgbClr val="000000"/>
                </a:solidFill>
                <a:effectLst/>
                <a:uFillTx/>
                <a:latin typeface="Calibri" panose="020F0502020204030204" pitchFamily="34" charset="0"/>
              </a:rPr>
              <a:t>fod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rhywun</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mae’r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unigolyn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dewis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weithredu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ei</a:t>
            </a:r>
            <a:r>
              <a:rPr lang="cy" sz="1100" b="0" i="0" u="none" strike="noStrike" cap="none" baseline="0" dirty="0">
                <a:solidFill>
                  <a:srgbClr val="000000"/>
                </a:solidFill>
                <a:effectLst/>
                <a:uFillTx/>
                <a:latin typeface="Calibri" panose="020F0502020204030204" pitchFamily="34" charset="0"/>
              </a:rPr>
              <a:t> ran.</a:t>
            </a:r>
            <a:endParaRPr lang="cy" sz="1100" b="0" i="0" u="none" strike="noStrike" cap="none" baseline="0" dirty="0">
              <a:solidFill>
                <a:srgbClr val="000000"/>
              </a:solidFill>
              <a:effectLst/>
              <a:uFillTx/>
              <a:latin typeface="Calibri" panose="020F0502020204030204" pitchFamily="34" charset="0"/>
              <a:cs typeface="Calibri" panose="020F0502020204030204" pitchFamily="34" charset="0"/>
            </a:endParaRPr>
          </a:p>
          <a:p>
            <a:pPr lvl="0"/>
            <a:r>
              <a:rPr lang="cy" sz="1100" b="1" i="0" u="none" strike="noStrike" cap="none" baseline="0" dirty="0" err="1">
                <a:solidFill>
                  <a:srgbClr val="000000"/>
                </a:solidFill>
                <a:effectLst/>
                <a:uFillTx/>
                <a:latin typeface="Calibri" panose="020F0502020204030204" pitchFamily="34" charset="0"/>
              </a:rPr>
              <a:t>Gofynnwch</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i’r</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grŵp</a:t>
            </a:r>
            <a:r>
              <a:rPr lang="cy" sz="1100" b="1" i="0" u="none" strike="noStrike" cap="none" baseline="0" dirty="0">
                <a:solidFill>
                  <a:srgbClr val="000000"/>
                </a:solidFill>
                <a:effectLst/>
                <a:uFillTx/>
                <a:latin typeface="Calibri" panose="020F0502020204030204" pitchFamily="34" charset="0"/>
              </a:rPr>
              <a:t> pa </a:t>
            </a:r>
            <a:r>
              <a:rPr lang="cy" sz="1100" b="1" i="0" u="none" strike="noStrike" cap="none" baseline="0" dirty="0" err="1">
                <a:solidFill>
                  <a:srgbClr val="000000"/>
                </a:solidFill>
                <a:effectLst/>
                <a:uFillTx/>
                <a:latin typeface="Calibri" panose="020F0502020204030204" pitchFamily="34" charset="0"/>
              </a:rPr>
              <a:t>heriau</a:t>
            </a:r>
            <a:r>
              <a:rPr lang="cy" sz="1100" b="1" i="0" u="none" strike="noStrike" cap="none" baseline="0" dirty="0">
                <a:solidFill>
                  <a:srgbClr val="000000"/>
                </a:solidFill>
                <a:effectLst/>
                <a:uFillTx/>
                <a:latin typeface="Calibri" panose="020F0502020204030204" pitchFamily="34" charset="0"/>
              </a:rPr>
              <a:t>/</a:t>
            </a:r>
            <a:r>
              <a:rPr lang="cy" sz="1100" b="1" i="0" u="none" strike="noStrike" cap="none" baseline="0" dirty="0" err="1">
                <a:solidFill>
                  <a:srgbClr val="000000"/>
                </a:solidFill>
                <a:effectLst/>
                <a:uFillTx/>
                <a:latin typeface="Calibri" panose="020F0502020204030204" pitchFamily="34" charset="0"/>
              </a:rPr>
              <a:t>gwrthdaro</a:t>
            </a:r>
            <a:r>
              <a:rPr lang="cy" sz="1100" b="1" i="0" u="none" strike="noStrike" cap="none" baseline="0" dirty="0">
                <a:solidFill>
                  <a:srgbClr val="000000"/>
                </a:solidFill>
                <a:effectLst/>
                <a:uFillTx/>
                <a:latin typeface="Calibri" panose="020F0502020204030204" pitchFamily="34" charset="0"/>
              </a:rPr>
              <a:t> a </a:t>
            </a:r>
            <a:r>
              <a:rPr lang="cy" sz="1100" b="1" i="0" u="none" strike="noStrike" cap="none" baseline="0" dirty="0" err="1">
                <a:solidFill>
                  <a:srgbClr val="000000"/>
                </a:solidFill>
                <a:effectLst/>
                <a:uFillTx/>
                <a:latin typeface="Calibri" panose="020F0502020204030204" pitchFamily="34" charset="0"/>
              </a:rPr>
              <a:t>allai</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godi</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mewn</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perthynas</a:t>
            </a:r>
            <a:r>
              <a:rPr lang="cy" sz="1100" b="1" i="0" u="none" strike="noStrike" cap="none" baseline="0" dirty="0">
                <a:solidFill>
                  <a:srgbClr val="000000"/>
                </a:solidFill>
                <a:effectLst/>
                <a:uFillTx/>
                <a:latin typeface="Calibri" panose="020F0502020204030204" pitchFamily="34" charset="0"/>
              </a:rPr>
              <a:t> â </a:t>
            </a:r>
            <a:r>
              <a:rPr lang="cy" sz="1100" b="1" i="0" u="none" strike="noStrike" cap="none" baseline="0" dirty="0" err="1">
                <a:solidFill>
                  <a:srgbClr val="000000"/>
                </a:solidFill>
                <a:effectLst/>
                <a:uFillTx/>
                <a:latin typeface="Calibri" panose="020F0502020204030204" pitchFamily="34" charset="0"/>
              </a:rPr>
              <a:t>defnyddio</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taliadau</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uniongyrchol</a:t>
            </a:r>
            <a:r>
              <a:rPr lang="cy" sz="1100" b="1" i="0" u="none" strike="noStrike" cap="none" baseline="0" dirty="0">
                <a:solidFill>
                  <a:srgbClr val="000000"/>
                </a:solidFill>
                <a:effectLst/>
                <a:uFillTx/>
                <a:latin typeface="Calibri" panose="020F0502020204030204" pitchFamily="34" charset="0"/>
              </a:rPr>
              <a:t>?</a:t>
            </a:r>
            <a:endParaRPr lang="cy" sz="1100" b="1" i="0" u="none" strike="noStrike" cap="none" baseline="0" dirty="0">
              <a:solidFill>
                <a:srgbClr val="000000"/>
              </a:solidFill>
              <a:effectLst/>
              <a:uFillTx/>
              <a:latin typeface="Calibri" panose="020F0502020204030204" pitchFamily="34" charset="0"/>
              <a:cs typeface="Calibri" panose="020F0502020204030204" pitchFamily="34" charset="0"/>
            </a:endParaRPr>
          </a:p>
          <a:p>
            <a:endParaRPr lang="en-GB" sz="1100" baseline="0" dirty="0">
              <a:latin typeface="Calibri" panose="020F0502020204030204" pitchFamily="34" charset="0"/>
              <a:cs typeface="Calibri" panose="020F0502020204030204" pitchFamily="34" charset="0"/>
            </a:endParaRPr>
          </a:p>
          <a:p>
            <a:r>
              <a:rPr lang="en-GB" sz="1100" baseline="0" dirty="0">
                <a:latin typeface="Calibri" panose="020F0502020204030204" pitchFamily="34" charset="0"/>
                <a:cs typeface="Calibri" panose="020F0502020204030204" pitchFamily="34" charset="0"/>
              </a:rPr>
              <a:t>Emphasise equality of Direct Payments when considering the range of support options.</a:t>
            </a:r>
            <a:r>
              <a:rPr lang="en-GB" sz="1100" dirty="0">
                <a:latin typeface="Calibri" panose="020F0502020204030204" pitchFamily="34" charset="0"/>
                <a:cs typeface="Calibri" panose="020F0502020204030204" pitchFamily="34" charset="0"/>
              </a:rPr>
              <a:t> </a:t>
            </a:r>
            <a:endParaRPr lang="en-GB" sz="1100" baseline="0" dirty="0">
              <a:latin typeface="Calibri" panose="020F0502020204030204" pitchFamily="34" charset="0"/>
              <a:cs typeface="Calibri" panose="020F0502020204030204" pitchFamily="34" charset="0"/>
            </a:endParaRPr>
          </a:p>
          <a:p>
            <a:pPr lvl="0"/>
            <a:r>
              <a:rPr lang="en-GB" sz="1100" kern="1200" dirty="0">
                <a:solidFill>
                  <a:schemeClr val="tx1"/>
                </a:solidFill>
                <a:effectLst/>
                <a:latin typeface="Calibri" panose="020F0502020204030204" pitchFamily="34" charset="0"/>
                <a:cs typeface="Calibri" panose="020F0502020204030204" pitchFamily="34" charset="0"/>
              </a:rPr>
              <a:t>Direct payments</a:t>
            </a:r>
            <a:r>
              <a:rPr lang="en-GB" sz="1100" b="1" kern="1200" dirty="0">
                <a:solidFill>
                  <a:schemeClr val="tx1"/>
                </a:solidFill>
                <a:effectLst/>
                <a:latin typeface="Calibri" panose="020F0502020204030204" pitchFamily="34" charset="0"/>
                <a:cs typeface="Calibri" panose="020F0502020204030204" pitchFamily="34" charset="0"/>
              </a:rPr>
              <a:t> </a:t>
            </a:r>
            <a:r>
              <a:rPr lang="en-GB" sz="1100" kern="1200" dirty="0">
                <a:solidFill>
                  <a:schemeClr val="tx1"/>
                </a:solidFill>
                <a:effectLst/>
                <a:latin typeface="Calibri" panose="020F0502020204030204" pitchFamily="34" charset="0"/>
                <a:cs typeface="Calibri" panose="020F0502020204030204" pitchFamily="34" charset="0"/>
              </a:rPr>
              <a:t>are one of the mechanisms for enabling an individual’s – adult, child or carer’s – ability to have choice and control over the way their personal well-being outcomes are met. Direct payments </a:t>
            </a:r>
            <a:r>
              <a:rPr lang="en-GB" sz="1100" b="1" kern="1200" dirty="0">
                <a:solidFill>
                  <a:schemeClr val="tx1"/>
                </a:solidFill>
                <a:effectLst/>
                <a:latin typeface="Calibri" panose="020F0502020204030204" pitchFamily="34" charset="0"/>
                <a:cs typeface="Calibri" panose="020F0502020204030204" pitchFamily="34" charset="0"/>
              </a:rPr>
              <a:t>must be made available </a:t>
            </a:r>
            <a:r>
              <a:rPr lang="en-GB" sz="1100" kern="1200" dirty="0">
                <a:solidFill>
                  <a:schemeClr val="tx1"/>
                </a:solidFill>
                <a:effectLst/>
                <a:latin typeface="Calibri" panose="020F0502020204030204" pitchFamily="34" charset="0"/>
                <a:cs typeface="Calibri" panose="020F0502020204030204" pitchFamily="34" charset="0"/>
              </a:rPr>
              <a:t>in all cases where they enable a person’s well-being outcomes to be achieved,</a:t>
            </a:r>
            <a:r>
              <a:rPr lang="en-GB" sz="1100" kern="1200" baseline="0" dirty="0">
                <a:solidFill>
                  <a:schemeClr val="tx1"/>
                </a:solidFill>
                <a:effectLst/>
                <a:latin typeface="Calibri" panose="020F0502020204030204" pitchFamily="34" charset="0"/>
                <a:cs typeface="Calibri" panose="020F0502020204030204" pitchFamily="34" charset="0"/>
              </a:rPr>
              <a:t> and </a:t>
            </a:r>
            <a:r>
              <a:rPr lang="en-GB" sz="1100" b="1" kern="1200" baseline="0" dirty="0">
                <a:solidFill>
                  <a:schemeClr val="tx1"/>
                </a:solidFill>
                <a:effectLst/>
                <a:latin typeface="Calibri" panose="020F0502020204030204" pitchFamily="34" charset="0"/>
                <a:cs typeface="Calibri" panose="020F0502020204030204" pitchFamily="34" charset="0"/>
              </a:rPr>
              <a:t>should be </a:t>
            </a:r>
            <a:r>
              <a:rPr lang="en-GB" sz="1100" b="1" dirty="0"/>
              <a:t>one</a:t>
            </a:r>
            <a:r>
              <a:rPr lang="en-GB" sz="1100" b="1" kern="1200" baseline="0" dirty="0">
                <a:solidFill>
                  <a:schemeClr val="tx1"/>
                </a:solidFill>
                <a:effectLst/>
                <a:latin typeface="Calibri" panose="020F0502020204030204" pitchFamily="34" charset="0"/>
                <a:cs typeface="Calibri" panose="020F0502020204030204" pitchFamily="34" charset="0"/>
              </a:rPr>
              <a:t> of the primary options to be considered, rather than as a secondary service once other options have been exhausted</a:t>
            </a:r>
            <a:r>
              <a:rPr lang="en-GB" sz="1100" kern="1200" baseline="0" dirty="0">
                <a:solidFill>
                  <a:schemeClr val="tx1"/>
                </a:solidFill>
                <a:effectLst/>
                <a:latin typeface="Calibri" panose="020F0502020204030204" pitchFamily="34" charset="0"/>
                <a:cs typeface="Calibri" panose="020F0502020204030204" pitchFamily="34" charset="0"/>
              </a:rPr>
              <a:t>.</a:t>
            </a:r>
            <a:endParaRPr lang="en-GB" sz="1100" kern="1200" dirty="0">
              <a:solidFill>
                <a:schemeClr val="tx1"/>
              </a:solidFill>
              <a:effectLst/>
              <a:latin typeface="Calibri" panose="020F0502020204030204" pitchFamily="34" charset="0"/>
              <a:cs typeface="Calibri" panose="020F0502020204030204" pitchFamily="34" charset="0"/>
            </a:endParaRPr>
          </a:p>
          <a:p>
            <a:pPr lvl="0"/>
            <a:r>
              <a:rPr lang="en-GB" sz="1100" kern="1200" dirty="0">
                <a:solidFill>
                  <a:schemeClr val="tx1"/>
                </a:solidFill>
                <a:effectLst/>
                <a:latin typeface="Calibri" panose="020F0502020204030204" pitchFamily="34" charset="0"/>
                <a:cs typeface="Calibri" panose="020F0502020204030204" pitchFamily="34" charset="0"/>
              </a:rPr>
              <a:t>Direct payments are designed to be used </a:t>
            </a:r>
            <a:r>
              <a:rPr lang="en-GB" sz="1100" b="1" kern="1200" dirty="0">
                <a:solidFill>
                  <a:schemeClr val="tx1"/>
                </a:solidFill>
                <a:effectLst/>
                <a:latin typeface="Calibri" panose="020F0502020204030204" pitchFamily="34" charset="0"/>
                <a:cs typeface="Calibri" panose="020F0502020204030204" pitchFamily="34" charset="0"/>
              </a:rPr>
              <a:t>flexibly and innovatively</a:t>
            </a:r>
            <a:r>
              <a:rPr lang="en-GB" sz="1100" kern="1200" dirty="0">
                <a:solidFill>
                  <a:schemeClr val="tx1"/>
                </a:solidFill>
                <a:effectLst/>
                <a:latin typeface="Calibri" panose="020F0502020204030204" pitchFamily="34" charset="0"/>
                <a:cs typeface="Calibri" panose="020F0502020204030204" pitchFamily="34" charset="0"/>
              </a:rPr>
              <a:t> and there should be no unreasonable restriction placed on their use as long as it is being used to meet an eligible need for care and support. The Act removes some current exclusions of certain classes of payments (with appropriate safeguards). Should only be refused if it is clear, after extensive exploration, that a DP could not achieve the outcomes desired. Similarly, someone experiencing difficulty in managing a DP or anxiety about managing is not sufficient to refuse a direct payment.</a:t>
            </a:r>
            <a:endParaRPr lang="en-GB" sz="1100" dirty="0">
              <a:latin typeface="Calibri" panose="020F0502020204030204" pitchFamily="34" charset="0"/>
              <a:cs typeface="Calibri" panose="020F0502020204030204" pitchFamily="34" charset="0"/>
            </a:endParaRPr>
          </a:p>
          <a:p>
            <a:r>
              <a:rPr lang="en-GB" sz="1100" dirty="0"/>
              <a:t>D</a:t>
            </a:r>
            <a:r>
              <a:rPr lang="en-GB" sz="1100" kern="1200" dirty="0">
                <a:solidFill>
                  <a:schemeClr val="tx1"/>
                </a:solidFill>
                <a:effectLst/>
                <a:latin typeface="Calibri" panose="020F0502020204030204" pitchFamily="34" charset="0"/>
                <a:cs typeface="Calibri" panose="020F0502020204030204" pitchFamily="34" charset="0"/>
              </a:rPr>
              <a:t>irect payments will be able to be provided for any identified need for support a local authority is to meet including, unlike previously, in </a:t>
            </a:r>
            <a:r>
              <a:rPr lang="en-GB" sz="1100" b="1" kern="1200" dirty="0">
                <a:solidFill>
                  <a:schemeClr val="tx1"/>
                </a:solidFill>
                <a:effectLst/>
                <a:latin typeface="Calibri" panose="020F0502020204030204" pitchFamily="34" charset="0"/>
                <a:cs typeface="Calibri" panose="020F0502020204030204" pitchFamily="34" charset="0"/>
              </a:rPr>
              <a:t>long-term residential settings</a:t>
            </a:r>
            <a:r>
              <a:rPr lang="en-GB" sz="1100" kern="1200" dirty="0">
                <a:solidFill>
                  <a:schemeClr val="tx1"/>
                </a:solidFill>
                <a:effectLst/>
                <a:latin typeface="Calibri" panose="020F0502020204030204" pitchFamily="34" charset="0"/>
                <a:cs typeface="Calibri" panose="020F0502020204030204" pitchFamily="34" charset="0"/>
              </a:rPr>
              <a:t>.</a:t>
            </a:r>
            <a:r>
              <a:rPr lang="en-GB" sz="1100" dirty="0">
                <a:latin typeface="Calibri" panose="020F0502020204030204" pitchFamily="34" charset="0"/>
                <a:cs typeface="Calibri" panose="020F0502020204030204" pitchFamily="34" charset="0"/>
              </a:rPr>
              <a:t> </a:t>
            </a:r>
            <a:endParaRPr lang="en-GB" sz="1100" kern="1200" dirty="0">
              <a:solidFill>
                <a:schemeClr val="tx1"/>
              </a:solidFill>
              <a:effectLst/>
              <a:latin typeface="Calibri" panose="020F0502020204030204" pitchFamily="34" charset="0"/>
              <a:cs typeface="Calibri" panose="020F0502020204030204" pitchFamily="34" charset="0"/>
            </a:endParaRPr>
          </a:p>
          <a:p>
            <a:r>
              <a:rPr lang="en-GB" sz="1100" kern="1200" dirty="0">
                <a:solidFill>
                  <a:schemeClr val="tx1"/>
                </a:solidFill>
                <a:effectLst/>
                <a:latin typeface="Calibri" panose="020F0502020204030204" pitchFamily="34" charset="0"/>
                <a:cs typeface="Calibri" panose="020F0502020204030204" pitchFamily="34" charset="0"/>
              </a:rPr>
              <a:t>An adult, child / their family or carer will be able to use their direct payments to </a:t>
            </a:r>
            <a:r>
              <a:rPr lang="en-GB" sz="1100" b="1" kern="1200" dirty="0">
                <a:solidFill>
                  <a:schemeClr val="tx1"/>
                </a:solidFill>
                <a:effectLst/>
                <a:latin typeface="Calibri" panose="020F0502020204030204" pitchFamily="34" charset="0"/>
                <a:cs typeface="Calibri" panose="020F0502020204030204" pitchFamily="34" charset="0"/>
              </a:rPr>
              <a:t>purchase their care and support directly from their local authority</a:t>
            </a:r>
            <a:r>
              <a:rPr lang="en-GB" sz="1100" kern="1200" dirty="0">
                <a:solidFill>
                  <a:schemeClr val="tx1"/>
                </a:solidFill>
                <a:effectLst/>
                <a:latin typeface="Calibri" panose="020F0502020204030204" pitchFamily="34" charset="0"/>
                <a:cs typeface="Calibri" panose="020F0502020204030204" pitchFamily="34" charset="0"/>
              </a:rPr>
              <a:t> if they wish (previously prohibited). </a:t>
            </a:r>
            <a:r>
              <a:rPr lang="en-GB" sz="1100" dirty="0"/>
              <a:t>E</a:t>
            </a:r>
            <a:r>
              <a:rPr lang="en-US" sz="1100" b="1" kern="1200" dirty="0" err="1">
                <a:solidFill>
                  <a:schemeClr val="tx1"/>
                </a:solidFill>
                <a:effectLst/>
                <a:latin typeface="Calibri" panose="020F0502020204030204" pitchFamily="34" charset="0"/>
                <a:cs typeface="Calibri" panose="020F0502020204030204" pitchFamily="34" charset="0"/>
              </a:rPr>
              <a:t>mployment</a:t>
            </a:r>
            <a:r>
              <a:rPr lang="en-US" sz="1100" b="1" kern="1200" dirty="0">
                <a:solidFill>
                  <a:schemeClr val="tx1"/>
                </a:solidFill>
                <a:effectLst/>
                <a:latin typeface="Calibri" panose="020F0502020204030204" pitchFamily="34" charset="0"/>
                <a:cs typeface="Calibri" panose="020F0502020204030204" pitchFamily="34" charset="0"/>
              </a:rPr>
              <a:t> of close relatives </a:t>
            </a:r>
            <a:r>
              <a:rPr lang="en-US" sz="1100" kern="1200" dirty="0">
                <a:solidFill>
                  <a:schemeClr val="tx1"/>
                </a:solidFill>
                <a:effectLst/>
                <a:latin typeface="Calibri" panose="020F0502020204030204" pitchFamily="34" charset="0"/>
                <a:cs typeface="Calibri" panose="020F0502020204030204" pitchFamily="34" charset="0"/>
              </a:rPr>
              <a:t>living in the same household </a:t>
            </a:r>
            <a:r>
              <a:rPr lang="en-US" sz="1100" dirty="0"/>
              <a:t>has been possible for some time, but </a:t>
            </a:r>
            <a:r>
              <a:rPr lang="en-US" sz="1100" kern="1200" dirty="0">
                <a:solidFill>
                  <a:schemeClr val="tx1"/>
                </a:solidFill>
                <a:effectLst/>
                <a:latin typeface="Calibri" panose="020F0502020204030204" pitchFamily="34" charset="0"/>
                <a:cs typeface="Calibri" panose="020F0502020204030204" pitchFamily="34" charset="0"/>
              </a:rPr>
              <a:t> is now viewed more positively so long as the local authority has no doubts as to the individual’s wish for such an arrangement and are assured that the individual’s personal outcomes will be met by this arrangement.</a:t>
            </a:r>
            <a:endParaRPr lang="en-GB" sz="1100" kern="1200" dirty="0">
              <a:solidFill>
                <a:schemeClr val="tx1"/>
              </a:solidFill>
              <a:effectLst/>
              <a:latin typeface="Calibri" panose="020F0502020204030204" pitchFamily="34" charset="0"/>
              <a:cs typeface="Calibri" panose="020F0502020204030204" pitchFamily="34" charset="0"/>
            </a:endParaRPr>
          </a:p>
          <a:p>
            <a:pPr lvl="0"/>
            <a:r>
              <a:rPr lang="en-US" sz="1100" dirty="0"/>
              <a:t>Can </a:t>
            </a:r>
            <a:r>
              <a:rPr lang="en-US" sz="1100" b="1" kern="1200" dirty="0">
                <a:solidFill>
                  <a:schemeClr val="tx1"/>
                </a:solidFill>
                <a:effectLst/>
                <a:latin typeface="Calibri" panose="020F0502020204030204" pitchFamily="34" charset="0"/>
                <a:cs typeface="Calibri" panose="020F0502020204030204" pitchFamily="34" charset="0"/>
              </a:rPr>
              <a:t>become an employer </a:t>
            </a:r>
            <a:r>
              <a:rPr lang="en-US" sz="1100" kern="1200" dirty="0">
                <a:solidFill>
                  <a:schemeClr val="tx1"/>
                </a:solidFill>
                <a:effectLst/>
                <a:latin typeface="Calibri" panose="020F0502020204030204" pitchFamily="34" charset="0"/>
                <a:cs typeface="Calibri" panose="020F0502020204030204" pitchFamily="34" charset="0"/>
              </a:rPr>
              <a:t>e.g. by employing a personal assistant (PA). If so, </a:t>
            </a:r>
            <a:r>
              <a:rPr lang="en-GB" sz="1100" kern="1200" dirty="0">
                <a:solidFill>
                  <a:schemeClr val="tx1"/>
                </a:solidFill>
                <a:effectLst/>
                <a:latin typeface="Calibri" panose="020F0502020204030204" pitchFamily="34" charset="0"/>
                <a:cs typeface="Calibri" panose="020F0502020204030204" pitchFamily="34" charset="0"/>
              </a:rPr>
              <a:t>the local authority should give people clear advice as to their responsibilities when managing direct payments. In general, people should be given assistance to maintain their ability to receive direct payments where they are unable to manage one. If an individual lacks capacity to manage a direct payment or chooses not to manage the payment themselves, the direct payments can be paid to, and managed by, someone acting on their behalf. Such individuals may be appointed by a local authority, or be someone the individual chooses to act on their behalf.</a:t>
            </a:r>
          </a:p>
          <a:p>
            <a:pPr lvl="0"/>
            <a:r>
              <a:rPr lang="en-GB" sz="1100" b="1" dirty="0">
                <a:latin typeface="Calibri" panose="020F0502020204030204" pitchFamily="34" charset="0"/>
                <a:cs typeface="Calibri" panose="020F0502020204030204" pitchFamily="34" charset="0"/>
              </a:rPr>
              <a:t>Ask the group what challenges/conflicts might arise related to the use of direct payments?</a:t>
            </a:r>
          </a:p>
          <a:p>
            <a:endParaRPr lang="en-GB" sz="1100" b="1" dirty="0">
              <a:latin typeface="Calibri" panose="020F0502020204030204" pitchFamily="34" charset="0"/>
              <a:cs typeface="Calibri" panose="020F0502020204030204" pitchFamily="34" charset="0"/>
            </a:endParaRPr>
          </a:p>
          <a:p>
            <a:r>
              <a:rPr lang="en-GB" sz="1100" b="1" dirty="0">
                <a:latin typeface="Calibri" panose="020F0502020204030204" pitchFamily="34" charset="0"/>
                <a:cs typeface="Calibri" panose="020F0502020204030204" pitchFamily="34" charset="0"/>
              </a:rPr>
              <a:t>N.B. </a:t>
            </a:r>
            <a:r>
              <a:rPr lang="en-GB" sz="1100" dirty="0">
                <a:latin typeface="Calibri" panose="020F0502020204030204" pitchFamily="34" charset="0"/>
                <a:cs typeface="Calibri" panose="020F0502020204030204" pitchFamily="34" charset="0"/>
              </a:rPr>
              <a:t>There are organisations across Wales that specialise in recruiting and paying PAs whilst involving individuals and their families / carers in the recruitment process. </a:t>
            </a:r>
          </a:p>
        </p:txBody>
      </p:sp>
      <p:sp>
        <p:nvSpPr>
          <p:cNvPr id="4" name="Slide Number Placeholder 3"/>
          <p:cNvSpPr>
            <a:spLocks noGrp="1"/>
          </p:cNvSpPr>
          <p:nvPr>
            <p:ph type="sldNum" sz="quarter" idx="10"/>
          </p:nvPr>
        </p:nvSpPr>
        <p:spPr>
          <a:xfrm>
            <a:off x="3850444" y="9428584"/>
            <a:ext cx="2945659" cy="496332"/>
          </a:xfrm>
          <a:prstGeom prst="rect">
            <a:avLst/>
          </a:prstGeom>
        </p:spPr>
        <p:txBody>
          <a:bodyPr/>
          <a:lstStyle/>
          <a:p>
            <a:fld id="{A771E050-A66B-4E11-9C20-135C160BC1C9}" type="slidenum">
              <a:rPr lang="en-GB" smtClean="0"/>
              <a:t>37</a:t>
            </a:fld>
            <a:endParaRPr lang="en-GB"/>
          </a:p>
        </p:txBody>
      </p:sp>
    </p:spTree>
    <p:extLst>
      <p:ext uri="{BB962C8B-B14F-4D97-AF65-F5344CB8AC3E}">
        <p14:creationId xmlns:p14="http://schemas.microsoft.com/office/powerpoint/2010/main" val="6168163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39</a:t>
            </a:fld>
            <a:endParaRPr lang="en-US"/>
          </a:p>
        </p:txBody>
      </p:sp>
    </p:spTree>
    <p:extLst>
      <p:ext uri="{BB962C8B-B14F-4D97-AF65-F5344CB8AC3E}">
        <p14:creationId xmlns:p14="http://schemas.microsoft.com/office/powerpoint/2010/main" val="693483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0" i="0" u="none" strike="noStrike" cap="none" baseline="0" dirty="0">
                <a:solidFill>
                  <a:srgbClr val="002060"/>
                </a:solidFill>
                <a:effectLst/>
                <a:uFillTx/>
                <a:latin typeface="Calibri" panose="020F0502020204030204" pitchFamily="34" charset="0"/>
              </a:rPr>
              <a:t>Gallai’r oedolyn fod yn unigolyn rydych yn gweithio gydag ef ar hyn o bryd, yn berson dros 18 oed, yn ofalwr, yn rhiant </a:t>
            </a:r>
          </a:p>
          <a:p>
            <a:endParaRPr lang="en-US" dirty="0">
              <a:solidFill>
                <a:srgbClr val="002060"/>
              </a:solidFill>
            </a:endParaRPr>
          </a:p>
          <a:p>
            <a:r>
              <a:rPr lang="cy" sz="1200" b="0" i="0" u="none" strike="noStrike" cap="none" baseline="0" dirty="0">
                <a:solidFill>
                  <a:srgbClr val="002060"/>
                </a:solidFill>
                <a:effectLst/>
                <a:uFillTx/>
                <a:latin typeface="Calibri" panose="020F0502020204030204" pitchFamily="34" charset="0"/>
              </a:rPr>
              <a:t>Byddwch yn rhannu'r wybodaeth hon gyda'r grŵp ar ddechrau darlith yr wythnos nesaf.</a:t>
            </a:r>
          </a:p>
          <a:p>
            <a:endParaRPr lang="en-US" dirty="0"/>
          </a:p>
          <a:p>
            <a:r>
              <a:rPr lang="en-US">
                <a:solidFill>
                  <a:srgbClr val="000000"/>
                </a:solidFill>
                <a:cs typeface="Calibri"/>
              </a:rPr>
              <a:t>English </a:t>
            </a:r>
            <a:endParaRPr lang="en-US" dirty="0">
              <a:solidFill>
                <a:srgbClr val="000000"/>
              </a:solidFill>
            </a:endParaRPr>
          </a:p>
          <a:p>
            <a:endParaRPr lang="en-US" dirty="0">
              <a:solidFill>
                <a:srgbClr val="000000"/>
              </a:solidFill>
            </a:endParaRPr>
          </a:p>
          <a:p>
            <a:r>
              <a:rPr lang="en-US" dirty="0">
                <a:solidFill>
                  <a:srgbClr val="002060"/>
                </a:solidFill>
              </a:rPr>
              <a:t>The adult might be an individual you are currently working with, a person over the age of 18, a carer, a parent </a:t>
            </a:r>
          </a:p>
          <a:p>
            <a:endParaRPr lang="en-US" dirty="0">
              <a:solidFill>
                <a:srgbClr val="002060"/>
              </a:solidFill>
            </a:endParaRPr>
          </a:p>
          <a:p>
            <a:r>
              <a:rPr lang="en-US" dirty="0">
                <a:solidFill>
                  <a:srgbClr val="002060"/>
                </a:solidFill>
              </a:rPr>
              <a:t>You will be sharing this information with the group at the start of next weeks lecture.</a:t>
            </a: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40</a:t>
            </a:fld>
            <a:endParaRPr lang="en-US"/>
          </a:p>
        </p:txBody>
      </p:sp>
    </p:spTree>
    <p:extLst>
      <p:ext uri="{BB962C8B-B14F-4D97-AF65-F5344CB8AC3E}">
        <p14:creationId xmlns:p14="http://schemas.microsoft.com/office/powerpoint/2010/main" val="39462228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41</a:t>
            </a:fld>
            <a:endParaRPr lang="en-US"/>
          </a:p>
        </p:txBody>
      </p:sp>
    </p:spTree>
    <p:extLst>
      <p:ext uri="{BB962C8B-B14F-4D97-AF65-F5344CB8AC3E}">
        <p14:creationId xmlns:p14="http://schemas.microsoft.com/office/powerpoint/2010/main" val="907073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tabLst/>
              <a:defRPr/>
            </a:pPr>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10</a:t>
            </a:fld>
            <a:endParaRPr lang="en-US"/>
          </a:p>
        </p:txBody>
      </p:sp>
    </p:spTree>
    <p:extLst>
      <p:ext uri="{BB962C8B-B14F-4D97-AF65-F5344CB8AC3E}">
        <p14:creationId xmlns:p14="http://schemas.microsoft.com/office/powerpoint/2010/main" val="2824151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olidFill>
                  <a:srgbClr val="002060"/>
                </a:solidFill>
              </a:rPr>
              <a:t>Gofynnwch</a:t>
            </a:r>
            <a:r>
              <a:rPr lang="en-US" dirty="0">
                <a:solidFill>
                  <a:srgbClr val="002060"/>
                </a:solidFill>
              </a:rPr>
              <a:t> y </a:t>
            </a:r>
            <a:r>
              <a:rPr lang="en-US" dirty="0" err="1">
                <a:solidFill>
                  <a:srgbClr val="002060"/>
                </a:solidFill>
              </a:rPr>
              <a:t>cwestiwn</a:t>
            </a:r>
            <a:r>
              <a:rPr lang="en-US" dirty="0">
                <a:solidFill>
                  <a:srgbClr val="002060"/>
                </a:solidFill>
              </a:rPr>
              <a:t> a </a:t>
            </a:r>
            <a:r>
              <a:rPr lang="en-US" dirty="0" err="1">
                <a:solidFill>
                  <a:srgbClr val="002060"/>
                </a:solidFill>
              </a:rPr>
              <a:t>gwahoddwch</a:t>
            </a:r>
            <a:r>
              <a:rPr lang="en-US" dirty="0">
                <a:solidFill>
                  <a:srgbClr val="002060"/>
                </a:solidFill>
              </a:rPr>
              <a:t> y </a:t>
            </a:r>
            <a:r>
              <a:rPr lang="en-US" dirty="0" err="1">
                <a:solidFill>
                  <a:srgbClr val="002060"/>
                </a:solidFill>
              </a:rPr>
              <a:t>myfyrwyr</a:t>
            </a:r>
            <a:r>
              <a:rPr lang="en-US" dirty="0">
                <a:solidFill>
                  <a:srgbClr val="002060"/>
                </a:solidFill>
              </a:rPr>
              <a:t> i </a:t>
            </a:r>
            <a:r>
              <a:rPr lang="en-US" dirty="0" err="1">
                <a:solidFill>
                  <a:srgbClr val="002060"/>
                </a:solidFill>
              </a:rPr>
              <a:t>fyfyrio</a:t>
            </a:r>
            <a:r>
              <a:rPr lang="en-US" dirty="0">
                <a:solidFill>
                  <a:srgbClr val="002060"/>
                </a:solidFill>
              </a:rPr>
              <a:t> am </a:t>
            </a:r>
            <a:r>
              <a:rPr lang="en-US" dirty="0" err="1">
                <a:solidFill>
                  <a:srgbClr val="002060"/>
                </a:solidFill>
              </a:rPr>
              <a:t>ychydig</a:t>
            </a:r>
            <a:r>
              <a:rPr lang="en-US" dirty="0">
                <a:solidFill>
                  <a:srgbClr val="002060"/>
                </a:solidFill>
              </a:rPr>
              <a:t> </a:t>
            </a:r>
            <a:r>
              <a:rPr lang="en-US" dirty="0" err="1">
                <a:solidFill>
                  <a:srgbClr val="002060"/>
                </a:solidFill>
              </a:rPr>
              <a:t>funudau</a:t>
            </a:r>
            <a:r>
              <a:rPr lang="en-US" dirty="0">
                <a:solidFill>
                  <a:srgbClr val="002060"/>
                </a:solidFill>
              </a:rPr>
              <a:t> ac </a:t>
            </a:r>
            <a:r>
              <a:rPr lang="en-US" dirty="0" err="1">
                <a:solidFill>
                  <a:srgbClr val="002060"/>
                </a:solidFill>
              </a:rPr>
              <a:t>yna</a:t>
            </a:r>
            <a:r>
              <a:rPr lang="en-US" dirty="0">
                <a:solidFill>
                  <a:srgbClr val="002060"/>
                </a:solidFill>
              </a:rPr>
              <a:t> </a:t>
            </a:r>
            <a:r>
              <a:rPr lang="en-US" dirty="0" err="1">
                <a:solidFill>
                  <a:srgbClr val="002060"/>
                </a:solidFill>
              </a:rPr>
              <a:t>cynnig</a:t>
            </a:r>
            <a:r>
              <a:rPr lang="en-US" dirty="0">
                <a:solidFill>
                  <a:srgbClr val="002060"/>
                </a:solidFill>
              </a:rPr>
              <a:t> </a:t>
            </a:r>
            <a:r>
              <a:rPr lang="en-US" dirty="0" err="1">
                <a:solidFill>
                  <a:srgbClr val="002060"/>
                </a:solidFill>
              </a:rPr>
              <a:t>rhannu</a:t>
            </a:r>
            <a:r>
              <a:rPr lang="en-US" dirty="0">
                <a:solidFill>
                  <a:srgbClr val="002060"/>
                </a:solidFill>
              </a:rPr>
              <a:t> </a:t>
            </a:r>
            <a:r>
              <a:rPr lang="en-US" dirty="0" err="1">
                <a:solidFill>
                  <a:srgbClr val="002060"/>
                </a:solidFill>
              </a:rPr>
              <a:t>eu</a:t>
            </a:r>
            <a:r>
              <a:rPr lang="en-US" dirty="0">
                <a:solidFill>
                  <a:srgbClr val="002060"/>
                </a:solidFill>
              </a:rPr>
              <a:t> </a:t>
            </a:r>
            <a:r>
              <a:rPr lang="en-US" dirty="0" err="1">
                <a:solidFill>
                  <a:srgbClr val="002060"/>
                </a:solidFill>
              </a:rPr>
              <a:t>myfyrdodau</a:t>
            </a:r>
            <a:r>
              <a:rPr lang="en-US" dirty="0">
                <a:solidFill>
                  <a:srgbClr val="002060"/>
                </a:solidFill>
              </a:rPr>
              <a:t> </a:t>
            </a:r>
            <a:r>
              <a:rPr lang="en-US" dirty="0" err="1">
                <a:solidFill>
                  <a:srgbClr val="002060"/>
                </a:solidFill>
              </a:rPr>
              <a:t>gyda'r</a:t>
            </a:r>
            <a:r>
              <a:rPr lang="en-US" dirty="0">
                <a:solidFill>
                  <a:srgbClr val="002060"/>
                </a:solidFill>
              </a:rPr>
              <a:t> </a:t>
            </a:r>
            <a:r>
              <a:rPr lang="en-US" dirty="0" err="1">
                <a:solidFill>
                  <a:srgbClr val="002060"/>
                </a:solidFill>
              </a:rPr>
              <a:t>grŵp</a:t>
            </a:r>
            <a:r>
              <a:rPr lang="en-US" dirty="0">
                <a:solidFill>
                  <a:srgbClr val="002060"/>
                </a:solidFill>
              </a:rPr>
              <a:t> </a:t>
            </a:r>
            <a:r>
              <a:rPr lang="en-US" dirty="0" err="1">
                <a:solidFill>
                  <a:srgbClr val="002060"/>
                </a:solidFill>
              </a:rPr>
              <a:t>cyfan</a:t>
            </a:r>
            <a:r>
              <a:rPr lang="en-US" dirty="0">
                <a:solidFill>
                  <a:srgbClr val="002060"/>
                </a:solidFill>
              </a:rPr>
              <a:t>.</a:t>
            </a:r>
            <a:endParaRPr lang="en-US" dirty="0"/>
          </a:p>
          <a:p>
            <a:r>
              <a:rPr lang="en-US" dirty="0">
                <a:solidFill>
                  <a:srgbClr val="002060"/>
                </a:solidFill>
              </a:rPr>
              <a:t> </a:t>
            </a:r>
            <a:endParaRPr lang="en-US" dirty="0"/>
          </a:p>
          <a:p>
            <a:r>
              <a:rPr lang="en-US" dirty="0" err="1">
                <a:solidFill>
                  <a:srgbClr val="002060"/>
                </a:solidFill>
              </a:rPr>
              <a:t>Rhaid</a:t>
            </a:r>
            <a:r>
              <a:rPr lang="en-US" dirty="0">
                <a:solidFill>
                  <a:srgbClr val="002060"/>
                </a:solidFill>
              </a:rPr>
              <a:t> </a:t>
            </a:r>
            <a:r>
              <a:rPr lang="en-US" dirty="0" err="1">
                <a:solidFill>
                  <a:srgbClr val="002060"/>
                </a:solidFill>
              </a:rPr>
              <a:t>i</a:t>
            </a:r>
            <a:r>
              <a:rPr lang="en-US" dirty="0">
                <a:solidFill>
                  <a:srgbClr val="002060"/>
                </a:solidFill>
              </a:rPr>
              <a:t> bob </a:t>
            </a:r>
            <a:r>
              <a:rPr lang="en-US" dirty="0" err="1">
                <a:solidFill>
                  <a:srgbClr val="002060"/>
                </a:solidFill>
              </a:rPr>
              <a:t>asesiad</a:t>
            </a:r>
            <a:r>
              <a:rPr lang="en-US" dirty="0">
                <a:solidFill>
                  <a:srgbClr val="002060"/>
                </a:solidFill>
              </a:rPr>
              <a:t> </a:t>
            </a:r>
            <a:r>
              <a:rPr lang="en-US" dirty="0" err="1">
                <a:solidFill>
                  <a:srgbClr val="002060"/>
                </a:solidFill>
              </a:rPr>
              <a:t>gael</a:t>
            </a:r>
            <a:r>
              <a:rPr lang="en-US" dirty="0">
                <a:solidFill>
                  <a:srgbClr val="002060"/>
                </a:solidFill>
              </a:rPr>
              <a:t> </a:t>
            </a:r>
            <a:r>
              <a:rPr lang="en-US" dirty="0" err="1">
                <a:solidFill>
                  <a:srgbClr val="002060"/>
                </a:solidFill>
              </a:rPr>
              <a:t>ei</a:t>
            </a:r>
            <a:r>
              <a:rPr lang="en-US" dirty="0">
                <a:solidFill>
                  <a:srgbClr val="002060"/>
                </a:solidFill>
              </a:rPr>
              <a:t> </a:t>
            </a:r>
            <a:r>
              <a:rPr lang="en-US" dirty="0" err="1">
                <a:solidFill>
                  <a:srgbClr val="002060"/>
                </a:solidFill>
              </a:rPr>
              <a:t>wneud</a:t>
            </a:r>
            <a:r>
              <a:rPr lang="en-US" dirty="0">
                <a:solidFill>
                  <a:srgbClr val="002060"/>
                </a:solidFill>
              </a:rPr>
              <a:t> </a:t>
            </a:r>
            <a:r>
              <a:rPr lang="en-US" dirty="0" err="1">
                <a:solidFill>
                  <a:srgbClr val="002060"/>
                </a:solidFill>
              </a:rPr>
              <a:t>mewn</a:t>
            </a:r>
            <a:r>
              <a:rPr lang="en-US" dirty="0">
                <a:solidFill>
                  <a:srgbClr val="002060"/>
                </a:solidFill>
              </a:rPr>
              <a:t> </a:t>
            </a:r>
            <a:r>
              <a:rPr lang="en-US" dirty="0" err="1">
                <a:solidFill>
                  <a:srgbClr val="002060"/>
                </a:solidFill>
              </a:rPr>
              <a:t>modd</a:t>
            </a:r>
            <a:r>
              <a:rPr lang="en-US" dirty="0">
                <a:solidFill>
                  <a:srgbClr val="002060"/>
                </a:solidFill>
              </a:rPr>
              <a:t> y </a:t>
            </a:r>
            <a:r>
              <a:rPr lang="en-US" dirty="0" err="1">
                <a:solidFill>
                  <a:srgbClr val="002060"/>
                </a:solidFill>
              </a:rPr>
              <a:t>mae’r</a:t>
            </a:r>
            <a:r>
              <a:rPr lang="en-US" dirty="0">
                <a:solidFill>
                  <a:srgbClr val="002060"/>
                </a:solidFill>
              </a:rPr>
              <a:t> </a:t>
            </a:r>
            <a:r>
              <a:rPr lang="en-US" dirty="0" err="1">
                <a:solidFill>
                  <a:srgbClr val="002060"/>
                </a:solidFill>
              </a:rPr>
              <a:t>awdurdod</a:t>
            </a:r>
            <a:r>
              <a:rPr lang="en-US" dirty="0">
                <a:solidFill>
                  <a:srgbClr val="002060"/>
                </a:solidFill>
              </a:rPr>
              <a:t> </a:t>
            </a:r>
            <a:r>
              <a:rPr lang="en-US" dirty="0" err="1">
                <a:solidFill>
                  <a:srgbClr val="002060"/>
                </a:solidFill>
              </a:rPr>
              <a:t>lleol</a:t>
            </a:r>
            <a:r>
              <a:rPr lang="en-US" dirty="0">
                <a:solidFill>
                  <a:srgbClr val="002060"/>
                </a:solidFill>
              </a:rPr>
              <a:t> </a:t>
            </a:r>
            <a:r>
              <a:rPr lang="en-US" dirty="0" err="1">
                <a:solidFill>
                  <a:srgbClr val="002060"/>
                </a:solidFill>
              </a:rPr>
              <a:t>yn</a:t>
            </a:r>
            <a:r>
              <a:rPr lang="en-US" dirty="0">
                <a:solidFill>
                  <a:srgbClr val="002060"/>
                </a:solidFill>
              </a:rPr>
              <a:t> </a:t>
            </a:r>
            <a:r>
              <a:rPr lang="en-US" dirty="0" err="1">
                <a:solidFill>
                  <a:srgbClr val="002060"/>
                </a:solidFill>
              </a:rPr>
              <a:t>ei</a:t>
            </a:r>
            <a:r>
              <a:rPr lang="en-US" dirty="0">
                <a:solidFill>
                  <a:srgbClr val="002060"/>
                </a:solidFill>
              </a:rPr>
              <a:t> </a:t>
            </a:r>
            <a:r>
              <a:rPr lang="en-US" dirty="0" err="1">
                <a:solidFill>
                  <a:srgbClr val="002060"/>
                </a:solidFill>
              </a:rPr>
              <a:t>ystyried</a:t>
            </a:r>
            <a:r>
              <a:rPr lang="en-US" dirty="0">
                <a:solidFill>
                  <a:srgbClr val="002060"/>
                </a:solidFill>
              </a:rPr>
              <a:t> </a:t>
            </a:r>
            <a:r>
              <a:rPr lang="en-US" dirty="0" err="1">
                <a:solidFill>
                  <a:srgbClr val="002060"/>
                </a:solidFill>
              </a:rPr>
              <a:t>yn</a:t>
            </a:r>
            <a:r>
              <a:rPr lang="en-US" dirty="0">
                <a:solidFill>
                  <a:srgbClr val="002060"/>
                </a:solidFill>
              </a:rPr>
              <a:t> </a:t>
            </a:r>
            <a:r>
              <a:rPr lang="en-US" dirty="0" err="1">
                <a:solidFill>
                  <a:srgbClr val="002060"/>
                </a:solidFill>
              </a:rPr>
              <a:t>gymesur</a:t>
            </a:r>
            <a:r>
              <a:rPr lang="en-US" dirty="0">
                <a:solidFill>
                  <a:srgbClr val="002060"/>
                </a:solidFill>
              </a:rPr>
              <a:t> dan </a:t>
            </a:r>
            <a:r>
              <a:rPr lang="en-US" dirty="0" err="1">
                <a:solidFill>
                  <a:srgbClr val="002060"/>
                </a:solidFill>
              </a:rPr>
              <a:t>yr</a:t>
            </a:r>
            <a:r>
              <a:rPr lang="en-US" dirty="0">
                <a:solidFill>
                  <a:srgbClr val="002060"/>
                </a:solidFill>
              </a:rPr>
              <a:t> </a:t>
            </a:r>
            <a:r>
              <a:rPr lang="en-US" dirty="0" err="1">
                <a:solidFill>
                  <a:srgbClr val="002060"/>
                </a:solidFill>
              </a:rPr>
              <a:t>amgylchiadau</a:t>
            </a:r>
            <a:r>
              <a:rPr lang="en-US" dirty="0">
                <a:solidFill>
                  <a:srgbClr val="002060"/>
                </a:solidFill>
              </a:rPr>
              <a:t>. </a:t>
            </a:r>
            <a:r>
              <a:rPr lang="en-US" dirty="0" err="1">
                <a:solidFill>
                  <a:srgbClr val="002060"/>
                </a:solidFill>
              </a:rPr>
              <a:t>Rhaid</a:t>
            </a:r>
            <a:r>
              <a:rPr lang="en-US" dirty="0">
                <a:solidFill>
                  <a:srgbClr val="002060"/>
                </a:solidFill>
              </a:rPr>
              <a:t> </a:t>
            </a:r>
            <a:r>
              <a:rPr lang="en-US" dirty="0" err="1">
                <a:solidFill>
                  <a:srgbClr val="002060"/>
                </a:solidFill>
              </a:rPr>
              <a:t>i</a:t>
            </a:r>
            <a:r>
              <a:rPr lang="en-US" dirty="0">
                <a:solidFill>
                  <a:srgbClr val="002060"/>
                </a:solidFill>
              </a:rPr>
              <a:t> </a:t>
            </a:r>
            <a:r>
              <a:rPr lang="en-US" dirty="0" err="1">
                <a:solidFill>
                  <a:srgbClr val="002060"/>
                </a:solidFill>
              </a:rPr>
              <a:t>asesiadau</a:t>
            </a:r>
            <a:r>
              <a:rPr lang="en-US" dirty="0">
                <a:solidFill>
                  <a:srgbClr val="002060"/>
                </a:solidFill>
              </a:rPr>
              <a:t> </a:t>
            </a:r>
            <a:r>
              <a:rPr lang="en-US" dirty="0" err="1">
                <a:solidFill>
                  <a:srgbClr val="002060"/>
                </a:solidFill>
              </a:rPr>
              <a:t>gynnwys</a:t>
            </a:r>
            <a:r>
              <a:rPr lang="en-US" dirty="0">
                <a:solidFill>
                  <a:srgbClr val="002060"/>
                </a:solidFill>
              </a:rPr>
              <a:t> y person </a:t>
            </a:r>
            <a:r>
              <a:rPr lang="en-US" dirty="0" err="1">
                <a:solidFill>
                  <a:srgbClr val="002060"/>
                </a:solidFill>
              </a:rPr>
              <a:t>ei</a:t>
            </a:r>
            <a:r>
              <a:rPr lang="en-US" dirty="0">
                <a:solidFill>
                  <a:srgbClr val="002060"/>
                </a:solidFill>
              </a:rPr>
              <a:t> </a:t>
            </a:r>
            <a:r>
              <a:rPr lang="en-US" dirty="0" err="1">
                <a:solidFill>
                  <a:srgbClr val="002060"/>
                </a:solidFill>
              </a:rPr>
              <a:t>hun</a:t>
            </a:r>
            <a:r>
              <a:rPr lang="en-US" dirty="0">
                <a:solidFill>
                  <a:srgbClr val="002060"/>
                </a:solidFill>
              </a:rPr>
              <a:t> (ac </a:t>
            </a:r>
            <a:r>
              <a:rPr lang="en-US" dirty="0" err="1">
                <a:solidFill>
                  <a:srgbClr val="002060"/>
                </a:solidFill>
              </a:rPr>
              <a:t>unrhyw</a:t>
            </a:r>
            <a:r>
              <a:rPr lang="en-US" dirty="0">
                <a:solidFill>
                  <a:srgbClr val="002060"/>
                </a:solidFill>
              </a:rPr>
              <a:t> </a:t>
            </a:r>
            <a:r>
              <a:rPr lang="en-US" dirty="0" err="1">
                <a:solidFill>
                  <a:srgbClr val="002060"/>
                </a:solidFill>
              </a:rPr>
              <a:t>berson</a:t>
            </a:r>
            <a:r>
              <a:rPr lang="en-US" dirty="0">
                <a:solidFill>
                  <a:srgbClr val="002060"/>
                </a:solidFill>
              </a:rPr>
              <a:t> </a:t>
            </a:r>
            <a:r>
              <a:rPr lang="en-US" dirty="0" err="1">
                <a:solidFill>
                  <a:srgbClr val="002060"/>
                </a:solidFill>
              </a:rPr>
              <a:t>sydd</a:t>
            </a:r>
            <a:r>
              <a:rPr lang="en-US" dirty="0">
                <a:solidFill>
                  <a:srgbClr val="002060"/>
                </a:solidFill>
              </a:rPr>
              <a:t> â </a:t>
            </a:r>
            <a:r>
              <a:rPr lang="en-US" dirty="0" err="1">
                <a:solidFill>
                  <a:srgbClr val="002060"/>
                </a:solidFill>
              </a:rPr>
              <a:t>chyfrifoldeb</a:t>
            </a:r>
            <a:r>
              <a:rPr lang="en-US" dirty="0">
                <a:solidFill>
                  <a:srgbClr val="002060"/>
                </a:solidFill>
              </a:rPr>
              <a:t> </a:t>
            </a:r>
            <a:r>
              <a:rPr lang="en-US" dirty="0" err="1">
                <a:solidFill>
                  <a:srgbClr val="002060"/>
                </a:solidFill>
              </a:rPr>
              <a:t>rhiant</a:t>
            </a:r>
            <a:r>
              <a:rPr lang="en-US" dirty="0">
                <a:solidFill>
                  <a:srgbClr val="002060"/>
                </a:solidFill>
              </a:rPr>
              <a:t> </a:t>
            </a:r>
            <a:r>
              <a:rPr lang="en-US" dirty="0" err="1">
                <a:solidFill>
                  <a:srgbClr val="002060"/>
                </a:solidFill>
              </a:rPr>
              <a:t>drosto</a:t>
            </a:r>
            <a:r>
              <a:rPr lang="en-US" dirty="0">
                <a:solidFill>
                  <a:srgbClr val="002060"/>
                </a:solidFill>
              </a:rPr>
              <a:t>) a </a:t>
            </a:r>
            <a:r>
              <a:rPr lang="en-US" dirty="0" err="1">
                <a:solidFill>
                  <a:srgbClr val="002060"/>
                </a:solidFill>
              </a:rPr>
              <a:t>lle</a:t>
            </a:r>
            <a:r>
              <a:rPr lang="en-US" dirty="0">
                <a:solidFill>
                  <a:srgbClr val="002060"/>
                </a:solidFill>
              </a:rPr>
              <a:t> </a:t>
            </a:r>
            <a:r>
              <a:rPr lang="en-US" dirty="0" err="1">
                <a:solidFill>
                  <a:srgbClr val="002060"/>
                </a:solidFill>
              </a:rPr>
              <a:t>bo'n</a:t>
            </a:r>
            <a:r>
              <a:rPr lang="en-US" dirty="0">
                <a:solidFill>
                  <a:srgbClr val="002060"/>
                </a:solidFill>
              </a:rPr>
              <a:t> </a:t>
            </a:r>
            <a:r>
              <a:rPr lang="en-US" dirty="0" err="1">
                <a:solidFill>
                  <a:srgbClr val="002060"/>
                </a:solidFill>
              </a:rPr>
              <a:t>ymarferol</a:t>
            </a:r>
            <a:r>
              <a:rPr lang="en-US" dirty="0">
                <a:solidFill>
                  <a:srgbClr val="002060"/>
                </a:solidFill>
              </a:rPr>
              <a:t>, </a:t>
            </a:r>
            <a:r>
              <a:rPr lang="en-US" dirty="0" err="1">
                <a:solidFill>
                  <a:srgbClr val="002060"/>
                </a:solidFill>
              </a:rPr>
              <a:t>ei</a:t>
            </a:r>
            <a:r>
              <a:rPr lang="en-US" dirty="0">
                <a:solidFill>
                  <a:srgbClr val="002060"/>
                </a:solidFill>
              </a:rPr>
              <a:t> </a:t>
            </a:r>
            <a:r>
              <a:rPr lang="en-US" dirty="0" err="1">
                <a:solidFill>
                  <a:srgbClr val="002060"/>
                </a:solidFill>
              </a:rPr>
              <a:t>ofalwr</a:t>
            </a:r>
            <a:r>
              <a:rPr lang="en-US" dirty="0">
                <a:solidFill>
                  <a:srgbClr val="002060"/>
                </a:solidFill>
              </a:rPr>
              <a:t>; neu </a:t>
            </a:r>
            <a:r>
              <a:rPr lang="en-US" dirty="0" err="1">
                <a:solidFill>
                  <a:srgbClr val="002060"/>
                </a:solidFill>
              </a:rPr>
              <a:t>yn</a:t>
            </a:r>
            <a:r>
              <a:rPr lang="en-US" dirty="0">
                <a:solidFill>
                  <a:srgbClr val="002060"/>
                </a:solidFill>
              </a:rPr>
              <a:t> </a:t>
            </a:r>
            <a:r>
              <a:rPr lang="en-US" dirty="0" err="1">
                <a:solidFill>
                  <a:srgbClr val="002060"/>
                </a:solidFill>
              </a:rPr>
              <a:t>achos</a:t>
            </a:r>
            <a:r>
              <a:rPr lang="en-US" dirty="0">
                <a:solidFill>
                  <a:srgbClr val="002060"/>
                </a:solidFill>
              </a:rPr>
              <a:t> </a:t>
            </a:r>
            <a:r>
              <a:rPr lang="en-US" dirty="0" err="1">
                <a:solidFill>
                  <a:srgbClr val="002060"/>
                </a:solidFill>
              </a:rPr>
              <a:t>asesiad</a:t>
            </a:r>
            <a:r>
              <a:rPr lang="en-US" dirty="0">
                <a:solidFill>
                  <a:srgbClr val="002060"/>
                </a:solidFill>
              </a:rPr>
              <a:t> o </a:t>
            </a:r>
            <a:r>
              <a:rPr lang="en-US" dirty="0" err="1">
                <a:solidFill>
                  <a:srgbClr val="002060"/>
                </a:solidFill>
              </a:rPr>
              <a:t>ofalwr</a:t>
            </a:r>
            <a:r>
              <a:rPr lang="en-US" dirty="0">
                <a:solidFill>
                  <a:srgbClr val="002060"/>
                </a:solidFill>
              </a:rPr>
              <a:t>, y person y </a:t>
            </a:r>
            <a:r>
              <a:rPr lang="en-US" dirty="0" err="1">
                <a:solidFill>
                  <a:srgbClr val="002060"/>
                </a:solidFill>
              </a:rPr>
              <a:t>maent</a:t>
            </a:r>
            <a:r>
              <a:rPr lang="en-US" dirty="0">
                <a:solidFill>
                  <a:srgbClr val="002060"/>
                </a:solidFill>
              </a:rPr>
              <a:t> </a:t>
            </a:r>
            <a:r>
              <a:rPr lang="en-US" dirty="0" err="1">
                <a:solidFill>
                  <a:srgbClr val="002060"/>
                </a:solidFill>
              </a:rPr>
              <a:t>yn</a:t>
            </a:r>
            <a:r>
              <a:rPr lang="en-US" dirty="0">
                <a:solidFill>
                  <a:srgbClr val="002060"/>
                </a:solidFill>
              </a:rPr>
              <a:t> </a:t>
            </a:r>
            <a:r>
              <a:rPr lang="en-US" dirty="0" err="1">
                <a:solidFill>
                  <a:srgbClr val="002060"/>
                </a:solidFill>
              </a:rPr>
              <a:t>darparu</a:t>
            </a:r>
            <a:r>
              <a:rPr lang="en-US" dirty="0">
                <a:solidFill>
                  <a:srgbClr val="002060"/>
                </a:solidFill>
              </a:rPr>
              <a:t> </a:t>
            </a:r>
            <a:r>
              <a:rPr lang="en-US" dirty="0" err="1">
                <a:solidFill>
                  <a:srgbClr val="002060"/>
                </a:solidFill>
              </a:rPr>
              <a:t>neu'n</a:t>
            </a:r>
            <a:r>
              <a:rPr lang="en-US" dirty="0">
                <a:solidFill>
                  <a:srgbClr val="002060"/>
                </a:solidFill>
              </a:rPr>
              <a:t> </a:t>
            </a:r>
            <a:r>
              <a:rPr lang="en-US" dirty="0" err="1">
                <a:solidFill>
                  <a:srgbClr val="002060"/>
                </a:solidFill>
              </a:rPr>
              <a:t>bwriadu</a:t>
            </a:r>
            <a:r>
              <a:rPr lang="en-US" dirty="0">
                <a:solidFill>
                  <a:srgbClr val="002060"/>
                </a:solidFill>
              </a:rPr>
              <a:t> </a:t>
            </a:r>
            <a:r>
              <a:rPr lang="en-US" dirty="0" err="1">
                <a:solidFill>
                  <a:srgbClr val="002060"/>
                </a:solidFill>
              </a:rPr>
              <a:t>darparu</a:t>
            </a:r>
            <a:r>
              <a:rPr lang="en-US" dirty="0">
                <a:solidFill>
                  <a:srgbClr val="002060"/>
                </a:solidFill>
              </a:rPr>
              <a:t> </a:t>
            </a:r>
            <a:r>
              <a:rPr lang="en-US" dirty="0" err="1">
                <a:solidFill>
                  <a:srgbClr val="002060"/>
                </a:solidFill>
              </a:rPr>
              <a:t>gofal</a:t>
            </a:r>
            <a:r>
              <a:rPr lang="en-US" dirty="0">
                <a:solidFill>
                  <a:srgbClr val="002060"/>
                </a:solidFill>
              </a:rPr>
              <a:t> </a:t>
            </a:r>
            <a:r>
              <a:rPr lang="en-US" dirty="0" err="1">
                <a:solidFill>
                  <a:srgbClr val="002060"/>
                </a:solidFill>
              </a:rPr>
              <a:t>ar</a:t>
            </a:r>
            <a:r>
              <a:rPr lang="en-US" dirty="0">
                <a:solidFill>
                  <a:srgbClr val="002060"/>
                </a:solidFill>
              </a:rPr>
              <a:t> </a:t>
            </a:r>
            <a:r>
              <a:rPr lang="en-US" dirty="0" err="1">
                <a:solidFill>
                  <a:srgbClr val="002060"/>
                </a:solidFill>
              </a:rPr>
              <a:t>ei</a:t>
            </a:r>
            <a:r>
              <a:rPr lang="en-US" dirty="0">
                <a:solidFill>
                  <a:srgbClr val="002060"/>
                </a:solidFill>
              </a:rPr>
              <a:t> </a:t>
            </a:r>
            <a:r>
              <a:rPr lang="en-US" dirty="0" err="1">
                <a:solidFill>
                  <a:srgbClr val="002060"/>
                </a:solidFill>
              </a:rPr>
              <a:t>gyfer</a:t>
            </a:r>
            <a:r>
              <a:rPr lang="en-US" dirty="0">
                <a:solidFill>
                  <a:srgbClr val="002060"/>
                </a:solidFill>
              </a:rPr>
              <a:t>. </a:t>
            </a:r>
            <a:r>
              <a:rPr lang="en-US" dirty="0">
                <a:solidFill>
                  <a:srgbClr val="002060"/>
                </a:solidFill>
                <a:hlinkClick r:id="rId3"/>
              </a:rPr>
              <a:t>http://gov.wales/topics/health/socialcare/act/resources/?lang=en</a:t>
            </a:r>
            <a:endParaRPr lang="en-US" dirty="0"/>
          </a:p>
          <a:p>
            <a:r>
              <a:rPr lang="en-US" dirty="0">
                <a:solidFill>
                  <a:srgbClr val="002060"/>
                </a:solidFill>
              </a:rPr>
              <a:t> </a:t>
            </a:r>
            <a:endParaRPr lang="en-US" dirty="0"/>
          </a:p>
          <a:p>
            <a:r>
              <a:rPr lang="en-US" dirty="0">
                <a:solidFill>
                  <a:srgbClr val="002060"/>
                </a:solidFill>
              </a:rPr>
              <a:t>Beth </a:t>
            </a:r>
            <a:r>
              <a:rPr lang="en-US" dirty="0" err="1">
                <a:solidFill>
                  <a:srgbClr val="002060"/>
                </a:solidFill>
              </a:rPr>
              <a:t>yw</a:t>
            </a:r>
            <a:r>
              <a:rPr lang="en-US" dirty="0">
                <a:solidFill>
                  <a:srgbClr val="002060"/>
                </a:solidFill>
              </a:rPr>
              <a:t> </a:t>
            </a:r>
            <a:r>
              <a:rPr lang="en-US" dirty="0" err="1">
                <a:solidFill>
                  <a:srgbClr val="002060"/>
                </a:solidFill>
              </a:rPr>
              <a:t>ystyr</a:t>
            </a:r>
            <a:r>
              <a:rPr lang="en-US" dirty="0">
                <a:solidFill>
                  <a:srgbClr val="002060"/>
                </a:solidFill>
              </a:rPr>
              <a:t> </a:t>
            </a:r>
            <a:r>
              <a:rPr lang="en-US" dirty="0" err="1">
                <a:solidFill>
                  <a:srgbClr val="002060"/>
                </a:solidFill>
              </a:rPr>
              <a:t>asesiad</a:t>
            </a:r>
            <a:r>
              <a:rPr lang="en-US" dirty="0">
                <a:solidFill>
                  <a:srgbClr val="002060"/>
                </a:solidFill>
              </a:rPr>
              <a:t> </a:t>
            </a:r>
            <a:r>
              <a:rPr lang="en-US" dirty="0" err="1">
                <a:solidFill>
                  <a:srgbClr val="002060"/>
                </a:solidFill>
              </a:rPr>
              <a:t>cymesur</a:t>
            </a:r>
            <a:r>
              <a:rPr lang="en-US" dirty="0">
                <a:solidFill>
                  <a:srgbClr val="002060"/>
                </a:solidFill>
              </a:rPr>
              <a:t>?  </a:t>
            </a:r>
            <a:r>
              <a:rPr lang="en-US" dirty="0" err="1">
                <a:solidFill>
                  <a:srgbClr val="002060"/>
                </a:solidFill>
              </a:rPr>
              <a:t>Myfyrwyr</a:t>
            </a:r>
            <a:r>
              <a:rPr lang="en-US" dirty="0">
                <a:solidFill>
                  <a:srgbClr val="002060"/>
                </a:solidFill>
              </a:rPr>
              <a:t> </a:t>
            </a:r>
            <a:r>
              <a:rPr lang="en-US" dirty="0" err="1">
                <a:solidFill>
                  <a:srgbClr val="002060"/>
                </a:solidFill>
              </a:rPr>
              <a:t>i</a:t>
            </a:r>
            <a:r>
              <a:rPr lang="en-US" dirty="0">
                <a:solidFill>
                  <a:srgbClr val="002060"/>
                </a:solidFill>
              </a:rPr>
              <a:t> </a:t>
            </a:r>
            <a:r>
              <a:rPr lang="en-US" dirty="0" err="1">
                <a:solidFill>
                  <a:srgbClr val="002060"/>
                </a:solidFill>
              </a:rPr>
              <a:t>drafod</a:t>
            </a:r>
            <a:r>
              <a:rPr lang="en-US" dirty="0">
                <a:solidFill>
                  <a:srgbClr val="002060"/>
                </a:solidFill>
              </a:rPr>
              <a:t>, </a:t>
            </a:r>
            <a:r>
              <a:rPr lang="en-US" dirty="0" err="1">
                <a:solidFill>
                  <a:srgbClr val="002060"/>
                </a:solidFill>
              </a:rPr>
              <a:t>nid</a:t>
            </a:r>
            <a:r>
              <a:rPr lang="en-US" dirty="0">
                <a:solidFill>
                  <a:srgbClr val="002060"/>
                </a:solidFill>
              </a:rPr>
              <a:t> </a:t>
            </a:r>
            <a:r>
              <a:rPr lang="en-US" dirty="0" err="1">
                <a:solidFill>
                  <a:srgbClr val="002060"/>
                </a:solidFill>
              </a:rPr>
              <a:t>asesiad</a:t>
            </a:r>
            <a:r>
              <a:rPr lang="en-US" dirty="0">
                <a:solidFill>
                  <a:srgbClr val="002060"/>
                </a:solidFill>
              </a:rPr>
              <a:t> </a:t>
            </a:r>
            <a:r>
              <a:rPr lang="en-US" dirty="0" err="1">
                <a:solidFill>
                  <a:srgbClr val="002060"/>
                </a:solidFill>
              </a:rPr>
              <a:t>byr</a:t>
            </a:r>
            <a:r>
              <a:rPr lang="en-US" dirty="0">
                <a:solidFill>
                  <a:srgbClr val="002060"/>
                </a:solidFill>
              </a:rPr>
              <a:t> </a:t>
            </a:r>
            <a:r>
              <a:rPr lang="en-US" dirty="0" err="1">
                <a:solidFill>
                  <a:srgbClr val="002060"/>
                </a:solidFill>
              </a:rPr>
              <a:t>yn</a:t>
            </a:r>
            <a:r>
              <a:rPr lang="en-US" dirty="0">
                <a:solidFill>
                  <a:srgbClr val="002060"/>
                </a:solidFill>
              </a:rPr>
              <a:t> </a:t>
            </a:r>
            <a:r>
              <a:rPr lang="en-US" dirty="0" err="1">
                <a:solidFill>
                  <a:srgbClr val="002060"/>
                </a:solidFill>
              </a:rPr>
              <a:t>unig</a:t>
            </a:r>
            <a:r>
              <a:rPr lang="en-US" dirty="0">
                <a:solidFill>
                  <a:srgbClr val="002060"/>
                </a:solidFill>
              </a:rPr>
              <a:t> </a:t>
            </a:r>
            <a:r>
              <a:rPr lang="en-US" dirty="0" err="1">
                <a:solidFill>
                  <a:srgbClr val="002060"/>
                </a:solidFill>
              </a:rPr>
              <a:t>mohono</a:t>
            </a:r>
            <a:r>
              <a:rPr lang="en-US" dirty="0">
                <a:solidFill>
                  <a:srgbClr val="002060"/>
                </a:solidFill>
              </a:rPr>
              <a:t>.</a:t>
            </a:r>
            <a:endParaRPr lang="en-US" dirty="0"/>
          </a:p>
          <a:p>
            <a:r>
              <a:rPr lang="en-US" dirty="0">
                <a:solidFill>
                  <a:srgbClr val="002060"/>
                </a:solidFill>
              </a:rPr>
              <a:t> </a:t>
            </a:r>
            <a:endParaRPr lang="en-US" dirty="0"/>
          </a:p>
          <a:p>
            <a:r>
              <a:rPr lang="en-US" dirty="0" err="1">
                <a:solidFill>
                  <a:srgbClr val="002060"/>
                </a:solidFill>
              </a:rPr>
              <a:t>Rhaid</a:t>
            </a:r>
            <a:r>
              <a:rPr lang="en-US" dirty="0">
                <a:solidFill>
                  <a:srgbClr val="002060"/>
                </a:solidFill>
              </a:rPr>
              <a:t> </a:t>
            </a:r>
            <a:r>
              <a:rPr lang="en-US" dirty="0" err="1">
                <a:solidFill>
                  <a:srgbClr val="002060"/>
                </a:solidFill>
              </a:rPr>
              <a:t>i</a:t>
            </a:r>
            <a:r>
              <a:rPr lang="en-US" dirty="0">
                <a:solidFill>
                  <a:srgbClr val="002060"/>
                </a:solidFill>
              </a:rPr>
              <a:t> </a:t>
            </a:r>
            <a:r>
              <a:rPr lang="en-US" dirty="0" err="1">
                <a:solidFill>
                  <a:srgbClr val="002060"/>
                </a:solidFill>
              </a:rPr>
              <a:t>asesiadau</a:t>
            </a:r>
            <a:r>
              <a:rPr lang="en-US" dirty="0">
                <a:solidFill>
                  <a:srgbClr val="002060"/>
                </a:solidFill>
              </a:rPr>
              <a:t> </a:t>
            </a:r>
            <a:r>
              <a:rPr lang="en-US" dirty="0" err="1">
                <a:solidFill>
                  <a:srgbClr val="002060"/>
                </a:solidFill>
              </a:rPr>
              <a:t>hefyd</a:t>
            </a:r>
            <a:r>
              <a:rPr lang="en-US" dirty="0">
                <a:solidFill>
                  <a:srgbClr val="002060"/>
                </a:solidFill>
              </a:rPr>
              <a:t> </a:t>
            </a:r>
            <a:r>
              <a:rPr lang="en-US" dirty="0" err="1">
                <a:solidFill>
                  <a:srgbClr val="002060"/>
                </a:solidFill>
              </a:rPr>
              <a:t>gynnwys</a:t>
            </a:r>
            <a:r>
              <a:rPr lang="en-US" dirty="0">
                <a:solidFill>
                  <a:srgbClr val="002060"/>
                </a:solidFill>
              </a:rPr>
              <a:t> </a:t>
            </a:r>
            <a:r>
              <a:rPr lang="en-US" dirty="0" err="1">
                <a:solidFill>
                  <a:srgbClr val="002060"/>
                </a:solidFill>
              </a:rPr>
              <a:t>atgyfeiriadau</a:t>
            </a:r>
            <a:r>
              <a:rPr lang="en-US" dirty="0">
                <a:solidFill>
                  <a:srgbClr val="002060"/>
                </a:solidFill>
              </a:rPr>
              <a:t> at </a:t>
            </a:r>
            <a:r>
              <a:rPr lang="en-US" dirty="0" err="1">
                <a:solidFill>
                  <a:srgbClr val="002060"/>
                </a:solidFill>
              </a:rPr>
              <a:t>wasanaethau</a:t>
            </a:r>
            <a:r>
              <a:rPr lang="en-US" dirty="0">
                <a:solidFill>
                  <a:srgbClr val="002060"/>
                </a:solidFill>
              </a:rPr>
              <a:t> </a:t>
            </a:r>
            <a:r>
              <a:rPr lang="en-US" dirty="0" err="1">
                <a:solidFill>
                  <a:srgbClr val="002060"/>
                </a:solidFill>
              </a:rPr>
              <a:t>eiriolaeth</a:t>
            </a:r>
            <a:r>
              <a:rPr lang="en-US" dirty="0">
                <a:solidFill>
                  <a:srgbClr val="002060"/>
                </a:solidFill>
              </a:rPr>
              <a:t> pe bai </a:t>
            </a:r>
            <a:r>
              <a:rPr lang="en-US" dirty="0" err="1">
                <a:solidFill>
                  <a:srgbClr val="002060"/>
                </a:solidFill>
              </a:rPr>
              <a:t>angen</a:t>
            </a:r>
            <a:r>
              <a:rPr lang="en-US" dirty="0">
                <a:solidFill>
                  <a:srgbClr val="002060"/>
                </a:solidFill>
              </a:rPr>
              <a:t> </a:t>
            </a:r>
            <a:r>
              <a:rPr lang="en-US" dirty="0" err="1">
                <a:solidFill>
                  <a:srgbClr val="002060"/>
                </a:solidFill>
              </a:rPr>
              <a:t>hynny</a:t>
            </a:r>
            <a:r>
              <a:rPr lang="en-US" dirty="0">
                <a:solidFill>
                  <a:srgbClr val="002060"/>
                </a:solidFill>
              </a:rPr>
              <a:t>. </a:t>
            </a:r>
            <a:r>
              <a:rPr lang="en-US" dirty="0" err="1">
                <a:solidFill>
                  <a:srgbClr val="002060"/>
                </a:solidFill>
              </a:rPr>
              <a:t>Os</a:t>
            </a:r>
            <a:r>
              <a:rPr lang="en-US" dirty="0">
                <a:solidFill>
                  <a:srgbClr val="002060"/>
                </a:solidFill>
              </a:rPr>
              <a:t> </a:t>
            </a:r>
            <a:r>
              <a:rPr lang="en-US" dirty="0" err="1">
                <a:solidFill>
                  <a:srgbClr val="002060"/>
                </a:solidFill>
              </a:rPr>
              <a:t>oes</a:t>
            </a:r>
            <a:r>
              <a:rPr lang="en-US" dirty="0">
                <a:solidFill>
                  <a:srgbClr val="002060"/>
                </a:solidFill>
              </a:rPr>
              <a:t> </a:t>
            </a:r>
            <a:r>
              <a:rPr lang="en-US" dirty="0" err="1">
                <a:solidFill>
                  <a:srgbClr val="002060"/>
                </a:solidFill>
              </a:rPr>
              <a:t>eiriolwr</a:t>
            </a:r>
            <a:r>
              <a:rPr lang="en-US" dirty="0">
                <a:solidFill>
                  <a:srgbClr val="002060"/>
                </a:solidFill>
              </a:rPr>
              <a:t> </a:t>
            </a:r>
            <a:r>
              <a:rPr lang="en-US" dirty="0" err="1">
                <a:solidFill>
                  <a:srgbClr val="002060"/>
                </a:solidFill>
              </a:rPr>
              <a:t>eisoes</a:t>
            </a:r>
            <a:r>
              <a:rPr lang="en-US" dirty="0">
                <a:solidFill>
                  <a:srgbClr val="002060"/>
                </a:solidFill>
              </a:rPr>
              <a:t> </a:t>
            </a:r>
            <a:r>
              <a:rPr lang="en-US" dirty="0" err="1">
                <a:solidFill>
                  <a:srgbClr val="002060"/>
                </a:solidFill>
              </a:rPr>
              <a:t>yn</a:t>
            </a:r>
            <a:r>
              <a:rPr lang="en-US" dirty="0">
                <a:solidFill>
                  <a:srgbClr val="002060"/>
                </a:solidFill>
              </a:rPr>
              <a:t> </a:t>
            </a:r>
            <a:r>
              <a:rPr lang="en-US" dirty="0" err="1">
                <a:solidFill>
                  <a:srgbClr val="002060"/>
                </a:solidFill>
              </a:rPr>
              <a:t>ei</a:t>
            </a:r>
            <a:r>
              <a:rPr lang="en-US" dirty="0">
                <a:solidFill>
                  <a:srgbClr val="002060"/>
                </a:solidFill>
              </a:rPr>
              <a:t> le, </a:t>
            </a:r>
            <a:r>
              <a:rPr lang="en-US" dirty="0" err="1">
                <a:solidFill>
                  <a:srgbClr val="002060"/>
                </a:solidFill>
              </a:rPr>
              <a:t>mae</a:t>
            </a:r>
            <a:r>
              <a:rPr lang="en-US" dirty="0">
                <a:solidFill>
                  <a:srgbClr val="002060"/>
                </a:solidFill>
              </a:rPr>
              <a:t> </a:t>
            </a:r>
            <a:r>
              <a:rPr lang="en-US" dirty="0" err="1">
                <a:solidFill>
                  <a:srgbClr val="002060"/>
                </a:solidFill>
              </a:rPr>
              <a:t>angen</a:t>
            </a:r>
            <a:r>
              <a:rPr lang="en-US" dirty="0">
                <a:solidFill>
                  <a:srgbClr val="002060"/>
                </a:solidFill>
              </a:rPr>
              <a:t> </a:t>
            </a:r>
            <a:r>
              <a:rPr lang="en-US" dirty="0" err="1">
                <a:solidFill>
                  <a:srgbClr val="002060"/>
                </a:solidFill>
              </a:rPr>
              <a:t>iddo</a:t>
            </a:r>
            <a:r>
              <a:rPr lang="en-US" dirty="0">
                <a:solidFill>
                  <a:srgbClr val="002060"/>
                </a:solidFill>
              </a:rPr>
              <a:t>/</a:t>
            </a:r>
            <a:r>
              <a:rPr lang="en-US" dirty="0" err="1">
                <a:solidFill>
                  <a:srgbClr val="002060"/>
                </a:solidFill>
              </a:rPr>
              <a:t>iddi</a:t>
            </a:r>
            <a:r>
              <a:rPr lang="en-US" dirty="0">
                <a:solidFill>
                  <a:srgbClr val="002060"/>
                </a:solidFill>
              </a:rPr>
              <a:t> </a:t>
            </a:r>
            <a:r>
              <a:rPr lang="en-US" dirty="0" err="1">
                <a:solidFill>
                  <a:srgbClr val="002060"/>
                </a:solidFill>
              </a:rPr>
              <a:t>gymryd</a:t>
            </a:r>
            <a:r>
              <a:rPr lang="en-US" dirty="0">
                <a:solidFill>
                  <a:srgbClr val="002060"/>
                </a:solidFill>
              </a:rPr>
              <a:t> </a:t>
            </a:r>
            <a:r>
              <a:rPr lang="en-US" dirty="0" err="1">
                <a:solidFill>
                  <a:srgbClr val="002060"/>
                </a:solidFill>
              </a:rPr>
              <a:t>rhan</a:t>
            </a:r>
            <a:r>
              <a:rPr lang="en-US" dirty="0">
                <a:solidFill>
                  <a:srgbClr val="002060"/>
                </a:solidFill>
              </a:rPr>
              <a:t>.</a:t>
            </a:r>
            <a:endParaRPr lang="en-US" dirty="0"/>
          </a:p>
          <a:p>
            <a:endParaRPr lang="en-US" sz="1200" b="0" i="0" u="none" strike="noStrike" cap="none" baseline="0" dirty="0">
              <a:solidFill>
                <a:srgbClr val="002060"/>
              </a:solidFill>
              <a:effectLst/>
              <a:uFillTx/>
              <a:latin typeface="Calibri" panose="020F0502020204030204" pitchFamily="34" charset="0"/>
              <a:cs typeface="Calibri" panose="020F0502020204030204" pitchFamily="34" charset="0"/>
            </a:endParaRPr>
          </a:p>
          <a:p>
            <a:endParaRPr lang="en-GB" altLang="en-US" dirty="0">
              <a:solidFill>
                <a:srgbClr val="002060"/>
              </a:solidFill>
            </a:endParaRPr>
          </a:p>
          <a:p>
            <a:endParaRPr lang="en-GB" altLang="en-US" b="1" dirty="0">
              <a:solidFill>
                <a:srgbClr val="002060"/>
              </a:solidFill>
            </a:endParaRPr>
          </a:p>
          <a:p>
            <a:r>
              <a:rPr lang="en-GB" altLang="en-US" dirty="0">
                <a:solidFill>
                  <a:srgbClr val="002060"/>
                </a:solidFill>
              </a:rPr>
              <a:t>Ask the question and invite students to reflect for a few minutes and then offer to share their reflections with the whole group.</a:t>
            </a:r>
            <a:endParaRPr lang="en-GB" altLang="en-US" dirty="0">
              <a:solidFill>
                <a:srgbClr val="002060"/>
              </a:solidFill>
              <a:cs typeface="Calibri"/>
            </a:endParaRPr>
          </a:p>
          <a:p>
            <a:endParaRPr lang="en-GB" altLang="en-US" dirty="0">
              <a:solidFill>
                <a:srgbClr val="002060"/>
              </a:solidFill>
            </a:endParaRPr>
          </a:p>
          <a:p>
            <a:endParaRPr lang="en-GB" altLang="en-US" b="1" dirty="0">
              <a:solidFill>
                <a:srgbClr val="002060"/>
              </a:solidFill>
            </a:endParaRPr>
          </a:p>
          <a:p>
            <a:endParaRPr lang="en-GB" altLang="en-US" b="1" dirty="0">
              <a:solidFill>
                <a:srgbClr val="002060"/>
              </a:solidFill>
            </a:endParaRPr>
          </a:p>
          <a:p>
            <a:r>
              <a:rPr lang="en-GB" altLang="en-US" b="1" dirty="0">
                <a:solidFill>
                  <a:srgbClr val="002060"/>
                </a:solidFill>
              </a:rPr>
              <a:t>All assessments </a:t>
            </a:r>
            <a:r>
              <a:rPr lang="en-GB" altLang="en-US" dirty="0">
                <a:solidFill>
                  <a:srgbClr val="002060"/>
                </a:solidFill>
              </a:rPr>
              <a:t>must be undertaken in a manner that the local authority considers </a:t>
            </a:r>
            <a:r>
              <a:rPr lang="en-GB" altLang="en-US" i="1" dirty="0">
                <a:solidFill>
                  <a:srgbClr val="002060"/>
                </a:solidFill>
              </a:rPr>
              <a:t>proportionate </a:t>
            </a:r>
            <a:r>
              <a:rPr lang="en-GB" altLang="en-US" dirty="0">
                <a:solidFill>
                  <a:srgbClr val="002060"/>
                </a:solidFill>
              </a:rPr>
              <a:t>in the circumstances. Assessments must involve the person themselves (and any person with parental responsibility for them) and where feasible, their carer; or in the case of an assessment of a carer, the person for whom they provide or intend to provide care. </a:t>
            </a:r>
            <a:r>
              <a:rPr lang="en-GB" altLang="en-US" u="sng" dirty="0">
                <a:hlinkClick r:id="rId3"/>
              </a:rPr>
              <a:t>http://gov.wales/topics/health/socialcare/act/resources/?lang=en</a:t>
            </a:r>
            <a:r>
              <a:rPr lang="en-GB" altLang="en-US" dirty="0"/>
              <a:t>	</a:t>
            </a:r>
            <a:endParaRPr lang="en-GB" altLang="en-US" dirty="0">
              <a:cs typeface="Calibri"/>
            </a:endParaRPr>
          </a:p>
          <a:p>
            <a:r>
              <a:rPr lang="en-GB" altLang="en-US" dirty="0">
                <a:cs typeface="Calibri"/>
              </a:rPr>
              <a:t>What is meant by a proportionate assessment?  Students to discuss, it is not simply a short assessment. </a:t>
            </a:r>
          </a:p>
          <a:p>
            <a:r>
              <a:rPr lang="en-GB" altLang="en-US" dirty="0">
                <a:cs typeface="Calibri"/>
              </a:rPr>
              <a:t>Assessments must also include referrals to advocacy services should this be needed. If an advocate is already in place, they need to be involved. </a:t>
            </a:r>
          </a:p>
          <a:p>
            <a:endParaRPr lang="en-GB" altLang="en-US" dirty="0">
              <a:cs typeface="Calibri"/>
            </a:endParaRPr>
          </a:p>
          <a:p>
            <a:endParaRPr lang="en-GB" dirty="0">
              <a:cs typeface="Calibri"/>
            </a:endParaRPr>
          </a:p>
          <a:p>
            <a:endParaRPr lang="en-GB" alt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11</a:t>
            </a:fld>
            <a:endParaRPr lang="en-US"/>
          </a:p>
        </p:txBody>
      </p:sp>
    </p:spTree>
    <p:extLst>
      <p:ext uri="{BB962C8B-B14F-4D97-AF65-F5344CB8AC3E}">
        <p14:creationId xmlns:p14="http://schemas.microsoft.com/office/powerpoint/2010/main" val="3841064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800" b="0" i="0" u="none" strike="noStrike" cap="none" baseline="0" dirty="0">
                <a:solidFill>
                  <a:srgbClr val="000000"/>
                </a:solidFill>
                <a:effectLst/>
                <a:uFillTx/>
                <a:latin typeface="Calibri" panose="020F0502020204030204" pitchFamily="34" charset="0"/>
              </a:rPr>
              <a:t>Ategir hyn gan y 'Sgwrs Beth sy'n Bwysig.’  Mae'r hyn sy'n bwysig i'r unigolyn yn amlwg yn ganolog i'r broses asesu a gall helpu i greu cyfleoedd ar gyfer newid os oes angen. </a:t>
            </a:r>
          </a:p>
          <a:p>
            <a:pPr lvl="0"/>
            <a:r>
              <a:rPr lang="cy" sz="1200" b="0" i="0" u="none" strike="noStrike" cap="none" baseline="0" dirty="0">
                <a:solidFill>
                  <a:srgbClr val="000000"/>
                </a:solidFill>
                <a:effectLst/>
                <a:uFillTx/>
                <a:latin typeface="Calibri" panose="020F0502020204030204" pitchFamily="34" charset="0"/>
              </a:rPr>
              <a:t>Mae modelau ymarfer sy'n canolbwyntio ar gryfderau yn herio dulliau sy'n canolbwyntio asesu ar 'beth sydd o'i le', problemau a gwendidau ac yn ceisio, yn lle hynny, adeiladu ar wybodaeth, galluoedd a chyflawniadau'r person sy'n cael ei asesu. </a:t>
            </a:r>
            <a:r>
              <a:rPr lang="cy" sz="1200" b="0" i="1" u="none" strike="noStrike" cap="none" baseline="0" dirty="0">
                <a:solidFill>
                  <a:srgbClr val="000000"/>
                </a:solidFill>
                <a:effectLst/>
                <a:uFillTx/>
                <a:latin typeface="Calibri" panose="020F0502020204030204" pitchFamily="34" charset="0"/>
              </a:rPr>
              <a:t>“Mae dull sy’n canolbwyntio ar gryfderau at ofal, cymorth a chynhwysiant yn dweud, gadewch i ni edrych yn gyntaf ar yr hyn y gall pobl ei wneud gyda’u sgiliau a’u hadnoddau a beth all y bobl o’u cwmpas ei wneud yn eu perthnasoedd a’u cymunedau. Mae angen i bobl gael eu gweld fel mwy na’u hanghenion gofal yn unig – mae angen iddynt fod yn arbenigwyr ac yn gyfrifol am eu bywydau eu hunain.” </a:t>
            </a:r>
            <a:r>
              <a:rPr lang="cy" sz="1200" b="0" i="0" u="none" strike="noStrike" cap="none" baseline="0" dirty="0">
                <a:solidFill>
                  <a:srgbClr val="000000"/>
                </a:solidFill>
                <a:effectLst/>
                <a:uFillTx/>
                <a:latin typeface="Calibri" panose="020F0502020204030204" pitchFamily="34" charset="0"/>
              </a:rPr>
              <a:t>(Alex Fox, Shared Lives)</a:t>
            </a:r>
          </a:p>
          <a:p>
            <a:pPr lvl="0"/>
            <a:r>
              <a:rPr lang="cy" sz="1200" b="0" i="0" u="none" strike="noStrike" cap="none" baseline="0" dirty="0">
                <a:solidFill>
                  <a:srgbClr val="000000"/>
                </a:solidFill>
                <a:effectLst/>
                <a:uFillTx/>
                <a:latin typeface="Calibri" panose="020F0502020204030204" pitchFamily="34" charset="0"/>
              </a:rPr>
              <a:t>Mae'r dull sy'n canolbwyntio ar gryfderau yn ymwneud â lleihau dibyniaeth a herio'r 'diwylliant presgripsiwn' ond hefyd, yn hollbwysig, amddiffyn annibyniaeth, gwytnwch, dewis a llesiant y person. Yn ymarferol, gallai olygu unrhyw beth o’r ffordd y mae ymarferydd / asesydd yn ymdrin â thrafodaethau am anghenion cymorth i ddarparu gwasanaethau sy’n canolbwyntio ar ail-alluogi neu sefydlu a chryfderau.</a:t>
            </a:r>
          </a:p>
          <a:p>
            <a:pPr lvl="0"/>
            <a:r>
              <a:rPr lang="cy" sz="1200" b="0" i="0" u="none" strike="noStrike" cap="none" baseline="0" dirty="0">
                <a:solidFill>
                  <a:srgbClr val="000000"/>
                </a:solidFill>
                <a:effectLst/>
                <a:uFillTx/>
                <a:latin typeface="Calibri" panose="020F0502020204030204" pitchFamily="34" charset="0"/>
              </a:rPr>
              <a:t>Mae dulliau sy'n canolbwyntio ar gryfderau yn gofyn am set wahanol o sgiliau gan aseswyr. Yn benodol, y gallu i helpu pobl i nodi ac archwilio cryfderau ac yna gwneud defnydd creadigol ohonynt i oresgyn rhwystrau a chyflawni canlyniadau.</a:t>
            </a:r>
          </a:p>
          <a:p>
            <a:pPr lvl="0"/>
            <a:r>
              <a:rPr lang="cy" sz="1200" b="0" i="0" u="none" strike="noStrike" cap="none" baseline="0" dirty="0">
                <a:solidFill>
                  <a:srgbClr val="000000"/>
                </a:solidFill>
                <a:effectLst/>
                <a:uFillTx/>
                <a:latin typeface="Calibri" panose="020F0502020204030204" pitchFamily="34" charset="0"/>
              </a:rPr>
              <a:t>Dylai'r asesydd ystyried mewn ffordd gyfannol gryfderau a galluoedd y person ei hun, ac ar gyfer plant, rhai ei deulu a'i berthnasau, a pha gymorth a allai fod ar gael gan ei rwydwaith cymorth ehangach neu o fewn y gymuned i helpu.</a:t>
            </a:r>
          </a:p>
          <a:p>
            <a:pPr lvl="0"/>
            <a:r>
              <a:rPr lang="cy" sz="1200" b="0" i="0" u="none" strike="noStrike" cap="none" baseline="0" dirty="0">
                <a:solidFill>
                  <a:srgbClr val="000000"/>
                </a:solidFill>
                <a:effectLst/>
                <a:uFillTx/>
                <a:latin typeface="Calibri" panose="020F0502020204030204" pitchFamily="34" charset="0"/>
              </a:rPr>
              <a:t>Mae hyn yn ei gwneud yn ofynnol i awdurdodau lleol ymgysylltu â’r gymuned i leihau unigedd a dod â’r rhai sydd ag anghenion gofal a chymorth yn agosach i rwydweithiau cymunedol. Gall hefyd gynnwys cefnogi cymunedau i adeiladu'r rhwydweithiau hynny fel rhan o ddull ataliol.</a:t>
            </a:r>
          </a:p>
          <a:p>
            <a:r>
              <a:rPr lang="en-GB" sz="1200" kern="1200" dirty="0">
                <a:solidFill>
                  <a:schemeClr val="tx1"/>
                </a:solidFill>
                <a:effectLst/>
                <a:latin typeface="Calibri" panose="020F0502020204030204" pitchFamily="34" charset="0"/>
                <a:ea typeface="+mn-ea"/>
                <a:cs typeface="Calibri" panose="020F0502020204030204" pitchFamily="34" charset="0"/>
              </a:rPr>
              <a:t> </a:t>
            </a:r>
          </a:p>
          <a:p>
            <a:r>
              <a:rPr lang="en-US" b="1" u="sng" dirty="0">
                <a:cs typeface="Calibri"/>
              </a:rPr>
              <a:t>English </a:t>
            </a:r>
            <a:br>
              <a:rPr lang="en-US" dirty="0">
                <a:cs typeface="+mn-lt"/>
              </a:rPr>
            </a:br>
            <a:endParaRPr lang="en-US" dirty="0"/>
          </a:p>
          <a:p>
            <a:r>
              <a:rPr lang="en-US" dirty="0"/>
              <a:t>This is underpinned by the ’What Matters Conversation.’  what matters to the individual is clearly central to the assessment process and can assist in creating opportunities for change if this is required. </a:t>
            </a:r>
          </a:p>
          <a:p>
            <a:pPr lvl="0"/>
            <a:r>
              <a:rPr lang="en-GB" sz="1200" kern="1200" dirty="0">
                <a:solidFill>
                  <a:schemeClr val="tx1"/>
                </a:solidFill>
                <a:effectLst/>
                <a:latin typeface="Calibri" panose="020F0502020204030204" pitchFamily="34" charset="0"/>
                <a:ea typeface="+mn-ea"/>
                <a:cs typeface="Calibri" panose="020F0502020204030204" pitchFamily="34" charset="0"/>
              </a:rPr>
              <a:t>Strengths-based models of practice challenge approaches that focus assessment on ‘what is wrong’, problems and weaknesses and seek, instead, to build upon the knowledge, abilities and achievements of the person being assessed. </a:t>
            </a:r>
            <a:r>
              <a:rPr lang="en-GB" sz="1200" i="1" kern="1200" dirty="0">
                <a:solidFill>
                  <a:schemeClr val="tx1"/>
                </a:solidFill>
                <a:effectLst/>
                <a:latin typeface="Calibri" panose="020F0502020204030204" pitchFamily="34" charset="0"/>
                <a:ea typeface="+mn-ea"/>
                <a:cs typeface="Calibri" panose="020F0502020204030204" pitchFamily="34" charset="0"/>
              </a:rPr>
              <a:t>“A strengths-based approach to care, support and inclusion says let’s look first at what people can do with their skills and their resources and what can the people around them do in their relationships and their communities. People need to be seen as more than just their care needs – they need to be experts and in charge of their own lives.” </a:t>
            </a:r>
            <a:r>
              <a:rPr lang="en-GB" sz="1200" kern="1200" dirty="0">
                <a:solidFill>
                  <a:schemeClr val="tx1"/>
                </a:solidFill>
                <a:effectLst/>
                <a:latin typeface="Calibri" panose="020F0502020204030204" pitchFamily="34" charset="0"/>
                <a:ea typeface="+mn-ea"/>
                <a:cs typeface="Calibri" panose="020F0502020204030204" pitchFamily="34" charset="0"/>
              </a:rPr>
              <a:t>(Alex Fox, Shared Lives)</a:t>
            </a:r>
          </a:p>
          <a:p>
            <a:pPr lvl="0"/>
            <a:r>
              <a:rPr lang="en-GB" sz="1200" kern="1200" dirty="0">
                <a:solidFill>
                  <a:schemeClr val="tx1"/>
                </a:solidFill>
                <a:effectLst/>
                <a:latin typeface="Calibri" panose="020F0502020204030204" pitchFamily="34" charset="0"/>
                <a:cs typeface="Calibri" panose="020F0502020204030204" pitchFamily="34" charset="0"/>
              </a:rPr>
              <a:t>The strengths-based approach is about reducing dependency and challenging the ‘prescription culture’ but also, crucially, protecting the person’s independence, resilience, choice and well-being. In practical terms it could mean anything from the way a practitioner / assessor approaches discussions around needs for support to providing services that focus on re-</a:t>
            </a:r>
            <a:r>
              <a:rPr lang="en-GB" sz="1200" kern="1200" dirty="0" err="1">
                <a:solidFill>
                  <a:schemeClr val="tx1"/>
                </a:solidFill>
                <a:effectLst/>
                <a:latin typeface="Calibri" panose="020F0502020204030204" pitchFamily="34" charset="0"/>
                <a:cs typeface="Calibri" panose="020F0502020204030204" pitchFamily="34" charset="0"/>
              </a:rPr>
              <a:t>ablement</a:t>
            </a:r>
            <a:r>
              <a:rPr lang="en-GB" sz="1200" kern="1200" dirty="0">
                <a:solidFill>
                  <a:schemeClr val="tx1"/>
                </a:solidFill>
                <a:effectLst/>
                <a:latin typeface="Calibri" panose="020F0502020204030204" pitchFamily="34" charset="0"/>
                <a:cs typeface="Calibri" panose="020F0502020204030204" pitchFamily="34" charset="0"/>
              </a:rPr>
              <a:t> or </a:t>
            </a:r>
            <a:r>
              <a:rPr lang="en-GB" dirty="0">
                <a:latin typeface="Calibri" panose="020F0502020204030204" pitchFamily="34" charset="0"/>
                <a:cs typeface="Calibri" panose="020F0502020204030204" pitchFamily="34" charset="0"/>
              </a:rPr>
              <a:t>rehabilitation</a:t>
            </a:r>
            <a:r>
              <a:rPr lang="en-GB" sz="1200" kern="1200" dirty="0">
                <a:solidFill>
                  <a:schemeClr val="tx1"/>
                </a:solidFill>
                <a:effectLst/>
                <a:latin typeface="Calibri" panose="020F0502020204030204" pitchFamily="34" charset="0"/>
                <a:cs typeface="Calibri" panose="020F0502020204030204" pitchFamily="34" charset="0"/>
              </a:rPr>
              <a:t> and strengths.</a:t>
            </a:r>
          </a:p>
          <a:p>
            <a:pPr lvl="0"/>
            <a:r>
              <a:rPr lang="en-GB" sz="1200" kern="1200" dirty="0">
                <a:solidFill>
                  <a:schemeClr val="tx1"/>
                </a:solidFill>
                <a:effectLst/>
                <a:latin typeface="Calibri" panose="020F0502020204030204" pitchFamily="34" charset="0"/>
                <a:ea typeface="+mn-ea"/>
                <a:cs typeface="Calibri" panose="020F0502020204030204" pitchFamily="34" charset="0"/>
              </a:rPr>
              <a:t>Strengths-based approaches require a different set of skills from assessors. In particular the ability to help people identify and explore strengths and then make creative use of them in overcoming barriers and achieving outcomes.</a:t>
            </a:r>
          </a:p>
          <a:p>
            <a:pPr lvl="0"/>
            <a:r>
              <a:rPr lang="en-GB" sz="1200" kern="1200" dirty="0">
                <a:solidFill>
                  <a:schemeClr val="tx1"/>
                </a:solidFill>
                <a:effectLst/>
                <a:latin typeface="Calibri" panose="020F0502020204030204" pitchFamily="34" charset="0"/>
                <a:ea typeface="+mn-ea"/>
                <a:cs typeface="Calibri" panose="020F0502020204030204" pitchFamily="34" charset="0"/>
              </a:rPr>
              <a:t>The assessor should consider in a holistic way the person’s own strengths and capabilities, and for children, those of their family and relatives, and what support might be available from their wider support network or within the community to help.</a:t>
            </a:r>
          </a:p>
          <a:p>
            <a:pPr lvl="0"/>
            <a:r>
              <a:rPr lang="en-GB" sz="1200" kern="1200" dirty="0">
                <a:solidFill>
                  <a:schemeClr val="tx1"/>
                </a:solidFill>
                <a:effectLst/>
                <a:latin typeface="Calibri" panose="020F0502020204030204" pitchFamily="34" charset="0"/>
                <a:ea typeface="+mn-ea"/>
                <a:cs typeface="Calibri" panose="020F0502020204030204" pitchFamily="34" charset="0"/>
              </a:rPr>
              <a:t>This requires local authorities to engage with the community to reduce isolation and bring those with needs for care and support more closely into community networks. It may also involve supporting communities to build those networks as part of a preventative approach.</a:t>
            </a:r>
          </a:p>
          <a:p>
            <a:r>
              <a:rPr lang="en-GB" sz="1200" kern="1200" dirty="0">
                <a:solidFill>
                  <a:schemeClr val="tx1"/>
                </a:solidFill>
                <a:effectLst/>
                <a:latin typeface="Calibri" panose="020F0502020204030204" pitchFamily="34" charset="0"/>
                <a:ea typeface="+mn-ea"/>
                <a:cs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12</a:t>
            </a:fld>
            <a:endParaRPr lang="en-US"/>
          </a:p>
        </p:txBody>
      </p:sp>
    </p:spTree>
    <p:extLst>
      <p:ext uri="{BB962C8B-B14F-4D97-AF65-F5344CB8AC3E}">
        <p14:creationId xmlns:p14="http://schemas.microsoft.com/office/powerpoint/2010/main" val="292499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0" i="0" u="none" strike="noStrike" cap="none" baseline="0" dirty="0">
                <a:solidFill>
                  <a:srgbClr val="000000"/>
                </a:solidFill>
                <a:effectLst/>
                <a:uFillTx/>
                <a:latin typeface="Calibri" panose="020F0502020204030204" pitchFamily="34" charset="0"/>
              </a:rPr>
              <a:t>Yn </a:t>
            </a:r>
            <a:r>
              <a:rPr lang="cy" sz="1200" b="0" i="0" u="none" strike="noStrike" cap="none" baseline="0" dirty="0" err="1">
                <a:solidFill>
                  <a:srgbClr val="000000"/>
                </a:solidFill>
                <a:effectLst/>
                <a:uFillTx/>
                <a:latin typeface="Calibri" panose="020F0502020204030204" pitchFamily="34" charset="0"/>
              </a:rPr>
              <a:t>sylfaenol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i’r</a:t>
            </a:r>
            <a:r>
              <a:rPr lang="cy" sz="1200" b="0" i="0" u="none" strike="noStrike" cap="none" baseline="0" dirty="0">
                <a:solidFill>
                  <a:srgbClr val="000000"/>
                </a:solidFill>
                <a:effectLst/>
                <a:uFillTx/>
                <a:latin typeface="Calibri" panose="020F0502020204030204" pitchFamily="34" charset="0"/>
              </a:rPr>
              <a:t> dull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system </a:t>
            </a:r>
            <a:r>
              <a:rPr lang="cy" sz="1200" b="0" i="0" u="none" strike="noStrike" cap="none" baseline="0" dirty="0" err="1">
                <a:solidFill>
                  <a:srgbClr val="000000"/>
                </a:solidFill>
                <a:effectLst/>
                <a:uFillTx/>
                <a:latin typeface="Calibri" panose="020F0502020204030204" pitchFamily="34" charset="0"/>
              </a:rPr>
              <a:t>gyfan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yw</a:t>
            </a:r>
            <a:r>
              <a:rPr lang="cy" sz="1200" b="0" i="0" u="none" strike="noStrike" cap="none" baseline="0" dirty="0">
                <a:solidFill>
                  <a:srgbClr val="000000"/>
                </a:solidFill>
                <a:effectLst/>
                <a:uFillTx/>
                <a:latin typeface="Calibri" panose="020F0502020204030204" pitchFamily="34" charset="0"/>
              </a:rPr>
              <a:t> bod </a:t>
            </a:r>
            <a:r>
              <a:rPr lang="cy" sz="1200" b="0" i="0" u="none" strike="noStrike" cap="none" baseline="0" dirty="0" err="1">
                <a:solidFill>
                  <a:srgbClr val="000000"/>
                </a:solidFill>
                <a:effectLst/>
                <a:uFillTx/>
                <a:latin typeface="Calibri" panose="020F0502020204030204" pitchFamily="34" charset="0"/>
              </a:rPr>
              <a:t>ymarferwyr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cydgynhyrchu</a:t>
            </a:r>
            <a:r>
              <a:rPr lang="cy" sz="1200" b="0" i="0" u="none" strike="noStrike" cap="none" baseline="0" dirty="0">
                <a:solidFill>
                  <a:srgbClr val="000000"/>
                </a:solidFill>
                <a:effectLst/>
                <a:uFillTx/>
                <a:latin typeface="Calibri" panose="020F0502020204030204" pitchFamily="34" charset="0"/>
              </a:rPr>
              <a:t> ag </a:t>
            </a:r>
            <a:r>
              <a:rPr lang="cy" sz="1200" b="0" i="0" u="none" strike="noStrike" cap="none" baseline="0" dirty="0" err="1">
                <a:solidFill>
                  <a:srgbClr val="000000"/>
                </a:solidFill>
                <a:effectLst/>
                <a:uFillTx/>
                <a:latin typeface="Calibri" panose="020F0502020204030204" pitchFamily="34" charset="0"/>
              </a:rPr>
              <a:t>unigolion</a:t>
            </a:r>
            <a:r>
              <a:rPr lang="cy" sz="1200" b="0" i="0" u="none" strike="noStrike" cap="none" baseline="0" dirty="0">
                <a:solidFill>
                  <a:srgbClr val="000000"/>
                </a:solidFill>
                <a:effectLst/>
                <a:uFillTx/>
                <a:latin typeface="Calibri" panose="020F0502020204030204" pitchFamily="34" charset="0"/>
              </a:rPr>
              <a:t>. Mae </a:t>
            </a:r>
            <a:r>
              <a:rPr lang="cy" sz="1200" b="0" i="0" u="none" strike="noStrike" cap="none" baseline="0" dirty="0" err="1">
                <a:solidFill>
                  <a:srgbClr val="000000"/>
                </a:solidFill>
                <a:effectLst/>
                <a:uFillTx/>
                <a:latin typeface="Calibri" panose="020F0502020204030204" pitchFamily="34" charset="0"/>
              </a:rPr>
              <a:t>egwyddorion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cydgynhyrchu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fel</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ganlyn</a:t>
            </a:r>
            <a:r>
              <a:rPr lang="cy" sz="1200" b="0" i="0" u="none" strike="noStrike" cap="none" baseline="0" dirty="0">
                <a:solidFill>
                  <a:srgbClr val="000000"/>
                </a:solidFill>
                <a:effectLst/>
                <a:uFillTx/>
                <a:latin typeface="Calibri" panose="020F0502020204030204" pitchFamily="34" charset="0"/>
              </a:rPr>
              <a:t>:</a:t>
            </a:r>
          </a:p>
          <a:p>
            <a:pPr marL="171450" lvl="0" indent="-171450">
              <a:buFont typeface="Arial" panose="020B0604020202020204" pitchFamily="34" charset="0"/>
              <a:buChar char="•"/>
            </a:pPr>
            <a:r>
              <a:rPr lang="cy" sz="1200" b="0" i="0" u="none" strike="noStrike" cap="none" baseline="0" dirty="0" err="1">
                <a:solidFill>
                  <a:srgbClr val="000000"/>
                </a:solidFill>
                <a:effectLst/>
                <a:uFillTx/>
                <a:latin typeface="Calibri" panose="020F0502020204030204" pitchFamily="34" charset="0"/>
              </a:rPr>
              <a:t>Gweld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pobl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fel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asedau</a:t>
            </a:r>
            <a:endParaRPr lang="cy" sz="1200" b="0" i="0" u="none" strike="noStrike" cap="none" baseline="0" dirty="0" err="1">
              <a:solidFill>
                <a:srgbClr val="000000"/>
              </a:solidFill>
              <a:effectLst/>
              <a:uFillTx/>
              <a:latin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r>
              <a:rPr lang="cy" sz="1200" b="0" i="0" u="none" strike="noStrike" cap="none" baseline="0" dirty="0" err="1">
                <a:solidFill>
                  <a:srgbClr val="000000"/>
                </a:solidFill>
                <a:effectLst/>
                <a:uFillTx/>
                <a:latin typeface="Calibri" panose="020F0502020204030204" pitchFamily="34" charset="0"/>
              </a:rPr>
              <a:t>Gwerthfawrogi'r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holl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gyfranogwyr</a:t>
            </a:r>
            <a:endParaRPr lang="cy" sz="1200" b="0" i="0" u="none" strike="noStrike" cap="none" baseline="0" dirty="0" err="1">
              <a:solidFill>
                <a:srgbClr val="000000"/>
              </a:solidFill>
              <a:effectLst/>
              <a:uFillTx/>
              <a:latin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r>
              <a:rPr lang="cy" sz="1200" b="0" i="0" u="none" strike="noStrike" cap="none" baseline="0" dirty="0" err="1">
                <a:solidFill>
                  <a:srgbClr val="000000"/>
                </a:solidFill>
                <a:effectLst/>
                <a:uFillTx/>
                <a:latin typeface="Calibri" panose="020F0502020204030204" pitchFamily="34" charset="0"/>
              </a:rPr>
              <a:t>Adeiladu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alluoedd</a:t>
            </a:r>
            <a:endParaRPr lang="cy" sz="1200" b="0" i="0" u="none" strike="noStrike" cap="none" baseline="0" dirty="0" err="1">
              <a:solidFill>
                <a:srgbClr val="000000"/>
              </a:solidFill>
              <a:effectLst/>
              <a:uFillTx/>
              <a:latin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r>
              <a:rPr lang="cy" sz="1200" b="0" i="0" u="none" strike="noStrike" cap="none" baseline="0" dirty="0" err="1">
                <a:solidFill>
                  <a:srgbClr val="000000"/>
                </a:solidFill>
                <a:effectLst/>
                <a:uFillTx/>
                <a:latin typeface="Calibri" panose="020F0502020204030204" pitchFamily="34" charset="0"/>
              </a:rPr>
              <a:t>Datblygu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cydymddibyniaeth</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dwyochredd</a:t>
            </a:r>
            <a:endParaRPr lang="cy" sz="1200" b="0" i="0" u="none" strike="noStrike" cap="none" baseline="0" dirty="0" err="1">
              <a:solidFill>
                <a:srgbClr val="000000"/>
              </a:solidFill>
              <a:effectLst/>
              <a:uFillTx/>
              <a:latin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r>
              <a:rPr lang="cy" sz="1200" b="0" i="0" u="none" strike="noStrike" cap="none" baseline="0" dirty="0" err="1">
                <a:solidFill>
                  <a:srgbClr val="000000"/>
                </a:solidFill>
                <a:effectLst/>
                <a:uFillTx/>
                <a:latin typeface="Calibri" panose="020F0502020204030204" pitchFamily="34" charset="0"/>
              </a:rPr>
              <a:t>Buddsoddi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mewn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rhwydweithiau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rannu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gwybodaeth</a:t>
            </a:r>
            <a:endParaRPr lang="cy" sz="1200" b="0" i="0" u="none" strike="noStrike" cap="none" baseline="0" dirty="0" err="1">
              <a:solidFill>
                <a:srgbClr val="000000"/>
              </a:solidFill>
              <a:effectLst/>
              <a:uFillTx/>
              <a:latin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r>
              <a:rPr lang="cy" sz="1200" b="0" i="0" u="none" strike="noStrike" cap="none" baseline="0" dirty="0" err="1">
                <a:solidFill>
                  <a:srgbClr val="000000"/>
                </a:solidFill>
                <a:effectLst/>
                <a:uFillTx/>
                <a:latin typeface="Calibri" panose="020F0502020204030204" pitchFamily="34" charset="0"/>
              </a:rPr>
              <a:t>Cymylu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gwahaniaethau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rhwng</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darparwyr</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phobl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sydd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angen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gofal</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chymorth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boed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oedolion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neu’n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blant</a:t>
            </a:r>
            <a:endParaRPr lang="cy" sz="1200" b="0" i="0" u="none" strike="noStrike" cap="none" baseline="0" dirty="0" err="1">
              <a:solidFill>
                <a:srgbClr val="000000"/>
              </a:solidFill>
              <a:effectLst/>
              <a:uFillTx/>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cy" sz="1200" b="0" i="0" u="none" strike="noStrike" cap="none" baseline="0" dirty="0" err="1">
                <a:solidFill>
                  <a:srgbClr val="000000"/>
                </a:solidFill>
                <a:effectLst/>
                <a:uFillTx/>
                <a:latin typeface="Calibri" panose="020F0502020204030204" pitchFamily="34" charset="0"/>
              </a:rPr>
              <a:t>Hwyluso</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hytrach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na</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darparu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gwasanaethau</a:t>
            </a:r>
            <a:endParaRPr lang="cy" sz="1200" b="0" i="0" u="none" strike="noStrike" cap="none" baseline="0" dirty="0" err="1">
              <a:solidFill>
                <a:srgbClr val="000000"/>
              </a:solidFill>
              <a:effectLst/>
              <a:uFillTx/>
              <a:latin typeface="Calibri" panose="020F0502020204030204" pitchFamily="34" charset="0"/>
              <a:cs typeface="Calibri" panose="020F0502020204030204" pitchFamily="34" charset="0"/>
            </a:endParaRPr>
          </a:p>
          <a:p>
            <a:pPr lvl="0"/>
            <a:r>
              <a:rPr lang="cy" sz="1200" b="0" i="0" u="none" strike="noStrike" cap="none" baseline="0" dirty="0" err="1">
                <a:solidFill>
                  <a:srgbClr val="000000"/>
                </a:solidFill>
                <a:effectLst/>
                <a:uFillTx/>
                <a:latin typeface="Calibri" panose="020F0502020204030204" pitchFamily="34" charset="0"/>
              </a:rPr>
              <a:t>Wrth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gynnal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asesiad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rhaid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awdurdodau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lleol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weithio</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gyda</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phobl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nodi’r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bwysig</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iddynt</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Bydd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pobl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dymuno</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cyflawni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gwahanol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agweddau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lesiant</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dibynnu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hamgylchiadau</a:t>
            </a:r>
            <a:r>
              <a:rPr lang="cy" sz="1200" b="0" i="0" u="none" strike="noStrike" cap="none" baseline="0" dirty="0">
                <a:solidFill>
                  <a:srgbClr val="000000"/>
                </a:solidFill>
                <a:effectLst/>
                <a:uFillTx/>
                <a:latin typeface="Calibri" panose="020F0502020204030204" pitchFamily="34" charset="0"/>
              </a:rPr>
              <a:t>, ac </a:t>
            </a:r>
            <a:r>
              <a:rPr lang="cy" sz="1200" b="0" i="0" u="none" strike="noStrike" cap="none" baseline="0" dirty="0" err="1">
                <a:solidFill>
                  <a:srgbClr val="000000"/>
                </a:solidFill>
                <a:effectLst/>
                <a:uFillTx/>
                <a:latin typeface="Calibri" panose="020F0502020204030204" pitchFamily="34" charset="0"/>
              </a:rPr>
              <a:t>mae'r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rhain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ffurfio</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canlyniadau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personol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Rhaid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awdurdodau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lleol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ystyried</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canlyniadau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personol</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mae</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unigolyn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dymuno</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cyflawni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adnoddau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sydd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gael</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sut</a:t>
            </a:r>
            <a:r>
              <a:rPr lang="cy" sz="1200" b="0" i="0" u="none" strike="noStrike" cap="none" baseline="0" dirty="0">
                <a:solidFill>
                  <a:srgbClr val="000000"/>
                </a:solidFill>
                <a:effectLst/>
                <a:uFillTx/>
                <a:latin typeface="Calibri" panose="020F0502020204030204" pitchFamily="34" charset="0"/>
              </a:rPr>
              <a:t> y gall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awdurdod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lleol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cefnogi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gyflawni’r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rhain</a:t>
            </a:r>
            <a:r>
              <a:rPr lang="cy" sz="1200" b="0" i="0" u="none" strike="noStrike" cap="none" baseline="0" dirty="0">
                <a:solidFill>
                  <a:srgbClr val="000000"/>
                </a:solidFill>
                <a:effectLst/>
                <a:uFillTx/>
                <a:latin typeface="Calibri" panose="020F0502020204030204" pitchFamily="34" charset="0"/>
              </a:rPr>
              <a:t>. Yn </a:t>
            </a:r>
            <a:r>
              <a:rPr lang="cy" sz="1200" b="0" i="0" u="none" strike="noStrike" cap="none" baseline="0" dirty="0" err="1">
                <a:solidFill>
                  <a:srgbClr val="000000"/>
                </a:solidFill>
                <a:effectLst/>
                <a:uFillTx/>
                <a:latin typeface="Calibri" panose="020F0502020204030204" pitchFamily="34" charset="0"/>
              </a:rPr>
              <a:t>ganolog</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fydd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deall</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rhwystrau</a:t>
            </a:r>
            <a:r>
              <a:rPr lang="cy" sz="1200" b="0" i="0" u="none" strike="noStrike" cap="none" baseline="0" dirty="0">
                <a:solidFill>
                  <a:srgbClr val="000000"/>
                </a:solidFill>
                <a:effectLst/>
                <a:uFillTx/>
                <a:latin typeface="Calibri" panose="020F0502020204030204" pitchFamily="34" charset="0"/>
              </a:rPr>
              <a:t> y gall person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hwynebu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wrth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gyflawni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canlyniadau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personol</a:t>
            </a:r>
            <a:r>
              <a:rPr lang="cy" sz="1200" b="0" i="0" u="none" strike="noStrike" cap="none" baseline="0" dirty="0">
                <a:solidFill>
                  <a:srgbClr val="000000"/>
                </a:solidFill>
                <a:effectLst/>
                <a:uFillTx/>
                <a:latin typeface="Calibri" panose="020F0502020204030204" pitchFamily="34" charset="0"/>
              </a:rPr>
              <a:t>.</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pPr lvl="0"/>
            <a:r>
              <a:rPr lang="cy" sz="1200" b="0" i="0" u="none" strike="noStrike" cap="none" baseline="0" dirty="0">
                <a:solidFill>
                  <a:srgbClr val="000000"/>
                </a:solidFill>
                <a:effectLst/>
                <a:uFillTx/>
                <a:latin typeface="Calibri" panose="020F0502020204030204" pitchFamily="34" charset="0"/>
              </a:rPr>
              <a:t>Mae </a:t>
            </a:r>
            <a:r>
              <a:rPr lang="cy" sz="1200" b="0" i="0" u="none" strike="noStrike" cap="none" baseline="0" dirty="0" err="1">
                <a:solidFill>
                  <a:srgbClr val="000000"/>
                </a:solidFill>
                <a:effectLst/>
                <a:uFillTx/>
                <a:latin typeface="Calibri" panose="020F0502020204030204" pitchFamily="34" charset="0"/>
              </a:rPr>
              <a:t>asesu’n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dechrau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o’r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rhagdybiaeth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mai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oedolyn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sydd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sefyllfa</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orau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farnu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lesiant</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hun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canlyniadau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personol</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mae</a:t>
            </a:r>
            <a:r>
              <a:rPr lang="cy" sz="1200" b="0" i="0" u="none" strike="noStrike" cap="none" baseline="0" dirty="0">
                <a:solidFill>
                  <a:srgbClr val="000000"/>
                </a:solidFill>
                <a:effectLst/>
                <a:uFillTx/>
                <a:latin typeface="Calibri" panose="020F0502020204030204" pitchFamily="34" charset="0"/>
              </a:rPr>
              <a:t> am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cyflawni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sail </a:t>
            </a:r>
            <a:r>
              <a:rPr lang="cy" sz="1200" b="0" i="0" u="none" strike="noStrike" cap="none" baseline="0" dirty="0" err="1">
                <a:solidFill>
                  <a:srgbClr val="000000"/>
                </a:solidFill>
                <a:effectLst/>
                <a:uFillTx/>
                <a:latin typeface="Calibri" panose="020F0502020204030204" pitchFamily="34" charset="0"/>
              </a:rPr>
              <a:t>ei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werthoedd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hunan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bwysig</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iddo</a:t>
            </a:r>
            <a:r>
              <a:rPr lang="cy" sz="1200" b="0" i="0" u="none" strike="noStrike" cap="none" baseline="0" dirty="0">
                <a:solidFill>
                  <a:srgbClr val="000000"/>
                </a:solidFill>
                <a:effectLst/>
                <a:uFillTx/>
                <a:latin typeface="Calibri" panose="020F0502020204030204" pitchFamily="34" charset="0"/>
              </a:rPr>
              <a:t>. Er </a:t>
            </a:r>
            <a:r>
              <a:rPr lang="cy" sz="1200" b="0" i="0" u="none" strike="noStrike" cap="none" baseline="0" dirty="0" err="1">
                <a:solidFill>
                  <a:srgbClr val="000000"/>
                </a:solidFill>
                <a:effectLst/>
                <a:uFillTx/>
                <a:latin typeface="Calibri" panose="020F0502020204030204" pitchFamily="34" charset="0"/>
              </a:rPr>
              <a:t>mwyn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cymryd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rhan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effeithiol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mewn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sgwrs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beth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bwysig</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mi' </a:t>
            </a:r>
            <a:r>
              <a:rPr lang="cy" sz="1200" b="0" i="0" u="none" strike="noStrike" cap="none" baseline="0" dirty="0" err="1">
                <a:solidFill>
                  <a:srgbClr val="000000"/>
                </a:solidFill>
                <a:effectLst/>
                <a:uFillTx/>
                <a:latin typeface="Calibri" panose="020F0502020204030204" pitchFamily="34" charset="0"/>
              </a:rPr>
              <a:t>mae</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angen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ymarferwyr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wrando</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hytrach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na</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dweud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gwrthsefyll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achub</a:t>
            </a:r>
            <a:r>
              <a:rPr lang="cy" sz="1200" b="0" i="0" u="none" strike="noStrike" cap="none" baseline="0" dirty="0">
                <a:solidFill>
                  <a:srgbClr val="000000"/>
                </a:solidFill>
                <a:effectLst/>
                <a:uFillTx/>
                <a:latin typeface="Calibri" panose="020F0502020204030204" pitchFamily="34" charset="0"/>
              </a:rPr>
              <a:t> neu </a:t>
            </a:r>
            <a:r>
              <a:rPr lang="cy" sz="1200" b="0" i="0" u="none" strike="noStrike" cap="none" baseline="0" dirty="0" err="1">
                <a:solidFill>
                  <a:srgbClr val="000000"/>
                </a:solidFill>
                <a:effectLst/>
                <a:uFillTx/>
                <a:latin typeface="Calibri" panose="020F0502020204030204" pitchFamily="34" charset="0"/>
              </a:rPr>
              <a:t>drwsio</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dangos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empathi</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gweithio</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gyda'r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oedolyn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nid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ymddygiad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cyflwyno</a:t>
            </a:r>
            <a:r>
              <a:rPr lang="cy" sz="1200" b="0" i="0" u="none" strike="noStrike" cap="none" baseline="0" dirty="0">
                <a:solidFill>
                  <a:srgbClr val="000000"/>
                </a:solidFill>
                <a:effectLst/>
                <a:uFillTx/>
                <a:latin typeface="Calibri" panose="020F0502020204030204" pitchFamily="34" charset="0"/>
              </a:rPr>
              <a:t>.</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pPr lvl="0"/>
            <a:r>
              <a:rPr lang="cy" sz="1200" b="0" i="0" u="none" strike="noStrike" cap="none" baseline="0" dirty="0" err="1">
                <a:solidFill>
                  <a:srgbClr val="000000"/>
                </a:solidFill>
                <a:effectLst/>
                <a:uFillTx/>
                <a:latin typeface="Calibri" panose="020F0502020204030204" pitchFamily="34" charset="0"/>
              </a:rPr>
              <a:t>Mae’r</a:t>
            </a:r>
            <a:r>
              <a:rPr lang="cy" sz="1200" b="0" i="0" u="none" strike="noStrike" cap="none" baseline="0" dirty="0">
                <a:solidFill>
                  <a:srgbClr val="000000"/>
                </a:solidFill>
                <a:effectLst/>
                <a:uFillTx/>
                <a:latin typeface="Calibri" panose="020F0502020204030204" pitchFamily="34" charset="0"/>
              </a:rPr>
              <a:t> dull o </a:t>
            </a:r>
            <a:r>
              <a:rPr lang="cy" sz="1200" b="0" i="0" u="none" strike="noStrike" cap="none" baseline="0" dirty="0" err="1">
                <a:solidFill>
                  <a:srgbClr val="000000"/>
                </a:solidFill>
                <a:effectLst/>
                <a:uFillTx/>
                <a:latin typeface="Calibri" panose="020F0502020204030204" pitchFamily="34" charset="0"/>
              </a:rPr>
              <a:t>hyrwyddo</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llesiant</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oedolion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drwy</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nodi’r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canlyniadau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personol</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maent</a:t>
            </a:r>
            <a:r>
              <a:rPr lang="cy" sz="1200" b="0" i="0" u="none" strike="noStrike" cap="none" baseline="0" dirty="0">
                <a:solidFill>
                  <a:srgbClr val="000000"/>
                </a:solidFill>
                <a:effectLst/>
                <a:uFillTx/>
                <a:latin typeface="Calibri" panose="020F0502020204030204" pitchFamily="34" charset="0"/>
              </a:rPr>
              <a:t> am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cyflawni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ym</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mhob</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agwedd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bywydau</a:t>
            </a:r>
            <a:r>
              <a:rPr lang="cy" sz="1200" b="0" i="0" u="none" strike="noStrike" cap="none" baseline="0" dirty="0">
                <a:solidFill>
                  <a:srgbClr val="000000"/>
                </a:solidFill>
                <a:effectLst/>
                <a:uFillTx/>
                <a:latin typeface="Calibri" panose="020F0502020204030204" pitchFamily="34" charset="0"/>
              </a:rPr>
              <a:t> bob </a:t>
            </a:r>
            <a:r>
              <a:rPr lang="cy" sz="1200" b="0" i="0" u="none" strike="noStrike" cap="none" baseline="0" dirty="0" err="1">
                <a:solidFill>
                  <a:srgbClr val="000000"/>
                </a:solidFill>
                <a:effectLst/>
                <a:uFillTx/>
                <a:latin typeface="Calibri" panose="020F0502020204030204" pitchFamily="34" charset="0"/>
              </a:rPr>
              <a:t>dydd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rhwystrau</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gallent</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hwynebu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wrth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gyflawni’r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canlyniadau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un </a:t>
            </a:r>
            <a:r>
              <a:rPr lang="cy" sz="1200" b="0" i="0" u="none" strike="noStrike" cap="none" baseline="0" dirty="0" err="1">
                <a:solidFill>
                  <a:srgbClr val="000000"/>
                </a:solidFill>
                <a:effectLst/>
                <a:uFillTx/>
                <a:latin typeface="Calibri" panose="020F0502020204030204" pitchFamily="34" charset="0"/>
              </a:rPr>
              <a:t>sy’n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cydnabod</a:t>
            </a:r>
            <a:r>
              <a:rPr lang="cy" sz="1200" b="0" i="0" u="none" strike="noStrike" cap="none" baseline="0" dirty="0">
                <a:solidFill>
                  <a:srgbClr val="000000"/>
                </a:solidFill>
                <a:effectLst/>
                <a:uFillTx/>
                <a:latin typeface="Calibri" panose="020F0502020204030204" pitchFamily="34" charset="0"/>
              </a:rPr>
              <a:t> y gall </a:t>
            </a:r>
            <a:r>
              <a:rPr lang="cy" sz="1200" b="0" i="0" u="none" strike="noStrike" cap="none" baseline="0" dirty="0" err="1">
                <a:solidFill>
                  <a:srgbClr val="000000"/>
                </a:solidFill>
                <a:effectLst/>
                <a:uFillTx/>
                <a:latin typeface="Calibri" panose="020F0502020204030204" pitchFamily="34" charset="0"/>
              </a:rPr>
              <a:t>gofal</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chymorth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gyfrannu</a:t>
            </a:r>
            <a:r>
              <a:rPr lang="cy" sz="1200" b="0" i="0" u="none" strike="noStrike" cap="none" baseline="0" dirty="0">
                <a:solidFill>
                  <a:srgbClr val="000000"/>
                </a:solidFill>
                <a:effectLst/>
                <a:uFillTx/>
                <a:latin typeface="Calibri" panose="020F0502020204030204" pitchFamily="34" charset="0"/>
              </a:rPr>
              <a:t> at </a:t>
            </a:r>
            <a:r>
              <a:rPr lang="cy" sz="1200" b="0" i="0" u="none" strike="noStrike" cap="none" baseline="0" dirty="0" err="1">
                <a:solidFill>
                  <a:srgbClr val="000000"/>
                </a:solidFill>
                <a:effectLst/>
                <a:uFillTx/>
                <a:latin typeface="Calibri" panose="020F0502020204030204" pitchFamily="34" charset="0"/>
              </a:rPr>
              <a:t>gael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gwared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rwystrau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o'r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fath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unol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â'r</a:t>
            </a:r>
            <a:r>
              <a:rPr lang="cy" sz="1200" b="0" i="0" u="none" strike="noStrike" cap="none" baseline="0" dirty="0">
                <a:solidFill>
                  <a:srgbClr val="000000"/>
                </a:solidFill>
                <a:effectLst/>
                <a:uFillTx/>
                <a:latin typeface="Calibri" panose="020F0502020204030204" pitchFamily="34" charset="0"/>
              </a:rPr>
              <a:t> model </a:t>
            </a:r>
            <a:r>
              <a:rPr lang="cy" sz="1200" b="0" i="0" u="none" strike="noStrike" cap="none" baseline="0" dirty="0" err="1">
                <a:solidFill>
                  <a:srgbClr val="000000"/>
                </a:solidFill>
                <a:effectLst/>
                <a:uFillTx/>
                <a:latin typeface="Calibri" panose="020F0502020204030204" pitchFamily="34" charset="0"/>
              </a:rPr>
              <a:t>cymdeithasol</a:t>
            </a:r>
            <a:r>
              <a:rPr lang="cy" sz="1200" b="0" i="0" u="none" strike="noStrike" cap="none" baseline="0" dirty="0">
                <a:solidFill>
                  <a:srgbClr val="000000"/>
                </a:solidFill>
                <a:effectLst/>
                <a:uFillTx/>
                <a:latin typeface="Calibri" panose="020F0502020204030204" pitchFamily="34" charset="0"/>
              </a:rPr>
              <a:t> o </a:t>
            </a:r>
            <a:r>
              <a:rPr lang="cy" sz="1200" b="0" i="0" u="none" strike="noStrike" cap="none" baseline="0" dirty="0" err="1">
                <a:solidFill>
                  <a:srgbClr val="000000"/>
                </a:solidFill>
                <a:effectLst/>
                <a:uFillTx/>
                <a:latin typeface="Calibri" panose="020F0502020204030204" pitchFamily="34" charset="0"/>
              </a:rPr>
              <a:t>anabledd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Mae’n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cydnabod</a:t>
            </a:r>
            <a:r>
              <a:rPr lang="cy" sz="1200" b="0" i="0" u="none" strike="noStrike" cap="none" baseline="0" dirty="0">
                <a:solidFill>
                  <a:srgbClr val="000000"/>
                </a:solidFill>
                <a:effectLst/>
                <a:uFillTx/>
                <a:latin typeface="Calibri" panose="020F0502020204030204" pitchFamily="34" charset="0"/>
              </a:rPr>
              <a:t> y gall </a:t>
            </a:r>
            <a:r>
              <a:rPr lang="cy" sz="1200" b="0" i="0" u="none" strike="noStrike" cap="none" baseline="0" dirty="0" err="1">
                <a:solidFill>
                  <a:srgbClr val="000000"/>
                </a:solidFill>
                <a:effectLst/>
                <a:uFillTx/>
                <a:latin typeface="Calibri" panose="020F0502020204030204" pitchFamily="34" charset="0"/>
              </a:rPr>
              <a:t>pobl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anabl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gyflawni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potensial</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chyfranogi’n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llawn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fel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aelodau</a:t>
            </a:r>
            <a:r>
              <a:rPr lang="cy" sz="1200" b="0" i="0" u="none" strike="noStrike" cap="none" baseline="0" dirty="0">
                <a:solidFill>
                  <a:srgbClr val="000000"/>
                </a:solidFill>
                <a:effectLst/>
                <a:uFillTx/>
                <a:latin typeface="Calibri" panose="020F0502020204030204" pitchFamily="34" charset="0"/>
              </a:rPr>
              <a:t> o </a:t>
            </a:r>
            <a:r>
              <a:rPr lang="cy" sz="1200" b="0" i="0" u="none" strike="noStrike" cap="none" baseline="0" dirty="0" err="1">
                <a:solidFill>
                  <a:srgbClr val="000000"/>
                </a:solidFill>
                <a:effectLst/>
                <a:uFillTx/>
                <a:latin typeface="Calibri" panose="020F0502020204030204" pitchFamily="34" charset="0"/>
              </a:rPr>
              <a:t>gymdeithas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gyson</a:t>
            </a:r>
            <a:r>
              <a:rPr lang="cy" sz="1200" b="0" i="0" u="none" strike="noStrike" cap="none" baseline="0" dirty="0">
                <a:solidFill>
                  <a:srgbClr val="000000"/>
                </a:solidFill>
                <a:effectLst/>
                <a:uFillTx/>
                <a:latin typeface="Calibri" panose="020F0502020204030204" pitchFamily="34" charset="0"/>
              </a:rPr>
              <a:t> â </a:t>
            </a:r>
            <a:r>
              <a:rPr lang="cy" sz="1200" b="0" i="0" u="none" strike="noStrike" cap="none" baseline="0" dirty="0" err="1">
                <a:solidFill>
                  <a:srgbClr val="000000"/>
                </a:solidFill>
                <a:effectLst/>
                <a:uFillTx/>
                <a:latin typeface="Calibri" panose="020F0502020204030204" pitchFamily="34" charset="0"/>
              </a:rPr>
              <a:t>Fframwaith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Gweithredu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gyfer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Byw’n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Annibynnol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Llywodraeth</a:t>
            </a:r>
            <a:r>
              <a:rPr lang="cy" sz="1200" b="0" i="0" u="none" strike="noStrike" cap="none" baseline="0" dirty="0">
                <a:solidFill>
                  <a:srgbClr val="000000"/>
                </a:solidFill>
                <a:effectLst/>
                <a:uFillTx/>
                <a:latin typeface="Calibri" panose="020F0502020204030204" pitchFamily="34" charset="0"/>
              </a:rPr>
              <a:t> Cymru.</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pPr lvl="0"/>
            <a:r>
              <a:rPr lang="cy" sz="1200" b="0" i="0" u="none" strike="noStrike" cap="none" baseline="0" dirty="0">
                <a:solidFill>
                  <a:srgbClr val="000000"/>
                </a:solidFill>
                <a:effectLst/>
                <a:uFillTx/>
                <a:latin typeface="Calibri" panose="020F0502020204030204" pitchFamily="34" charset="0"/>
              </a:rPr>
              <a:t>Dylai plant </a:t>
            </a:r>
            <a:r>
              <a:rPr lang="cy" sz="1200" b="0" i="0" u="none" strike="noStrike" cap="none" baseline="0" dirty="0" err="1">
                <a:solidFill>
                  <a:srgbClr val="000000"/>
                </a:solidFill>
                <a:effectLst/>
                <a:uFillTx/>
                <a:latin typeface="Calibri" panose="020F0502020204030204" pitchFamily="34" charset="0"/>
              </a:rPr>
              <a:t>gael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cefnogi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nodi’r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bwysig</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iddynt</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gan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ystod</a:t>
            </a:r>
            <a:r>
              <a:rPr lang="cy" sz="1200" b="0" i="0" u="none" strike="noStrike" cap="none" baseline="0" dirty="0">
                <a:solidFill>
                  <a:srgbClr val="000000"/>
                </a:solidFill>
                <a:effectLst/>
                <a:uFillTx/>
                <a:latin typeface="Calibri" panose="020F0502020204030204" pitchFamily="34" charset="0"/>
              </a:rPr>
              <a:t> o </a:t>
            </a:r>
            <a:r>
              <a:rPr lang="cy" sz="1200" b="0" i="0" u="none" strike="noStrike" cap="none" baseline="0" dirty="0" err="1">
                <a:solidFill>
                  <a:srgbClr val="000000"/>
                </a:solidFill>
                <a:effectLst/>
                <a:uFillTx/>
                <a:latin typeface="Calibri" panose="020F0502020204030204" pitchFamily="34" charset="0"/>
              </a:rPr>
              <a:t>ymarferwyr</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phobl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eraill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ymwneud</a:t>
            </a:r>
            <a:r>
              <a:rPr lang="cy" sz="1200" b="0" i="0" u="none" strike="noStrike" cap="none" baseline="0" dirty="0">
                <a:solidFill>
                  <a:srgbClr val="000000"/>
                </a:solidFill>
                <a:effectLst/>
                <a:uFillTx/>
                <a:latin typeface="Calibri" panose="020F0502020204030204" pitchFamily="34" charset="0"/>
              </a:rPr>
              <a:t> â </a:t>
            </a:r>
            <a:r>
              <a:rPr lang="cy" sz="1200" b="0" i="0" u="none" strike="noStrike" cap="none" baseline="0" dirty="0" err="1">
                <a:solidFill>
                  <a:srgbClr val="000000"/>
                </a:solidFill>
                <a:effectLst/>
                <a:uFillTx/>
                <a:latin typeface="Calibri" panose="020F0502020204030204" pitchFamily="34" charset="0"/>
              </a:rPr>
              <a:t>nhw</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gan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gynnwys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teulu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ffrindiau</a:t>
            </a:r>
            <a:r>
              <a:rPr lang="cy" sz="1200" b="0" i="0" u="none" strike="noStrike" cap="none" baseline="0" dirty="0">
                <a:solidFill>
                  <a:srgbClr val="000000"/>
                </a:solidFill>
                <a:effectLst/>
                <a:uFillTx/>
                <a:latin typeface="Calibri" panose="020F0502020204030204" pitchFamily="34" charset="0"/>
              </a:rPr>
              <a:t>. Er </a:t>
            </a:r>
            <a:r>
              <a:rPr lang="cy" sz="1200" b="0" i="0" u="none" strike="noStrike" cap="none" baseline="0" dirty="0" err="1">
                <a:solidFill>
                  <a:srgbClr val="000000"/>
                </a:solidFill>
                <a:effectLst/>
                <a:uFillTx/>
                <a:latin typeface="Calibri" panose="020F0502020204030204" pitchFamily="34" charset="0"/>
              </a:rPr>
              <a:t>mwyn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cymryd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rhan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effeithiol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mewn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sgwrs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beth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bwysig</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mi' </a:t>
            </a:r>
            <a:r>
              <a:rPr lang="cy" sz="1200" b="0" i="0" u="none" strike="noStrike" cap="none" baseline="0" dirty="0" err="1">
                <a:solidFill>
                  <a:srgbClr val="000000"/>
                </a:solidFill>
                <a:effectLst/>
                <a:uFillTx/>
                <a:latin typeface="Calibri" panose="020F0502020204030204" pitchFamily="34" charset="0"/>
              </a:rPr>
              <a:t>mae</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angen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ymarferwyr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wrando</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hytrach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na</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dweud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gweld</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plentyn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fel</a:t>
            </a:r>
            <a:r>
              <a:rPr lang="cy" sz="1200" b="0" i="0" u="none" strike="noStrike" cap="none" baseline="0" dirty="0">
                <a:solidFill>
                  <a:srgbClr val="000000"/>
                </a:solidFill>
                <a:effectLst/>
                <a:uFillTx/>
                <a:latin typeface="Calibri" panose="020F0502020204030204" pitchFamily="34" charset="0"/>
              </a:rPr>
              <a:t> person </a:t>
            </a:r>
            <a:r>
              <a:rPr lang="cy" sz="1200" b="0" i="0" u="none" strike="noStrike" cap="none" baseline="0" dirty="0" err="1">
                <a:solidFill>
                  <a:srgbClr val="000000"/>
                </a:solidFill>
                <a:effectLst/>
                <a:uFillTx/>
                <a:latin typeface="Calibri" panose="020F0502020204030204" pitchFamily="34" charset="0"/>
              </a:rPr>
              <a:t>ifanc</a:t>
            </a:r>
            <a:r>
              <a:rPr lang="cy" sz="1200" b="0" i="0" u="none" strike="noStrike" cap="none" baseline="0" dirty="0">
                <a:solidFill>
                  <a:srgbClr val="000000"/>
                </a:solidFill>
                <a:effectLst/>
                <a:uFillTx/>
                <a:latin typeface="Calibri" panose="020F0502020204030204" pitchFamily="34" charset="0"/>
              </a:rPr>
              <a:t> â </a:t>
            </a:r>
            <a:r>
              <a:rPr lang="cy" sz="1200" b="0" i="0" u="none" strike="noStrike" cap="none" baseline="0" dirty="0" err="1">
                <a:solidFill>
                  <a:srgbClr val="000000"/>
                </a:solidFill>
                <a:effectLst/>
                <a:uFillTx/>
                <a:latin typeface="Calibri" panose="020F0502020204030204" pitchFamily="34" charset="0"/>
              </a:rPr>
              <a:t>gallu</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grymuso'r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plentyn</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gweithio</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gydag</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ef</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nid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ymddygiad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cyflwyno</a:t>
            </a:r>
            <a:r>
              <a:rPr lang="cy" sz="1200" b="0" i="0" u="none" strike="noStrike" cap="none" baseline="0" dirty="0">
                <a:solidFill>
                  <a:srgbClr val="000000"/>
                </a:solidFill>
                <a:effectLst/>
                <a:uFillTx/>
                <a:latin typeface="Calibri" panose="020F0502020204030204" pitchFamily="34" charset="0"/>
              </a:rPr>
              <a:t>.</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r>
              <a:rPr lang="cy" sz="1200" b="0" i="0" u="none" strike="noStrike" cap="none" baseline="0" dirty="0">
                <a:solidFill>
                  <a:srgbClr val="000000"/>
                </a:solidFill>
                <a:effectLst/>
                <a:uFillTx/>
                <a:latin typeface="Calibri" panose="020F0502020204030204" pitchFamily="34" charset="0"/>
              </a:rPr>
              <a:t>Mae </a:t>
            </a:r>
            <a:r>
              <a:rPr lang="cy" sz="1200" b="0" i="0" u="none" strike="noStrike" cap="none" baseline="0" dirty="0" err="1">
                <a:solidFill>
                  <a:srgbClr val="000000"/>
                </a:solidFill>
                <a:effectLst/>
                <a:uFillTx/>
                <a:latin typeface="Calibri" panose="020F0502020204030204" pitchFamily="34" charset="0"/>
              </a:rPr>
              <a:t>unigolion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fel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arfer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gwybod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beth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fydd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helpu</a:t>
            </a:r>
            <a:r>
              <a:rPr lang="cy" sz="1200" b="0" i="0" u="none" strike="noStrike" cap="none" baseline="0" dirty="0">
                <a:solidFill>
                  <a:srgbClr val="000000"/>
                </a:solidFill>
                <a:effectLst/>
                <a:uFillTx/>
                <a:latin typeface="Calibri" panose="020F0502020204030204" pitchFamily="34" charset="0"/>
              </a:rPr>
              <a:t>. Yn </a:t>
            </a:r>
            <a:r>
              <a:rPr lang="cy" sz="1200" b="0" i="0" u="none" strike="noStrike" cap="none" baseline="0" dirty="0" err="1">
                <a:solidFill>
                  <a:srgbClr val="000000"/>
                </a:solidFill>
                <a:effectLst/>
                <a:uFillTx/>
                <a:latin typeface="Calibri" panose="020F0502020204030204" pitchFamily="34" charset="0"/>
              </a:rPr>
              <a:t>unol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â’r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egwyddor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llais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dewis</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rheolaeth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rhedeg</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drwy’r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Ddeddf</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gyfan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mae’n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rhaid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rhai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derbyn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gwasanaethau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ymgysylltu’n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llawn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â’r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gwaith</a:t>
            </a:r>
            <a:r>
              <a:rPr lang="cy" sz="1200" b="0" i="0" u="none" strike="noStrike" cap="none" baseline="0" dirty="0">
                <a:solidFill>
                  <a:srgbClr val="000000"/>
                </a:solidFill>
                <a:effectLst/>
                <a:uFillTx/>
                <a:latin typeface="Calibri" panose="020F0502020204030204" pitchFamily="34" charset="0"/>
              </a:rPr>
              <a:t> o nodi pa </a:t>
            </a:r>
            <a:r>
              <a:rPr lang="cy" sz="1200" b="0" i="0" u="none" strike="noStrike" cap="none" baseline="0" dirty="0" err="1">
                <a:solidFill>
                  <a:srgbClr val="000000"/>
                </a:solidFill>
                <a:effectLst/>
                <a:uFillTx/>
                <a:latin typeface="Calibri" panose="020F0502020204030204" pitchFamily="34" charset="0"/>
              </a:rPr>
              <a:t>fesurau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ataliol</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allai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cynorthwyo</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gyflawni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llesiant</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chynllunio’u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darpariaeth</a:t>
            </a:r>
            <a:r>
              <a:rPr lang="cy" sz="1200" b="0" i="0" u="none" strike="noStrike" cap="none" baseline="0" dirty="0">
                <a:solidFill>
                  <a:srgbClr val="000000"/>
                </a:solidFill>
                <a:effectLst/>
                <a:uFillTx/>
                <a:latin typeface="Calibri" panose="020F0502020204030204" pitchFamily="34" charset="0"/>
              </a:rPr>
              <a:t>. Gall y </a:t>
            </a:r>
            <a:r>
              <a:rPr lang="cy" sz="1200" b="0" i="0" u="none" strike="noStrike" cap="none" baseline="0" dirty="0" err="1">
                <a:solidFill>
                  <a:srgbClr val="000000"/>
                </a:solidFill>
                <a:effectLst/>
                <a:uFillTx/>
                <a:latin typeface="Calibri" panose="020F0502020204030204" pitchFamily="34" charset="0"/>
              </a:rPr>
              <a:t>rhain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fod</a:t>
            </a:r>
            <a:r>
              <a:rPr lang="cy" sz="1200" b="0" i="0" u="none" strike="noStrike" cap="none" baseline="0" dirty="0">
                <a:solidFill>
                  <a:srgbClr val="000000"/>
                </a:solidFill>
                <a:effectLst/>
                <a:uFillTx/>
                <a:latin typeface="Calibri" panose="020F0502020204030204" pitchFamily="34" charset="0"/>
              </a:rPr>
              <a:t> o </a:t>
            </a:r>
            <a:r>
              <a:rPr lang="cy" sz="1200" b="0" i="0" u="none" strike="noStrike" cap="none" baseline="0" dirty="0" err="1">
                <a:solidFill>
                  <a:srgbClr val="000000"/>
                </a:solidFill>
                <a:effectLst/>
                <a:uFillTx/>
                <a:latin typeface="Calibri" panose="020F0502020204030204" pitchFamily="34" charset="0"/>
              </a:rPr>
              <a:t>fewn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hadnoddau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hunain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teuluoedd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cymunedau</a:t>
            </a:r>
            <a:r>
              <a:rPr lang="cy" sz="1200" b="0" i="0" u="none" strike="noStrike" cap="none" baseline="0" dirty="0">
                <a:solidFill>
                  <a:srgbClr val="000000"/>
                </a:solidFill>
                <a:effectLst/>
                <a:uFillTx/>
                <a:latin typeface="Calibri" panose="020F0502020204030204" pitchFamily="34" charset="0"/>
              </a:rPr>
              <a:t>. Pan </a:t>
            </a:r>
            <a:r>
              <a:rPr lang="cy" sz="1200" b="0" i="0" u="none" strike="noStrike" cap="none" baseline="0" dirty="0" err="1">
                <a:solidFill>
                  <a:srgbClr val="000000"/>
                </a:solidFill>
                <a:effectLst/>
                <a:uFillTx/>
                <a:latin typeface="Calibri" panose="020F0502020204030204" pitchFamily="34" charset="0"/>
              </a:rPr>
              <a:t>na</a:t>
            </a:r>
            <a:r>
              <a:rPr lang="cy" sz="1200" b="0" i="0" u="none" strike="noStrike" cap="none" baseline="0" dirty="0">
                <a:solidFill>
                  <a:srgbClr val="000000"/>
                </a:solidFill>
                <a:effectLst/>
                <a:uFillTx/>
                <a:latin typeface="Calibri" panose="020F0502020204030204" pitchFamily="34" charset="0"/>
              </a:rPr>
              <a:t> all </a:t>
            </a:r>
            <a:r>
              <a:rPr lang="cy" sz="1200" b="0" i="0" u="none" strike="noStrike" cap="none" baseline="0" dirty="0" err="1">
                <a:solidFill>
                  <a:srgbClr val="000000"/>
                </a:solidFill>
                <a:effectLst/>
                <a:uFillTx/>
                <a:latin typeface="Calibri" panose="020F0502020204030204" pitchFamily="34" charset="0"/>
              </a:rPr>
              <a:t>unigolyn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fynegi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farn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ddymuniadau</a:t>
            </a:r>
            <a:r>
              <a:rPr lang="cy" sz="1200" b="0" i="0" u="none" strike="noStrike" cap="none" baseline="0" dirty="0">
                <a:solidFill>
                  <a:srgbClr val="000000"/>
                </a:solidFill>
                <a:effectLst/>
                <a:uFillTx/>
                <a:latin typeface="Calibri" panose="020F0502020204030204" pitchFamily="34" charset="0"/>
              </a:rPr>
              <a:t> neu </a:t>
            </a:r>
            <a:r>
              <a:rPr lang="cy" sz="1200" b="0" i="0" u="none" strike="noStrike" cap="none" baseline="0" dirty="0" err="1">
                <a:solidFill>
                  <a:srgbClr val="000000"/>
                </a:solidFill>
                <a:effectLst/>
                <a:uFillTx/>
                <a:latin typeface="Calibri" panose="020F0502020204030204" pitchFamily="34" charset="0"/>
              </a:rPr>
              <a:t>ei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deimladau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rhaid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awdurdodau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lleol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sicrhau</a:t>
            </a:r>
            <a:r>
              <a:rPr lang="cy" sz="1200" b="0" i="0" u="none" strike="noStrike" cap="none" baseline="0" dirty="0">
                <a:solidFill>
                  <a:srgbClr val="000000"/>
                </a:solidFill>
                <a:effectLst/>
                <a:uFillTx/>
                <a:latin typeface="Calibri" panose="020F0502020204030204" pitchFamily="34" charset="0"/>
              </a:rPr>
              <a:t> bod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unigolyn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cael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gefnogi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wneud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hynny</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Os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nad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yw’n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bosibl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deulu</a:t>
            </a:r>
            <a:r>
              <a:rPr lang="cy" sz="1200" b="0" i="0" u="none" strike="noStrike" cap="none" baseline="0" dirty="0">
                <a:solidFill>
                  <a:srgbClr val="000000"/>
                </a:solidFill>
                <a:effectLst/>
                <a:uFillTx/>
                <a:latin typeface="Calibri" panose="020F0502020204030204" pitchFamily="34" charset="0"/>
              </a:rPr>
              <a:t> neu </a:t>
            </a:r>
            <a:r>
              <a:rPr lang="cy" sz="1200" b="0" i="0" u="none" strike="noStrike" cap="none" baseline="0" dirty="0" err="1">
                <a:solidFill>
                  <a:srgbClr val="000000"/>
                </a:solidFill>
                <a:effectLst/>
                <a:uFillTx/>
                <a:latin typeface="Calibri" panose="020F0502020204030204" pitchFamily="34" charset="0"/>
              </a:rPr>
              <a:t>ffrindiau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ddarparu’r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cymorth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hwn</a:t>
            </a:r>
            <a:r>
              <a:rPr lang="cy" sz="1200" b="0" i="0" u="none" strike="noStrike" cap="none" baseline="0" dirty="0">
                <a:solidFill>
                  <a:srgbClr val="000000"/>
                </a:solidFill>
                <a:effectLst/>
                <a:uFillTx/>
                <a:latin typeface="Calibri" panose="020F0502020204030204" pitchFamily="34" charset="0"/>
              </a:rPr>
              <a:t> ac </a:t>
            </a:r>
            <a:r>
              <a:rPr lang="cy" sz="1200" b="0" i="0" u="none" strike="noStrike" cap="none" baseline="0" dirty="0" err="1">
                <a:solidFill>
                  <a:srgbClr val="000000"/>
                </a:solidFill>
                <a:effectLst/>
                <a:uFillTx/>
                <a:latin typeface="Calibri" panose="020F0502020204030204" pitchFamily="34" charset="0"/>
              </a:rPr>
              <a:t>nad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oes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cymorth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ehangach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gael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rhaid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awdurdodau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lleol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sicrhau</a:t>
            </a:r>
            <a:r>
              <a:rPr lang="cy" sz="1200" b="0" i="0" u="none" strike="noStrike" cap="none" baseline="0" dirty="0">
                <a:solidFill>
                  <a:srgbClr val="000000"/>
                </a:solidFill>
                <a:effectLst/>
                <a:uFillTx/>
                <a:latin typeface="Calibri" panose="020F0502020204030204" pitchFamily="34" charset="0"/>
              </a:rPr>
              <a:t> bod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unigolyn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cael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gefnogi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gan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eiriolwr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proffesiynol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annibynnol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heb</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unrhyw</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gost</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unigolyn</a:t>
            </a:r>
            <a:r>
              <a:rPr lang="cy" sz="1200" b="0" i="0" u="none" strike="noStrike" cap="none" baseline="0" dirty="0">
                <a:solidFill>
                  <a:srgbClr val="000000"/>
                </a:solidFill>
                <a:effectLst/>
                <a:uFillTx/>
                <a:latin typeface="Calibri" panose="020F0502020204030204" pitchFamily="34" charset="0"/>
              </a:rPr>
              <a:t>.</a:t>
            </a:r>
            <a:r>
              <a:rPr lang="cy" dirty="0">
                <a:solidFill>
                  <a:srgbClr val="000000"/>
                </a:solidFill>
                <a:latin typeface="Calibri" panose="020F0502020204030204" pitchFamily="34" charset="0"/>
              </a:rPr>
              <a:t> </a:t>
            </a:r>
          </a:p>
          <a:p>
            <a:pPr lvl="0"/>
            <a:r>
              <a:rPr lang="cy" sz="1200" b="0" i="0" u="none" strike="noStrike" cap="none" baseline="0" dirty="0">
                <a:solidFill>
                  <a:srgbClr val="000000"/>
                </a:solidFill>
                <a:effectLst/>
                <a:uFillTx/>
                <a:latin typeface="Calibri" panose="020F0502020204030204" pitchFamily="34" charset="0"/>
              </a:rPr>
              <a:t>Mae </a:t>
            </a:r>
            <a:r>
              <a:rPr lang="cy" sz="1200" b="0" i="0" u="none" strike="noStrike" cap="none" baseline="0" dirty="0" err="1">
                <a:solidFill>
                  <a:srgbClr val="000000"/>
                </a:solidFill>
                <a:effectLst/>
                <a:uFillTx/>
                <a:latin typeface="Calibri" panose="020F0502020204030204" pitchFamily="34" charset="0"/>
              </a:rPr>
              <a:t>pobl</a:t>
            </a:r>
            <a:r>
              <a:rPr lang="cy" sz="1200" b="0" i="0" u="none" strike="noStrike" cap="none" baseline="0" dirty="0">
                <a:solidFill>
                  <a:srgbClr val="000000"/>
                </a:solidFill>
                <a:effectLst/>
                <a:uFillTx/>
                <a:latin typeface="Calibri" panose="020F0502020204030204" pitchFamily="34" charset="0"/>
              </a:rPr>
              <a:t> – plant, </a:t>
            </a:r>
            <a:r>
              <a:rPr lang="cy" sz="1200" b="0" i="0" u="none" strike="noStrike" cap="none" baseline="0" dirty="0" err="1">
                <a:solidFill>
                  <a:srgbClr val="000000"/>
                </a:solidFill>
                <a:effectLst/>
                <a:uFillTx/>
                <a:latin typeface="Calibri" panose="020F0502020204030204" pitchFamily="34" charset="0"/>
              </a:rPr>
              <a:t>oedolion</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gofalwyr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teuluoedd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cymunedau</a:t>
            </a:r>
            <a:r>
              <a:rPr lang="cy" sz="1200" b="0" i="0" u="none" strike="noStrike" cap="none" baseline="0" dirty="0">
                <a:solidFill>
                  <a:srgbClr val="000000"/>
                </a:solidFill>
                <a:effectLst/>
                <a:uFillTx/>
                <a:latin typeface="Calibri" panose="020F0502020204030204" pitchFamily="34" charset="0"/>
              </a:rPr>
              <a:t> –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asedau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cyfoethog</a:t>
            </a:r>
            <a:r>
              <a:rPr lang="cy" sz="1200" b="0" i="0" u="none" strike="noStrike" cap="none" baseline="0" dirty="0">
                <a:solidFill>
                  <a:srgbClr val="000000"/>
                </a:solidFill>
                <a:effectLst/>
                <a:uFillTx/>
                <a:latin typeface="Calibri" panose="020F0502020204030204" pitchFamily="34" charset="0"/>
              </a:rPr>
              <a:t> ac </a:t>
            </a:r>
            <a:r>
              <a:rPr lang="cy" sz="1200" b="0" i="0" u="none" strike="noStrike" cap="none" baseline="0" dirty="0" err="1">
                <a:solidFill>
                  <a:srgbClr val="000000"/>
                </a:solidFill>
                <a:effectLst/>
                <a:uFillTx/>
                <a:latin typeface="Calibri" panose="020F0502020204030204" pitchFamily="34" charset="0"/>
              </a:rPr>
              <a:t>mae</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ganddynt</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sgiliau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arbenigedd</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galluoedd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Bydd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gweithio</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gyda</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phobl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allweddol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sicrhau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llesiant</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datgloi’r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potensial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gyfer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creadigrwydd</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fydd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gwneud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defnydd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gwell</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mwy</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effeithiol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o’r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holl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adnoddau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sydd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gael</a:t>
            </a:r>
            <a:r>
              <a:rPr lang="cy" sz="1200" b="0" i="0" u="none" strike="noStrike" cap="none" baseline="0" dirty="0">
                <a:solidFill>
                  <a:srgbClr val="000000"/>
                </a:solidFill>
                <a:effectLst/>
                <a:uFillTx/>
                <a:latin typeface="Calibri" panose="020F0502020204030204" pitchFamily="34" charset="0"/>
              </a:rPr>
              <a:t>.</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pPr lvl="0"/>
            <a:endParaRPr lang="en-GB" sz="1200" kern="1200" dirty="0">
              <a:solidFill>
                <a:schemeClr val="tx1"/>
              </a:solidFill>
              <a:effectLst/>
              <a:latin typeface="Calibri" panose="020F0502020204030204" pitchFamily="34" charset="0"/>
              <a:ea typeface="+mn-ea"/>
              <a:cs typeface="Calibri" panose="020F0502020204030204" pitchFamily="34" charset="0"/>
            </a:endParaRPr>
          </a:p>
          <a:p>
            <a:r>
              <a:rPr lang="cy" sz="1200" b="1" i="0" u="none" strike="noStrike" cap="none" baseline="0" dirty="0" err="1">
                <a:solidFill>
                  <a:srgbClr val="000000"/>
                </a:solidFill>
                <a:effectLst/>
                <a:uFillTx/>
                <a:latin typeface="Calibri" panose="020F0502020204030204" pitchFamily="34" charset="0"/>
              </a:rPr>
              <a:t>Pwynt</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dysgu</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allweddol</a:t>
            </a:r>
            <a:endParaRPr lang="cy" sz="1200" b="1" i="0" u="none" strike="noStrike" cap="none" baseline="0" dirty="0" err="1">
              <a:solidFill>
                <a:srgbClr val="000000"/>
              </a:solidFill>
              <a:effectLst/>
              <a:uFillTx/>
              <a:latin typeface="Calibri" panose="020F0502020204030204" pitchFamily="34" charset="0"/>
              <a:cs typeface="Calibri" panose="020F0502020204030204" pitchFamily="34" charset="0"/>
            </a:endParaRPr>
          </a:p>
          <a:p>
            <a:r>
              <a:rPr lang="cy" sz="1200" b="0" i="0" u="none" strike="noStrike" cap="none" baseline="0" dirty="0">
                <a:solidFill>
                  <a:srgbClr val="000000"/>
                </a:solidFill>
                <a:effectLst/>
                <a:uFillTx/>
                <a:latin typeface="Calibri" panose="020F0502020204030204" pitchFamily="34" charset="0"/>
              </a:rPr>
              <a:t>Mae </a:t>
            </a:r>
            <a:r>
              <a:rPr lang="cy" sz="1200" b="0" i="0" u="none" strike="noStrike" cap="none" baseline="0" dirty="0" err="1">
                <a:solidFill>
                  <a:srgbClr val="000000"/>
                </a:solidFill>
                <a:effectLst/>
                <a:uFillTx/>
                <a:latin typeface="Calibri" panose="020F0502020204030204" pitchFamily="34" charset="0"/>
              </a:rPr>
              <a:t>pobl</a:t>
            </a:r>
            <a:r>
              <a:rPr lang="cy" sz="1200" b="0" i="0" u="none" strike="noStrike" cap="none" baseline="0" dirty="0">
                <a:solidFill>
                  <a:srgbClr val="000000"/>
                </a:solidFill>
                <a:effectLst/>
                <a:uFillTx/>
                <a:latin typeface="Calibri" panose="020F0502020204030204" pitchFamily="34" charset="0"/>
              </a:rPr>
              <a:t> – plant, </a:t>
            </a:r>
            <a:r>
              <a:rPr lang="cy" sz="1200" b="0" i="0" u="none" strike="noStrike" cap="none" baseline="0" dirty="0" err="1">
                <a:solidFill>
                  <a:srgbClr val="000000"/>
                </a:solidFill>
                <a:effectLst/>
                <a:uFillTx/>
                <a:latin typeface="Calibri" panose="020F0502020204030204" pitchFamily="34" charset="0"/>
              </a:rPr>
              <a:t>oedolion</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gofalwyr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teuluoedd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cymunedau</a:t>
            </a:r>
            <a:r>
              <a:rPr lang="cy" sz="1200" b="0" i="0" u="none" strike="noStrike" cap="none" baseline="0" dirty="0">
                <a:solidFill>
                  <a:srgbClr val="000000"/>
                </a:solidFill>
                <a:effectLst/>
                <a:uFillTx/>
                <a:latin typeface="Calibri" panose="020F0502020204030204" pitchFamily="34" charset="0"/>
              </a:rPr>
              <a:t> –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asedau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cyfoethog</a:t>
            </a:r>
            <a:r>
              <a:rPr lang="cy" sz="1200" b="0" i="0" u="none" strike="noStrike" cap="none" baseline="0" dirty="0">
                <a:solidFill>
                  <a:srgbClr val="000000"/>
                </a:solidFill>
                <a:effectLst/>
                <a:uFillTx/>
                <a:latin typeface="Calibri" panose="020F0502020204030204" pitchFamily="34" charset="0"/>
              </a:rPr>
              <a:t> ac </a:t>
            </a:r>
            <a:r>
              <a:rPr lang="cy" sz="1200" b="0" i="0" u="none" strike="noStrike" cap="none" baseline="0" dirty="0" err="1">
                <a:solidFill>
                  <a:srgbClr val="000000"/>
                </a:solidFill>
                <a:effectLst/>
                <a:uFillTx/>
                <a:latin typeface="Calibri" panose="020F0502020204030204" pitchFamily="34" charset="0"/>
              </a:rPr>
              <a:t>mae</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ganddynt</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sgiliau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arbenigedd</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galluoedd</a:t>
            </a:r>
            <a:r>
              <a:rPr lang="cy" sz="1200" b="0" i="0" u="none" strike="noStrike" cap="none" baseline="0" dirty="0">
                <a:solidFill>
                  <a:srgbClr val="000000"/>
                </a:solidFill>
                <a:effectLst/>
                <a:uFillTx/>
                <a:latin typeface="Calibri" panose="020F0502020204030204" pitchFamily="34" charset="0"/>
              </a:rPr>
              <a:t>.</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endParaRPr lang="en-US" dirty="0"/>
          </a:p>
          <a:p>
            <a:endParaRPr lang="en-US" dirty="0"/>
          </a:p>
          <a:p>
            <a:r>
              <a:rPr lang="en-US" b="1" u="sng" dirty="0"/>
              <a:t>English </a:t>
            </a:r>
            <a:br>
              <a:rPr lang="en-US" b="1" u="sng" dirty="0">
                <a:cs typeface="+mn-lt"/>
              </a:rPr>
            </a:br>
            <a:endParaRPr lang="en-US"/>
          </a:p>
          <a:p>
            <a:r>
              <a:rPr lang="en-GB" sz="1200" kern="1200" dirty="0">
                <a:solidFill>
                  <a:schemeClr val="tx1"/>
                </a:solidFill>
                <a:effectLst/>
                <a:latin typeface="Calibri" panose="020F0502020204030204" pitchFamily="34" charset="0"/>
                <a:cs typeface="Calibri" panose="020F0502020204030204" pitchFamily="34" charset="0"/>
              </a:rPr>
              <a:t>Fundamental to the whole approach and system is that practitioners co-produce with individuals. The principles of co-production are:</a:t>
            </a:r>
          </a:p>
          <a:p>
            <a:pPr marL="171450" lvl="0" indent="-171450">
              <a:buFont typeface="Arial" panose="020B0604020202020204" pitchFamily="34" charset="0"/>
              <a:buChar char="•"/>
            </a:pPr>
            <a:r>
              <a:rPr lang="en-GB" sz="1200" kern="1200" dirty="0">
                <a:solidFill>
                  <a:schemeClr val="tx1"/>
                </a:solidFill>
                <a:effectLst/>
                <a:latin typeface="Calibri" panose="020F0502020204030204" pitchFamily="34" charset="0"/>
                <a:cs typeface="Calibri" panose="020F0502020204030204" pitchFamily="34" charset="0"/>
              </a:rPr>
              <a:t>Seeing people as assets</a:t>
            </a:r>
          </a:p>
          <a:p>
            <a:pPr marL="171450" lvl="0" indent="-171450">
              <a:buFont typeface="Arial" panose="020B0604020202020204" pitchFamily="34" charset="0"/>
              <a:buChar char="•"/>
            </a:pPr>
            <a:r>
              <a:rPr lang="en-GB" sz="1200" kern="1200" dirty="0">
                <a:solidFill>
                  <a:schemeClr val="tx1"/>
                </a:solidFill>
                <a:effectLst/>
                <a:latin typeface="Calibri" panose="020F0502020204030204" pitchFamily="34" charset="0"/>
                <a:cs typeface="Calibri" panose="020F0502020204030204" pitchFamily="34" charset="0"/>
              </a:rPr>
              <a:t>Valuing all participants</a:t>
            </a:r>
          </a:p>
          <a:p>
            <a:pPr marL="171450" lvl="0" indent="-171450">
              <a:buFont typeface="Arial" panose="020B0604020202020204" pitchFamily="34" charset="0"/>
              <a:buChar char="•"/>
            </a:pPr>
            <a:r>
              <a:rPr lang="en-GB" sz="1200" kern="1200" dirty="0">
                <a:solidFill>
                  <a:schemeClr val="tx1"/>
                </a:solidFill>
                <a:effectLst/>
                <a:latin typeface="Calibri" panose="020F0502020204030204" pitchFamily="34" charset="0"/>
                <a:cs typeface="Calibri" panose="020F0502020204030204" pitchFamily="34" charset="0"/>
              </a:rPr>
              <a:t>Building on capabilities</a:t>
            </a:r>
          </a:p>
          <a:p>
            <a:pPr marL="171450" lvl="0" indent="-171450">
              <a:buFont typeface="Arial" panose="020B0604020202020204" pitchFamily="34" charset="0"/>
              <a:buChar char="•"/>
            </a:pPr>
            <a:r>
              <a:rPr lang="en-GB" sz="1200" kern="1200" dirty="0">
                <a:solidFill>
                  <a:schemeClr val="tx1"/>
                </a:solidFill>
                <a:effectLst/>
                <a:latin typeface="Calibri" panose="020F0502020204030204" pitchFamily="34" charset="0"/>
                <a:cs typeface="Calibri" panose="020F0502020204030204" pitchFamily="34" charset="0"/>
              </a:rPr>
              <a:t>Developing mutuality and reciprocity</a:t>
            </a:r>
          </a:p>
          <a:p>
            <a:pPr marL="171450" lvl="0" indent="-171450">
              <a:buFont typeface="Arial" panose="020B0604020202020204" pitchFamily="34" charset="0"/>
              <a:buChar char="•"/>
            </a:pPr>
            <a:r>
              <a:rPr lang="en-GB" sz="1200" kern="1200" dirty="0">
                <a:solidFill>
                  <a:schemeClr val="tx1"/>
                </a:solidFill>
                <a:effectLst/>
                <a:latin typeface="Calibri" panose="020F0502020204030204" pitchFamily="34" charset="0"/>
                <a:cs typeface="Calibri" panose="020F0502020204030204" pitchFamily="34" charset="0"/>
              </a:rPr>
              <a:t>Investing in networks to share information</a:t>
            </a:r>
          </a:p>
          <a:p>
            <a:pPr marL="171450" lvl="0" indent="-171450">
              <a:buFont typeface="Arial" panose="020B0604020202020204" pitchFamily="34" charset="0"/>
              <a:buChar char="•"/>
            </a:pPr>
            <a:r>
              <a:rPr lang="en-GB" sz="1200" kern="1200" dirty="0">
                <a:solidFill>
                  <a:schemeClr val="tx1"/>
                </a:solidFill>
                <a:effectLst/>
                <a:latin typeface="Calibri" panose="020F0502020204030204" pitchFamily="34" charset="0"/>
                <a:cs typeface="Calibri" panose="020F0502020204030204" pitchFamily="34" charset="0"/>
              </a:rPr>
              <a:t>Blurring distinctions between providers and people who need care and support whether adults or children</a:t>
            </a:r>
          </a:p>
          <a:p>
            <a:pPr marL="171450" indent="-171450">
              <a:buFont typeface="Arial" panose="020B0604020202020204" pitchFamily="34" charset="0"/>
              <a:buChar char="•"/>
            </a:pPr>
            <a:r>
              <a:rPr lang="en-GB" sz="1200" kern="1200" dirty="0">
                <a:solidFill>
                  <a:schemeClr val="tx1"/>
                </a:solidFill>
                <a:effectLst/>
                <a:latin typeface="Calibri" panose="020F0502020204030204" pitchFamily="34" charset="0"/>
                <a:cs typeface="Calibri" panose="020F0502020204030204" pitchFamily="34" charset="0"/>
              </a:rPr>
              <a:t>Facilitating rather than delivering services</a:t>
            </a:r>
          </a:p>
          <a:p>
            <a:pPr lvl="0"/>
            <a:r>
              <a:rPr lang="en-GB" sz="1200" kern="1200" dirty="0">
                <a:solidFill>
                  <a:schemeClr val="tx1"/>
                </a:solidFill>
                <a:effectLst/>
                <a:latin typeface="Calibri" panose="020F0502020204030204" pitchFamily="34" charset="0"/>
                <a:cs typeface="Calibri" panose="020F0502020204030204" pitchFamily="34" charset="0"/>
              </a:rPr>
              <a:t>In carrying out an assessment, local authorities must work with people to identify what matters to them. People will wish to achieve different aspects of well-being, dependent on their circumstances, and these make up personal outcomes. Local authorities </a:t>
            </a:r>
            <a:r>
              <a:rPr lang="en-GB" sz="1200" b="1" kern="1200" dirty="0">
                <a:solidFill>
                  <a:schemeClr val="tx1"/>
                </a:solidFill>
                <a:effectLst/>
                <a:latin typeface="Calibri" panose="020F0502020204030204" pitchFamily="34" charset="0"/>
                <a:cs typeface="Calibri" panose="020F0502020204030204" pitchFamily="34" charset="0"/>
              </a:rPr>
              <a:t>must </a:t>
            </a:r>
            <a:r>
              <a:rPr lang="en-GB" sz="1200" kern="1200" dirty="0">
                <a:solidFill>
                  <a:schemeClr val="tx1"/>
                </a:solidFill>
                <a:effectLst/>
                <a:latin typeface="Calibri" panose="020F0502020204030204" pitchFamily="34" charset="0"/>
                <a:cs typeface="Calibri" panose="020F0502020204030204" pitchFamily="34" charset="0"/>
              </a:rPr>
              <a:t>consider the personal outcomes that an individual wishes to achieve, the resources available, and how the local authority may support them to achieve these. Central to this will be understanding the barriers that a person may face in achieving their personal outcomes.</a:t>
            </a:r>
          </a:p>
          <a:p>
            <a:pPr lvl="0"/>
            <a:r>
              <a:rPr lang="en-GB" sz="1200" kern="1200" dirty="0">
                <a:solidFill>
                  <a:schemeClr val="tx1"/>
                </a:solidFill>
                <a:effectLst/>
                <a:latin typeface="Calibri" panose="020F0502020204030204" pitchFamily="34" charset="0"/>
                <a:cs typeface="Calibri" panose="020F0502020204030204" pitchFamily="34" charset="0"/>
              </a:rPr>
              <a:t>Assessment starts from the presumption that an adult is best placed to judge their own well-being and the personal outcomes they wish to achieve based on their own values and what matters to them. Engaging effectively in a ‘what matters to me’ conversation requires practitioners to: listen rather than tell; resist rescuing or fixing; empathise and work with the adult not the presenting behaviour.</a:t>
            </a:r>
          </a:p>
          <a:p>
            <a:pPr lvl="0"/>
            <a:r>
              <a:rPr lang="en-GB" sz="1200" kern="1200" dirty="0">
                <a:solidFill>
                  <a:schemeClr val="tx1"/>
                </a:solidFill>
                <a:effectLst/>
                <a:latin typeface="Calibri" panose="020F0502020204030204" pitchFamily="34" charset="0"/>
                <a:cs typeface="Calibri" panose="020F0502020204030204" pitchFamily="34" charset="0"/>
              </a:rPr>
              <a:t>The approach to promoting adult’s well-being by identifying the personal outcomes that they wish to achieve in all aspects of their everyday lives, and the barriers that they may face in achieving these outcomes, is one that recognises that care and support can contribute to the removal of such barriers in line with the social model of disability. It recognises that disabled people can achieve their potential and fully participate as members of society, consistent with the Welsh Government’s Framework for Action on Independent Living.</a:t>
            </a:r>
          </a:p>
          <a:p>
            <a:r>
              <a:rPr lang="en-GB" sz="1200" kern="1200" dirty="0">
                <a:solidFill>
                  <a:schemeClr val="tx1"/>
                </a:solidFill>
                <a:effectLst/>
                <a:latin typeface="Calibri" panose="020F0502020204030204" pitchFamily="34" charset="0"/>
                <a:cs typeface="Calibri" panose="020F0502020204030204" pitchFamily="34" charset="0"/>
              </a:rPr>
              <a:t>Children should be supported to identify what matters to them by a range of practitioners and other people involved with them including their </a:t>
            </a:r>
            <a:r>
              <a:rPr lang="en-GB" dirty="0">
                <a:latin typeface="Calibri" panose="020F0502020204030204" pitchFamily="34" charset="0"/>
                <a:cs typeface="Calibri" panose="020F0502020204030204" pitchFamily="34" charset="0"/>
              </a:rPr>
              <a:t>family, friends and advocates</a:t>
            </a:r>
            <a:r>
              <a:rPr lang="en-GB" sz="1200" kern="1200" dirty="0">
                <a:solidFill>
                  <a:schemeClr val="tx1"/>
                </a:solidFill>
                <a:effectLst/>
                <a:latin typeface="Calibri" panose="020F0502020204030204" pitchFamily="34" charset="0"/>
                <a:cs typeface="Calibri" panose="020F0502020204030204" pitchFamily="34" charset="0"/>
              </a:rPr>
              <a:t>. Engaging effectively in a ‘what matters to me’ conversation requires practitioners to: listen rather than tell; see the child as a resourceful young person; and empower the child and work with them not the presenting behaviour.</a:t>
            </a:r>
          </a:p>
          <a:p>
            <a:r>
              <a:rPr lang="en-GB" sz="1200" kern="1200" dirty="0">
                <a:solidFill>
                  <a:schemeClr val="tx1"/>
                </a:solidFill>
                <a:effectLst/>
                <a:latin typeface="Calibri" panose="020F0502020204030204" pitchFamily="34" charset="0"/>
                <a:cs typeface="Calibri" panose="020F0502020204030204" pitchFamily="34" charset="0"/>
              </a:rPr>
              <a:t>Individuals usually know what will help them. In keeping with the voice, choice and control principle that runs throughout the Act, service recipients must be fully engaged in identifying what preventative measures could assist them to achieve their well-being and in planning their delivery. These can be from within their own, their families and their communities’ resources. Where an individual is not able to express their views, wishes or feelings, local authorities must ensure the individual is supported to do so. If it is not possible for family or friends to provide this assistance and there is no wider support available, local authorities must ensure the individual is supported by an independent professional advocate at no cost to the individual.</a:t>
            </a:r>
            <a:r>
              <a:rPr lang="en-GB" dirty="0">
                <a:latin typeface="Calibri" panose="020F0502020204030204" pitchFamily="34" charset="0"/>
                <a:cs typeface="Calibri" panose="020F0502020204030204" pitchFamily="34" charset="0"/>
              </a:rPr>
              <a:t> </a:t>
            </a:r>
            <a:endParaRPr lang="en-GB" sz="1200" kern="1200" dirty="0">
              <a:solidFill>
                <a:schemeClr val="tx1"/>
              </a:solidFill>
              <a:effectLst/>
              <a:latin typeface="Calibri" panose="020F0502020204030204" pitchFamily="34" charset="0"/>
              <a:cs typeface="Calibri" panose="020F0502020204030204" pitchFamily="34" charset="0"/>
            </a:endParaRPr>
          </a:p>
          <a:p>
            <a:pPr lvl="0"/>
            <a:r>
              <a:rPr lang="en-GB" sz="1200" kern="1200" dirty="0">
                <a:solidFill>
                  <a:schemeClr val="tx1"/>
                </a:solidFill>
                <a:effectLst/>
                <a:latin typeface="Calibri" panose="020F0502020204030204" pitchFamily="34" charset="0"/>
                <a:cs typeface="Calibri" panose="020F0502020204030204" pitchFamily="34" charset="0"/>
              </a:rPr>
              <a:t>People – children, adults and carers, their families and their communities – are rich assets and have skills, expertise and capabilities. Working with people will be key to delivering well-being and unlocking the potential for creativity which will make better and more effective use of all of the available resources.</a:t>
            </a:r>
          </a:p>
          <a:p>
            <a:pPr lvl="0"/>
            <a:endParaRPr lang="en-GB" sz="1200" kern="1200" dirty="0">
              <a:solidFill>
                <a:schemeClr val="tx1"/>
              </a:solidFill>
              <a:effectLst/>
              <a:latin typeface="Calibri" panose="020F0502020204030204" pitchFamily="34" charset="0"/>
              <a:ea typeface="+mn-ea"/>
              <a:cs typeface="Calibri" panose="020F0502020204030204" pitchFamily="34" charset="0"/>
            </a:endParaRPr>
          </a:p>
          <a:p>
            <a:r>
              <a:rPr lang="en-GB" sz="1200" b="1" kern="1200" dirty="0">
                <a:solidFill>
                  <a:schemeClr val="tx1"/>
                </a:solidFill>
                <a:effectLst/>
                <a:latin typeface="Calibri" panose="020F0502020204030204" pitchFamily="34" charset="0"/>
                <a:cs typeface="Calibri" panose="020F0502020204030204" pitchFamily="34" charset="0"/>
              </a:rPr>
              <a:t>Key learning point</a:t>
            </a:r>
            <a:endParaRPr lang="en-GB" sz="1200" kern="1200" dirty="0">
              <a:solidFill>
                <a:schemeClr val="tx1"/>
              </a:solidFill>
              <a:effectLst/>
              <a:latin typeface="Calibri" panose="020F0502020204030204" pitchFamily="34" charset="0"/>
              <a:cs typeface="Calibri" panose="020F0502020204030204" pitchFamily="34" charset="0"/>
            </a:endParaRPr>
          </a:p>
          <a:p>
            <a:r>
              <a:rPr lang="en-GB" sz="1200" kern="1200" dirty="0">
                <a:solidFill>
                  <a:schemeClr val="tx1"/>
                </a:solidFill>
                <a:effectLst/>
                <a:latin typeface="Calibri" panose="020F0502020204030204" pitchFamily="34" charset="0"/>
                <a:cs typeface="Calibri" panose="020F0502020204030204" pitchFamily="34" charset="0"/>
              </a:rPr>
              <a:t>People – children, adults and carers, their families and their communities – are </a:t>
            </a:r>
            <a:r>
              <a:rPr lang="en-GB" dirty="0">
                <a:latin typeface="Calibri" panose="020F0502020204030204" pitchFamily="34" charset="0"/>
                <a:cs typeface="Calibri" panose="020F0502020204030204" pitchFamily="34" charset="0"/>
              </a:rPr>
              <a:t>experts by experience in their own health </a:t>
            </a:r>
            <a:r>
              <a:rPr lang="en-GB" sz="1200" kern="1200" dirty="0">
                <a:solidFill>
                  <a:schemeClr val="tx1"/>
                </a:solidFill>
                <a:effectLst/>
                <a:latin typeface="Calibri" panose="020F0502020204030204" pitchFamily="34" charset="0"/>
                <a:cs typeface="Calibri" panose="020F0502020204030204" pitchFamily="34" charset="0"/>
              </a:rPr>
              <a:t>and</a:t>
            </a:r>
            <a:r>
              <a:rPr lang="en-GB" dirty="0">
                <a:latin typeface="Calibri" panose="020F0502020204030204" pitchFamily="34" charset="0"/>
                <a:cs typeface="Calibri" panose="020F0502020204030204" pitchFamily="34" charset="0"/>
              </a:rPr>
              <a:t> well-being. </a:t>
            </a:r>
            <a:endParaRPr lang="en-GB" sz="1200" kern="1200" dirty="0">
              <a:solidFill>
                <a:schemeClr val="tx1"/>
              </a:solidFill>
              <a:effectLst/>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13</a:t>
            </a:fld>
            <a:endParaRPr lang="en-US"/>
          </a:p>
        </p:txBody>
      </p:sp>
    </p:spTree>
    <p:extLst>
      <p:ext uri="{BB962C8B-B14F-4D97-AF65-F5344CB8AC3E}">
        <p14:creationId xmlns:p14="http://schemas.microsoft.com/office/powerpoint/2010/main" val="177658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0" i="0" u="none" strike="noStrike" cap="none" baseline="0" dirty="0">
                <a:solidFill>
                  <a:srgbClr val="000000"/>
                </a:solidFill>
                <a:effectLst/>
                <a:uFillTx/>
                <a:latin typeface="Calibri" panose="020F0502020204030204" pitchFamily="34" charset="0"/>
              </a:rPr>
              <a:t>Mae anghenion pobl yn amrywio ac mae amgylchiadau'n newid - rhaid i'r broses asesu ddarparu ar gyfer ymarferwyr yn chwilio am y newidiadau hynny a'u rhagweld.</a:t>
            </a:r>
          </a:p>
          <a:p>
            <a:endParaRPr lang="en-US" dirty="0"/>
          </a:p>
          <a:p>
            <a:r>
              <a:rPr lang="cy" sz="1200" b="0" i="0" u="none" strike="noStrike" cap="none" baseline="0" dirty="0">
                <a:solidFill>
                  <a:srgbClr val="000000"/>
                </a:solidFill>
                <a:effectLst/>
                <a:uFillTx/>
                <a:latin typeface="Calibri" panose="020F0502020204030204" pitchFamily="34" charset="0"/>
              </a:rPr>
              <a:t>mae dull sy'n canolbwyntio ar ganlyniadau yn galluogi pobl i nodi'r anghenion y maent eisoes yn eu diwallu, yr adnoddau sydd ganddynt ynghyd ag unrhyw anghenion nas diwallwyd.  Mae’n bwysig bod pobl yn cael eu tywys ar daith i gyflawni eu canlyniadau llesiant.  Mae’r Cod Ymarfer sy’n sail i Ran 3 o Ddeddf Gwasanaethau Cymdeithasol a Llesiant (Cymru) 2014 yn ei gwneud yn ofynnol inni ganolbwyntio ar gryfderau – ffactorau cadarnhaol sydd eisoes yn digwydd i ddatrys unrhyw heriau a gyflwynir.</a:t>
            </a:r>
          </a:p>
          <a:p>
            <a:r>
              <a:rPr lang="cy" sz="1200" b="0" i="0" u="none" strike="noStrike" cap="none" baseline="0" dirty="0">
                <a:solidFill>
                  <a:srgbClr val="000000"/>
                </a:solidFill>
                <a:effectLst/>
                <a:uFillTx/>
                <a:latin typeface="Calibri" panose="020F0502020204030204" pitchFamily="34" charset="0"/>
              </a:rPr>
              <a:t>Mae dull sy'n canolbwyntio ar ganlyniadau yn seiliedig ar yr egwyddorion hyn:</a:t>
            </a:r>
          </a:p>
          <a:p>
            <a:r>
              <a:rPr lang="cy" sz="1200" b="0" i="0" u="none" strike="noStrike" cap="none" baseline="0" dirty="0">
                <a:solidFill>
                  <a:srgbClr val="000000"/>
                </a:solidFill>
                <a:effectLst/>
                <a:uFillTx/>
                <a:latin typeface="Calibri" panose="020F0502020204030204" pitchFamily="34" charset="0"/>
              </a:rPr>
              <a:t>Mae pobl yn arbenigwyr ar eu bywydau eu hunain</a:t>
            </a:r>
          </a:p>
          <a:p>
            <a:r>
              <a:rPr lang="cy" sz="1200" b="0" i="0" u="none" strike="noStrike" cap="none" baseline="0" dirty="0">
                <a:solidFill>
                  <a:srgbClr val="000000"/>
                </a:solidFill>
                <a:effectLst/>
                <a:uFillTx/>
                <a:latin typeface="Calibri" panose="020F0502020204030204" pitchFamily="34" charset="0"/>
              </a:rPr>
              <a:t>Nhw sydd yn y sefyllfa orau i ddweud wrthych beth sy'n bwysig iddynt a beth sy'n rhoi ymdeimlad o llesiant iddynt, ond efallai y bydd angen help arnynt i wneud hyn </a:t>
            </a:r>
          </a:p>
          <a:p>
            <a:r>
              <a:rPr lang="cy" sz="1200" b="0" i="0" u="none" strike="noStrike" cap="none" baseline="0" dirty="0">
                <a:solidFill>
                  <a:srgbClr val="000000"/>
                </a:solidFill>
                <a:effectLst/>
                <a:uFillTx/>
                <a:latin typeface="Calibri" panose="020F0502020204030204" pitchFamily="34" charset="0"/>
              </a:rPr>
              <a:t>Mae pobl eisiau gwneud y pethau sydd bwysicaf iddyn nhw, yn eu ffordd eu hunain </a:t>
            </a:r>
          </a:p>
          <a:p>
            <a:r>
              <a:rPr lang="cy" sz="1200" b="0" i="0" u="none" strike="noStrike" cap="none" baseline="0" dirty="0">
                <a:solidFill>
                  <a:srgbClr val="000000"/>
                </a:solidFill>
                <a:effectLst/>
                <a:uFillTx/>
                <a:latin typeface="Calibri" panose="020F0502020204030204" pitchFamily="34" charset="0"/>
              </a:rPr>
              <a:t>Mae cryfderau pobl yn bwysig ac mae angen eu cydnabod </a:t>
            </a:r>
          </a:p>
          <a:p>
            <a:r>
              <a:rPr lang="cy" sz="1200" b="0" i="0" u="none" strike="noStrike" cap="none" baseline="0" dirty="0">
                <a:solidFill>
                  <a:srgbClr val="000000"/>
                </a:solidFill>
                <a:effectLst/>
                <a:uFillTx/>
                <a:latin typeface="Calibri" panose="020F0502020204030204" pitchFamily="34" charset="0"/>
              </a:rPr>
              <a:t>Dechreuwn drwy nodi’r hyn y mae’r person am ei gyflawni, ac yna ystyried sut i gyflawni’r canlyniad hwnnw a chytuno ar gynllun i’w helpu i wneud hyn. </a:t>
            </a:r>
          </a:p>
          <a:p>
            <a:r>
              <a:rPr lang="cy" sz="1200" b="0" i="0" u="none" strike="noStrike" cap="none" baseline="0" dirty="0">
                <a:solidFill>
                  <a:srgbClr val="000000"/>
                </a:solidFill>
                <a:effectLst/>
                <a:uFillTx/>
                <a:latin typeface="Calibri" panose="020F0502020204030204" pitchFamily="34" charset="0"/>
              </a:rPr>
              <a:t>Gall teulu'r person, ei ofalwyr a'r gymuned leol gyfrannu at y cynllun hwn hefyd </a:t>
            </a:r>
          </a:p>
          <a:p>
            <a:r>
              <a:rPr lang="cy" sz="1200" b="0" i="0" u="none" strike="noStrike" cap="none" baseline="0" dirty="0">
                <a:solidFill>
                  <a:srgbClr val="000000"/>
                </a:solidFill>
                <a:effectLst/>
                <a:uFillTx/>
                <a:latin typeface="Calibri" panose="020F0502020204030204" pitchFamily="34" charset="0"/>
              </a:rPr>
              <a:t>Mae sgyrsiau ystyrlon yn ganolog i ddeall canlyniadau person </a:t>
            </a:r>
          </a:p>
          <a:p>
            <a:r>
              <a:rPr lang="cy" sz="1200" b="0" i="0" u="none" strike="noStrike" cap="none" baseline="0" dirty="0">
                <a:solidFill>
                  <a:srgbClr val="000000"/>
                </a:solidFill>
                <a:effectLst/>
                <a:uFillTx/>
                <a:latin typeface="Calibri" panose="020F0502020204030204" pitchFamily="34" charset="0"/>
              </a:rPr>
              <a:t>Canlyniad personol yw'r darlun y mae'r person yn ei beintio o'r hyn y mae am ei gyflawni.</a:t>
            </a:r>
          </a:p>
          <a:p>
            <a:endParaRPr lang="en-GB" dirty="0"/>
          </a:p>
          <a:p>
            <a:endParaRPr lang="en-GB" dirty="0">
              <a:cs typeface="Calibri" panose="020F0502020204030204"/>
            </a:endParaRPr>
          </a:p>
          <a:p>
            <a:r>
              <a:rPr lang="en-US" b="1" u="sng" dirty="0"/>
              <a:t>English </a:t>
            </a:r>
            <a:endParaRPr lang="en-US" b="1" u="sng" dirty="0">
              <a:cs typeface="+mn-lt"/>
            </a:endParaRPr>
          </a:p>
          <a:p>
            <a:endParaRPr lang="en-US" dirty="0">
              <a:cs typeface="Calibri" panose="020F0502020204030204"/>
            </a:endParaRPr>
          </a:p>
          <a:p>
            <a:r>
              <a:rPr lang="en-US" dirty="0"/>
              <a:t>People's needs fluctuate and circumstances change- the assessment process must provide for practitioners to look for and anticipate those changes.</a:t>
            </a:r>
            <a:endParaRPr lang="en-US" dirty="0">
              <a:cs typeface="Calibri"/>
            </a:endParaRPr>
          </a:p>
          <a:p>
            <a:endParaRPr lang="en-US" dirty="0"/>
          </a:p>
          <a:p>
            <a:r>
              <a:rPr lang="en-US" dirty="0"/>
              <a:t>an outcome focused approach enables people to identify the needs they are already meeting, the resources they have together with any unmet needs.  It is important that people are taken on a journey in achieving their wellbeing outcomes.  Code of Practice underpinning Part 3 of the Social Services and Wellbeing (Wales) Act 2014 requires us to focus on strengths - positive factors already happening to resolve any challenges presented.</a:t>
            </a:r>
          </a:p>
          <a:p>
            <a:r>
              <a:rPr lang="en-GB" dirty="0"/>
              <a:t>An outcomes-based approach is based on these principles:</a:t>
            </a:r>
          </a:p>
          <a:p>
            <a:r>
              <a:rPr lang="en-GB" dirty="0"/>
              <a:t>People are experts in their own lives</a:t>
            </a:r>
          </a:p>
          <a:p>
            <a:r>
              <a:rPr lang="en-GB" dirty="0"/>
              <a:t>They are best placed to tell you what’s important to them and what gives them a sense of well-being, but they may need help to do this </a:t>
            </a:r>
          </a:p>
          <a:p>
            <a:r>
              <a:rPr lang="en-GB" dirty="0"/>
              <a:t>People want to do the things that matter most to them, in their own way </a:t>
            </a:r>
          </a:p>
          <a:p>
            <a:r>
              <a:rPr lang="en-GB" dirty="0"/>
              <a:t>People’s strengths are important and need to be acknowledged </a:t>
            </a:r>
          </a:p>
          <a:p>
            <a:r>
              <a:rPr lang="en-GB" dirty="0"/>
              <a:t>We start by identifying what the person wants to achieve, and then thinking through how to achieve that outcome and agree a plan with them to help them to do this </a:t>
            </a:r>
            <a:endParaRPr lang="en-GB" dirty="0">
              <a:cs typeface="Calibri"/>
            </a:endParaRPr>
          </a:p>
          <a:p>
            <a:r>
              <a:rPr lang="en-GB" dirty="0"/>
              <a:t>The person’s family, carers and local community can also contribute to this plan </a:t>
            </a:r>
          </a:p>
          <a:p>
            <a:r>
              <a:rPr lang="en-GB" dirty="0"/>
              <a:t>Meaningful conversations are central to understanding a person’s outcomes </a:t>
            </a:r>
          </a:p>
          <a:p>
            <a:r>
              <a:rPr lang="en-GB" dirty="0"/>
              <a:t>A personal outcome is the picture the person paints of what it is they want to achieve.</a:t>
            </a:r>
          </a:p>
          <a:p>
            <a:endParaRPr lang="en-GB" dirty="0"/>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14</a:t>
            </a:fld>
            <a:endParaRPr lang="en-US"/>
          </a:p>
        </p:txBody>
      </p:sp>
    </p:spTree>
    <p:extLst>
      <p:ext uri="{BB962C8B-B14F-4D97-AF65-F5344CB8AC3E}">
        <p14:creationId xmlns:p14="http://schemas.microsoft.com/office/powerpoint/2010/main" val="1716403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b="0" i="0" u="none" strike="noStrike" cap="none" baseline="0" dirty="0" err="1">
                <a:solidFill>
                  <a:srgbClr val="000000"/>
                </a:solidFill>
                <a:effectLst/>
                <a:uFillTx/>
                <a:latin typeface="Calibri" panose="020F0502020204030204" pitchFamily="34" charset="0"/>
              </a:rPr>
              <a:t>Cyflwyno</a:t>
            </a:r>
            <a:r>
              <a:rPr lang="en-GB" sz="1600" b="0" i="0" u="none" strike="noStrike" cap="none" baseline="0" dirty="0">
                <a:solidFill>
                  <a:srgbClr val="000000"/>
                </a:solidFill>
                <a:effectLst/>
                <a:uFillTx/>
                <a:latin typeface="Calibri" panose="020F0502020204030204" pitchFamily="34" charset="0"/>
              </a:rPr>
              <a:t> </a:t>
            </a:r>
            <a:r>
              <a:rPr lang="en-GB" sz="1600" b="0" i="0" u="none" strike="noStrike" cap="none" baseline="0" dirty="0" err="1">
                <a:solidFill>
                  <a:srgbClr val="000000"/>
                </a:solidFill>
                <a:effectLst/>
                <a:uFillTx/>
                <a:latin typeface="Calibri" panose="020F0502020204030204" pitchFamily="34" charset="0"/>
              </a:rPr>
              <a:t>astudiaeth</a:t>
            </a:r>
            <a:r>
              <a:rPr lang="en-GB" sz="1600" b="0" i="0" u="none" strike="noStrike" cap="none" baseline="0" dirty="0">
                <a:solidFill>
                  <a:srgbClr val="000000"/>
                </a:solidFill>
                <a:effectLst/>
                <a:uFillTx/>
                <a:latin typeface="Calibri" panose="020F0502020204030204" pitchFamily="34" charset="0"/>
              </a:rPr>
              <a:t> </a:t>
            </a:r>
            <a:r>
              <a:rPr lang="en-GB" sz="1600" b="0" i="0" u="none" strike="noStrike" cap="none" baseline="0" dirty="0" err="1">
                <a:solidFill>
                  <a:srgbClr val="000000"/>
                </a:solidFill>
                <a:effectLst/>
                <a:uFillTx/>
                <a:latin typeface="Calibri" panose="020F0502020204030204" pitchFamily="34" charset="0"/>
              </a:rPr>
              <a:t>achos</a:t>
            </a:r>
            <a:r>
              <a:rPr lang="en-GB" sz="1600" b="0" i="0" u="none" strike="noStrike" cap="none" baseline="0" dirty="0">
                <a:solidFill>
                  <a:srgbClr val="000000"/>
                </a:solidFill>
                <a:effectLst/>
                <a:uFillTx/>
                <a:latin typeface="Calibri" panose="020F0502020204030204" pitchFamily="34" charset="0"/>
              </a:rPr>
              <a:t> </a:t>
            </a:r>
          </a:p>
          <a:p>
            <a:r>
              <a:rPr lang="en-GB" b="0" i="0" u="none" strike="noStrike" cap="none" baseline="0" dirty="0" err="1">
                <a:effectLst/>
                <a:uFillTx/>
              </a:rPr>
              <a:t>Adborth</a:t>
            </a:r>
            <a:r>
              <a:rPr lang="en-GB" b="0" i="0" u="none" strike="noStrike" cap="none" baseline="0" dirty="0">
                <a:effectLst/>
                <a:uFillTx/>
              </a:rPr>
              <a:t>: </a:t>
            </a:r>
            <a:r>
              <a:rPr lang="en-GB" b="0" i="0" u="none" strike="noStrike" cap="none" baseline="0" dirty="0" err="1">
                <a:effectLst/>
                <a:uFillTx/>
              </a:rPr>
              <a:t>Coladu</a:t>
            </a:r>
            <a:r>
              <a:rPr lang="en-GB" b="0" i="0" u="none" strike="noStrike" cap="none" baseline="0" dirty="0">
                <a:effectLst/>
                <a:uFillTx/>
              </a:rPr>
              <a:t> </a:t>
            </a:r>
            <a:r>
              <a:rPr lang="en-GB" b="0" i="0" u="none" strike="noStrike" cap="none" baseline="0" dirty="0" err="1">
                <a:effectLst/>
                <a:uFillTx/>
              </a:rPr>
              <a:t>ymatebion</a:t>
            </a:r>
            <a:r>
              <a:rPr lang="en-GB" b="0" i="0" u="none" strike="noStrike" cap="none" baseline="0" dirty="0">
                <a:effectLst/>
                <a:uFillTx/>
              </a:rPr>
              <a:t> </a:t>
            </a:r>
            <a:r>
              <a:rPr lang="en-GB" b="0" i="0" u="none" strike="noStrike" cap="none" baseline="0" dirty="0" err="1">
                <a:effectLst/>
                <a:uFillTx/>
              </a:rPr>
              <a:t>ar</a:t>
            </a:r>
            <a:r>
              <a:rPr lang="en-GB" b="0" i="0" u="none" strike="noStrike" cap="none" baseline="0" dirty="0">
                <a:effectLst/>
                <a:uFillTx/>
              </a:rPr>
              <a:t> </a:t>
            </a:r>
            <a:r>
              <a:rPr lang="en-GB" b="0" i="0" u="none" strike="noStrike" cap="none" baseline="0" dirty="0" err="1">
                <a:effectLst/>
                <a:uFillTx/>
              </a:rPr>
              <a:t>siart</a:t>
            </a:r>
            <a:r>
              <a:rPr lang="en-GB" b="0" i="0" u="none" strike="noStrike" cap="none" baseline="0" dirty="0">
                <a:effectLst/>
                <a:uFillTx/>
              </a:rPr>
              <a:t> </a:t>
            </a:r>
            <a:r>
              <a:rPr lang="en-GB" b="0" i="0" u="none" strike="noStrike" cap="none" baseline="0" dirty="0" err="1">
                <a:effectLst/>
                <a:uFillTx/>
              </a:rPr>
              <a:t>troi</a:t>
            </a:r>
            <a:r>
              <a:rPr lang="en-GB" b="0" i="0" u="none" strike="noStrike" cap="none" baseline="0" dirty="0">
                <a:effectLst/>
                <a:uFillTx/>
              </a:rPr>
              <a:t>: </a:t>
            </a:r>
            <a:r>
              <a:rPr lang="en-GB" b="0" i="0" u="none" strike="noStrike" cap="none" baseline="0" dirty="0" err="1">
                <a:effectLst/>
                <a:uFillTx/>
              </a:rPr>
              <a:t>os</a:t>
            </a:r>
            <a:r>
              <a:rPr lang="en-GB" b="0" i="0" u="none" strike="noStrike" cap="none" baseline="0" dirty="0">
                <a:effectLst/>
                <a:uFillTx/>
              </a:rPr>
              <a:t> </a:t>
            </a:r>
            <a:r>
              <a:rPr lang="en-GB" b="0" i="0" u="none" strike="noStrike" cap="none" baseline="0" dirty="0" err="1">
                <a:effectLst/>
                <a:uFillTx/>
              </a:rPr>
              <a:t>oes</a:t>
            </a:r>
            <a:r>
              <a:rPr lang="en-GB" b="0" i="0" u="none" strike="noStrike" cap="none" baseline="0" dirty="0">
                <a:effectLst/>
                <a:uFillTx/>
              </a:rPr>
              <a:t> </a:t>
            </a:r>
            <a:r>
              <a:rPr lang="en-GB" b="0" i="0" u="none" strike="noStrike" cap="none" baseline="0" dirty="0" err="1">
                <a:effectLst/>
                <a:uFillTx/>
              </a:rPr>
              <a:t>cwestiynau</a:t>
            </a:r>
            <a:r>
              <a:rPr lang="en-GB" b="0" i="0" u="none" strike="noStrike" cap="none" baseline="0" dirty="0">
                <a:effectLst/>
                <a:uFillTx/>
              </a:rPr>
              <a:t> </a:t>
            </a:r>
            <a:r>
              <a:rPr lang="en-GB" b="0" i="0" u="none" strike="noStrike" cap="none" baseline="0" dirty="0" err="1">
                <a:effectLst/>
                <a:uFillTx/>
              </a:rPr>
              <a:t>defnyddiol</a:t>
            </a:r>
            <a:r>
              <a:rPr lang="en-GB" b="0" i="0" u="none" strike="noStrike" cap="none" baseline="0" dirty="0">
                <a:effectLst/>
                <a:uFillTx/>
              </a:rPr>
              <a:t>, </a:t>
            </a:r>
            <a:r>
              <a:rPr lang="en-GB" b="0" i="0" u="none" strike="noStrike" cap="none" baseline="0" dirty="0" err="1">
                <a:effectLst/>
                <a:uFillTx/>
              </a:rPr>
              <a:t>gallwch</a:t>
            </a:r>
            <a:r>
              <a:rPr lang="en-GB" b="0" i="0" u="none" strike="noStrike" cap="none" baseline="0" dirty="0">
                <a:effectLst/>
                <a:uFillTx/>
              </a:rPr>
              <a:t> </a:t>
            </a:r>
            <a:r>
              <a:rPr lang="en-GB" b="0" i="0" u="none" strike="noStrike" cap="none" baseline="0" dirty="0" err="1">
                <a:effectLst/>
                <a:uFillTx/>
              </a:rPr>
              <a:t>eu</a:t>
            </a:r>
            <a:r>
              <a:rPr lang="en-GB" b="0" i="0" u="none" strike="noStrike" cap="none" baseline="0" dirty="0">
                <a:effectLst/>
                <a:uFillTx/>
              </a:rPr>
              <a:t> </a:t>
            </a:r>
            <a:r>
              <a:rPr lang="en-GB" b="0" i="0" u="none" strike="noStrike" cap="none" baseline="0" dirty="0" err="1">
                <a:effectLst/>
                <a:uFillTx/>
              </a:rPr>
              <a:t>coladu</a:t>
            </a:r>
            <a:r>
              <a:rPr lang="en-GB" b="0" i="0" u="none" strike="noStrike" cap="none" baseline="0" dirty="0">
                <a:effectLst/>
                <a:uFillTx/>
              </a:rPr>
              <a:t> </a:t>
            </a:r>
            <a:r>
              <a:rPr lang="en-GB" b="0" i="0" u="none" strike="noStrike" cap="none" baseline="0" dirty="0" err="1">
                <a:effectLst/>
                <a:uFillTx/>
              </a:rPr>
              <a:t>a’u</a:t>
            </a:r>
            <a:r>
              <a:rPr lang="en-GB" b="0" i="0" u="none" strike="noStrike" cap="none" baseline="0" dirty="0">
                <a:effectLst/>
                <a:uFillTx/>
              </a:rPr>
              <a:t> </a:t>
            </a:r>
            <a:r>
              <a:rPr lang="en-GB" b="0" i="0" u="none" strike="noStrike" cap="none" baseline="0" dirty="0" err="1">
                <a:effectLst/>
                <a:uFillTx/>
              </a:rPr>
              <a:t>dosbarthu</a:t>
            </a:r>
            <a:r>
              <a:rPr lang="en-GB" b="0" i="0" u="none" strike="noStrike" cap="none" baseline="0" dirty="0">
                <a:effectLst/>
                <a:uFillTx/>
              </a:rPr>
              <a:t> </a:t>
            </a:r>
            <a:r>
              <a:rPr lang="en-GB" b="0" i="0" u="none" strike="noStrike" cap="none" baseline="0" dirty="0" err="1">
                <a:effectLst/>
                <a:uFillTx/>
              </a:rPr>
              <a:t>i’r</a:t>
            </a:r>
            <a:r>
              <a:rPr lang="en-GB" b="0" i="0" u="none" strike="noStrike" cap="none" baseline="0" dirty="0">
                <a:effectLst/>
                <a:uFillTx/>
              </a:rPr>
              <a:t> </a:t>
            </a:r>
            <a:r>
              <a:rPr lang="en-GB" b="0" i="0" u="none" strike="noStrike" cap="none" baseline="0" dirty="0" err="1">
                <a:effectLst/>
                <a:uFillTx/>
              </a:rPr>
              <a:t>grŵp</a:t>
            </a:r>
            <a:r>
              <a:rPr lang="en-GB" b="0" i="0" u="none" strike="noStrike" cap="none" baseline="0" dirty="0">
                <a:effectLst/>
                <a:uFillTx/>
              </a:rPr>
              <a:t> </a:t>
            </a:r>
            <a:r>
              <a:rPr lang="en-GB" b="0" i="0" u="none" strike="noStrike" cap="none" baseline="0" dirty="0" err="1">
                <a:effectLst/>
                <a:uFillTx/>
              </a:rPr>
              <a:t>os</a:t>
            </a:r>
            <a:r>
              <a:rPr lang="en-GB" b="0" i="0" u="none" strike="noStrike" cap="none" baseline="0" dirty="0">
                <a:effectLst/>
                <a:uFillTx/>
              </a:rPr>
              <a:t> </a:t>
            </a:r>
            <a:r>
              <a:rPr lang="en-GB" b="0" i="0" u="none" strike="noStrike" cap="none" baseline="0" dirty="0" err="1">
                <a:effectLst/>
                <a:uFillTx/>
              </a:rPr>
              <a:t>teimlwch</a:t>
            </a:r>
            <a:r>
              <a:rPr lang="en-GB" b="0" i="0" u="none" strike="noStrike" cap="none" baseline="0" dirty="0">
                <a:effectLst/>
                <a:uFillTx/>
              </a:rPr>
              <a:t> y </a:t>
            </a:r>
            <a:r>
              <a:rPr lang="en-GB" b="0" i="0" u="none" strike="noStrike" cap="none" baseline="0" dirty="0" err="1">
                <a:effectLst/>
                <a:uFillTx/>
              </a:rPr>
              <a:t>byddai</a:t>
            </a:r>
            <a:r>
              <a:rPr lang="en-GB" b="0" i="0" u="none" strike="noStrike" cap="none" baseline="0" dirty="0">
                <a:effectLst/>
                <a:uFillTx/>
              </a:rPr>
              <a:t> </a:t>
            </a:r>
            <a:r>
              <a:rPr lang="en-GB" b="0" i="0" u="none" strike="noStrike" cap="none" baseline="0" dirty="0" err="1">
                <a:effectLst/>
                <a:uFillTx/>
              </a:rPr>
              <a:t>hyn</a:t>
            </a:r>
            <a:r>
              <a:rPr lang="en-GB" b="0" i="0" u="none" strike="noStrike" cap="none" baseline="0" dirty="0">
                <a:effectLst/>
                <a:uFillTx/>
              </a:rPr>
              <a:t> </a:t>
            </a:r>
            <a:r>
              <a:rPr lang="en-GB" b="0" i="0" u="none" strike="noStrike" cap="none" baseline="0" dirty="0" err="1">
                <a:effectLst/>
                <a:uFillTx/>
              </a:rPr>
              <a:t>yn</a:t>
            </a:r>
            <a:r>
              <a:rPr lang="en-GB" b="0" i="0" u="none" strike="noStrike" cap="none" baseline="0" dirty="0">
                <a:effectLst/>
                <a:uFillTx/>
              </a:rPr>
              <a:t> </a:t>
            </a:r>
            <a:r>
              <a:rPr lang="en-GB" b="0" i="0" u="none" strike="noStrike" cap="none" baseline="0" dirty="0" err="1">
                <a:effectLst/>
                <a:uFillTx/>
              </a:rPr>
              <a:t>ddefnyddiol</a:t>
            </a:r>
            <a:r>
              <a:rPr lang="en-GB" b="0" i="0" u="none" strike="noStrike" cap="none" baseline="0" dirty="0">
                <a:effectLst/>
                <a:uFillTx/>
              </a:rPr>
              <a:t> </a:t>
            </a:r>
            <a:r>
              <a:rPr lang="en-GB" b="0" i="0" u="none" strike="noStrike" cap="none" baseline="0" dirty="0" err="1">
                <a:effectLst/>
                <a:uFillTx/>
              </a:rPr>
              <a:t>i’w</a:t>
            </a:r>
            <a:r>
              <a:rPr lang="en-GB" b="0" i="0" u="none" strike="noStrike" cap="none" baseline="0" dirty="0">
                <a:effectLst/>
                <a:uFillTx/>
              </a:rPr>
              <a:t> </a:t>
            </a:r>
            <a:r>
              <a:rPr lang="en-GB" b="0" i="0" u="none" strike="noStrike" cap="none" baseline="0" dirty="0" err="1">
                <a:effectLst/>
                <a:uFillTx/>
              </a:rPr>
              <a:t>galluogi</a:t>
            </a:r>
            <a:r>
              <a:rPr lang="en-GB" b="0" i="0" u="none" strike="noStrike" cap="none" baseline="0" dirty="0">
                <a:effectLst/>
                <a:uFillTx/>
              </a:rPr>
              <a:t> i </a:t>
            </a:r>
            <a:r>
              <a:rPr lang="en-GB" b="0" i="0" u="none" strike="noStrike" cap="none" baseline="0" dirty="0" err="1">
                <a:effectLst/>
                <a:uFillTx/>
              </a:rPr>
              <a:t>ailstrwythuro</a:t>
            </a:r>
            <a:r>
              <a:rPr lang="en-GB" b="0" i="0" u="none" strike="noStrike" cap="none" baseline="0" dirty="0">
                <a:effectLst/>
                <a:uFillTx/>
              </a:rPr>
              <a:t> </a:t>
            </a:r>
            <a:r>
              <a:rPr lang="en-GB" b="0" i="0" u="none" strike="noStrike" cap="none" baseline="0" dirty="0" err="1">
                <a:effectLst/>
                <a:uFillTx/>
              </a:rPr>
              <a:t>cwestiynau</a:t>
            </a:r>
            <a:r>
              <a:rPr lang="en-GB" b="0" i="0" u="none" strike="noStrike" cap="none" baseline="0" dirty="0">
                <a:effectLst/>
                <a:uFillTx/>
              </a:rPr>
              <a:t>:</a:t>
            </a:r>
          </a:p>
          <a:p>
            <a:r>
              <a:rPr lang="en-GB" sz="1100" b="0" i="0" u="none" strike="noStrike" cap="none" baseline="0" dirty="0" err="1">
                <a:solidFill>
                  <a:srgbClr val="000000"/>
                </a:solidFill>
                <a:effectLst/>
                <a:uFillTx/>
                <a:latin typeface="Calibri" panose="020F0502020204030204" pitchFamily="34" charset="0"/>
              </a:rPr>
              <a:t>ystyriwch</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heriau</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cyfathrebu</a:t>
            </a:r>
            <a:r>
              <a:rPr lang="en-GB" sz="1100" b="0" i="0" u="none" strike="noStrike" cap="none" baseline="0" dirty="0">
                <a:solidFill>
                  <a:srgbClr val="000000"/>
                </a:solidFill>
                <a:effectLst/>
                <a:uFillTx/>
                <a:latin typeface="Calibri" panose="020F0502020204030204" pitchFamily="34" charset="0"/>
              </a:rPr>
              <a:t> </a:t>
            </a:r>
          </a:p>
          <a:p>
            <a:r>
              <a:rPr lang="en-GB" sz="1100" b="0" i="0" u="none" strike="noStrike" cap="none" baseline="0" dirty="0" err="1">
                <a:solidFill>
                  <a:srgbClr val="000000"/>
                </a:solidFill>
                <a:effectLst/>
                <a:uFillTx/>
                <a:latin typeface="Calibri" panose="020F0502020204030204" pitchFamily="34" charset="0"/>
              </a:rPr>
              <a:t>Pwysleisiwch</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bwysigrwydd</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sut</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mae</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hyn</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yn</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cael</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ei</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gofnodi</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gan</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sicrhau</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eich</a:t>
            </a:r>
            <a:r>
              <a:rPr lang="en-GB" sz="1100" b="0" i="0" u="none" strike="noStrike" cap="none" baseline="0" dirty="0">
                <a:solidFill>
                  <a:srgbClr val="000000"/>
                </a:solidFill>
                <a:effectLst/>
                <a:uFillTx/>
                <a:latin typeface="Calibri" panose="020F0502020204030204" pitchFamily="34" charset="0"/>
              </a:rPr>
              <a:t> bod </a:t>
            </a:r>
            <a:r>
              <a:rPr lang="en-GB" sz="1100" b="0" i="0" u="none" strike="noStrike" cap="none" baseline="0" dirty="0" err="1">
                <a:solidFill>
                  <a:srgbClr val="000000"/>
                </a:solidFill>
                <a:effectLst/>
                <a:uFillTx/>
                <a:latin typeface="Calibri" panose="020F0502020204030204" pitchFamily="34" charset="0"/>
              </a:rPr>
              <a:t>yn</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cofnodi</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canlyniadau</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mewn</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modd</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sy’n</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adlewyrchu’r</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hyn</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sy’n</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bwysig</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i’r</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unigolyn</a:t>
            </a:r>
            <a:endParaRPr lang="en-GB" sz="1100" b="0" i="0" u="none" strike="noStrike" cap="none" baseline="0" dirty="0">
              <a:solidFill>
                <a:srgbClr val="000000"/>
              </a:solidFill>
              <a:effectLst/>
              <a:uFillTx/>
              <a:latin typeface="Calibri" panose="020F0502020204030204" pitchFamily="34" charset="0"/>
            </a:endParaRPr>
          </a:p>
          <a:p>
            <a:r>
              <a:rPr lang="en-GB" sz="1100" b="0" i="0" u="sng" strike="noStrike" cap="none" baseline="0" dirty="0">
                <a:solidFill>
                  <a:srgbClr val="000000"/>
                </a:solidFill>
                <a:effectLst/>
                <a:uFill>
                  <a:solidFill>
                    <a:srgbClr val="000000"/>
                  </a:solidFill>
                </a:uFill>
                <a:latin typeface="Calibri"/>
                <a:cs typeface="Calibri"/>
                <a:hlinkClick r:id="rId3" history="0"/>
              </a:rPr>
              <a:t>Trawsnewid Gwasanaethau Cymdeithasol: Tuag at Gymru sy'n Galluogi</a:t>
            </a:r>
            <a:r>
              <a:rPr lang="en-GB" sz="1100" b="0" i="0" u="sng" strike="noStrike" cap="none" baseline="0" dirty="0">
                <a:solidFill>
                  <a:srgbClr val="000000"/>
                </a:solidFill>
                <a:effectLst/>
                <a:uFill>
                  <a:solidFill>
                    <a:srgbClr val="000000"/>
                  </a:solidFill>
                </a:uFill>
                <a:latin typeface="Calibri"/>
                <a:cs typeface="Calibri"/>
              </a:rPr>
              <a:t>: (</a:t>
            </a:r>
            <a:r>
              <a:rPr lang="en-GB" sz="1100" b="0" i="0" u="sng" strike="noStrike" cap="none" baseline="0" dirty="0" err="1">
                <a:solidFill>
                  <a:srgbClr val="000000"/>
                </a:solidFill>
                <a:effectLst/>
                <a:uFill>
                  <a:solidFill>
                    <a:srgbClr val="000000"/>
                  </a:solidFill>
                </a:uFill>
                <a:latin typeface="Calibri"/>
                <a:cs typeface="Calibri"/>
              </a:rPr>
              <a:t>Rhowch</a:t>
            </a:r>
            <a:r>
              <a:rPr lang="en-GB" sz="1100" b="0" i="0" u="sng" strike="noStrike" cap="none" baseline="0" dirty="0">
                <a:solidFill>
                  <a:srgbClr val="000000"/>
                </a:solidFill>
                <a:effectLst/>
                <a:uFill>
                  <a:solidFill>
                    <a:srgbClr val="000000"/>
                  </a:solidFill>
                </a:uFill>
                <a:latin typeface="Calibri"/>
                <a:cs typeface="Calibri"/>
              </a:rPr>
              <a:t> </a:t>
            </a:r>
            <a:r>
              <a:rPr lang="en-GB" sz="1100" b="0" i="0" u="sng" strike="noStrike" cap="none" baseline="0" dirty="0" err="1">
                <a:solidFill>
                  <a:srgbClr val="000000"/>
                </a:solidFill>
                <a:effectLst/>
                <a:uFill>
                  <a:solidFill>
                    <a:srgbClr val="000000"/>
                  </a:solidFill>
                </a:uFill>
                <a:latin typeface="Calibri"/>
                <a:cs typeface="Calibri"/>
              </a:rPr>
              <a:t>fel</a:t>
            </a:r>
            <a:r>
              <a:rPr lang="en-GB" sz="1100" u="sng" dirty="0">
                <a:solidFill>
                  <a:srgbClr val="000000"/>
                </a:solidFill>
                <a:uFill>
                  <a:solidFill>
                    <a:srgbClr val="000000"/>
                  </a:solidFill>
                </a:uFill>
                <a:latin typeface="Calibri"/>
                <a:cs typeface="Calibri"/>
              </a:rPr>
              <a:t> </a:t>
            </a:r>
            <a:r>
              <a:rPr lang="en-GB" sz="1100" b="0" i="0" u="sng" strike="noStrike" cap="none" baseline="0" dirty="0">
                <a:solidFill>
                  <a:srgbClr val="000000"/>
                </a:solidFill>
                <a:effectLst/>
                <a:uFill>
                  <a:solidFill>
                    <a:srgbClr val="000000"/>
                  </a:solidFill>
                </a:uFill>
                <a:latin typeface="Calibri"/>
                <a:cs typeface="Calibri"/>
              </a:rPr>
              <a:t> </a:t>
            </a:r>
            <a:r>
              <a:rPr lang="en-GB" sz="1100" b="0" i="0" u="sng" strike="noStrike" cap="none" baseline="0" dirty="0" err="1">
                <a:solidFill>
                  <a:srgbClr val="000000"/>
                </a:solidFill>
                <a:effectLst/>
                <a:uFill>
                  <a:solidFill>
                    <a:srgbClr val="000000"/>
                  </a:solidFill>
                </a:uFill>
                <a:latin typeface="Calibri"/>
                <a:cs typeface="Calibri"/>
              </a:rPr>
              <a:t>taflen</a:t>
            </a:r>
            <a:r>
              <a:rPr lang="en-GB" sz="1100" b="0" i="0" u="sng" strike="noStrike" cap="none" baseline="0" dirty="0">
                <a:solidFill>
                  <a:srgbClr val="000000"/>
                </a:solidFill>
                <a:effectLst/>
                <a:uFill>
                  <a:solidFill>
                    <a:srgbClr val="000000"/>
                  </a:solidFill>
                </a:uFill>
                <a:latin typeface="Calibri"/>
                <a:cs typeface="Calibri"/>
              </a:rPr>
              <a:t> </a:t>
            </a:r>
            <a:r>
              <a:rPr lang="en-GB" sz="1100" b="0" i="0" u="sng" strike="noStrike" cap="none" baseline="0" dirty="0" err="1">
                <a:solidFill>
                  <a:srgbClr val="000000"/>
                </a:solidFill>
                <a:effectLst/>
                <a:uFill>
                  <a:solidFill>
                    <a:srgbClr val="000000"/>
                  </a:solidFill>
                </a:uFill>
                <a:latin typeface="Calibri"/>
                <a:cs typeface="Calibri"/>
              </a:rPr>
              <a:t>i'w</a:t>
            </a:r>
            <a:r>
              <a:rPr lang="en-GB" sz="1100" b="0" i="0" u="sng" strike="noStrike" cap="none" baseline="0" dirty="0">
                <a:solidFill>
                  <a:srgbClr val="000000"/>
                </a:solidFill>
                <a:effectLst/>
                <a:uFill>
                  <a:solidFill>
                    <a:srgbClr val="000000"/>
                  </a:solidFill>
                </a:uFill>
                <a:latin typeface="Calibri"/>
                <a:cs typeface="Calibri"/>
              </a:rPr>
              <a:t> </a:t>
            </a:r>
            <a:r>
              <a:rPr lang="en-GB" sz="1100" b="0" i="0" u="sng" strike="noStrike" cap="none" baseline="0" dirty="0" err="1">
                <a:solidFill>
                  <a:srgbClr val="000000"/>
                </a:solidFill>
                <a:effectLst/>
                <a:uFill>
                  <a:solidFill>
                    <a:srgbClr val="000000"/>
                  </a:solidFill>
                </a:uFill>
                <a:latin typeface="Calibri"/>
                <a:cs typeface="Calibri"/>
              </a:rPr>
              <a:t>darllen</a:t>
            </a:r>
            <a:r>
              <a:rPr lang="en-GB" sz="1100" b="0" i="0" u="sng" strike="noStrike" cap="none" baseline="0" dirty="0">
                <a:solidFill>
                  <a:srgbClr val="000000"/>
                </a:solidFill>
                <a:effectLst/>
                <a:uFill>
                  <a:solidFill>
                    <a:srgbClr val="000000"/>
                  </a:solidFill>
                </a:uFill>
                <a:latin typeface="Calibri"/>
                <a:cs typeface="Calibri"/>
              </a:rPr>
              <a:t> </a:t>
            </a:r>
            <a:r>
              <a:rPr lang="en-GB" sz="1100" b="0" i="0" u="sng" strike="noStrike" cap="none" baseline="0" dirty="0" err="1">
                <a:solidFill>
                  <a:srgbClr val="000000"/>
                </a:solidFill>
                <a:effectLst/>
                <a:uFill>
                  <a:solidFill>
                    <a:srgbClr val="000000"/>
                  </a:solidFill>
                </a:uFill>
                <a:latin typeface="Calibri"/>
                <a:cs typeface="Calibri"/>
              </a:rPr>
              <a:t>ymhellach</a:t>
            </a:r>
            <a:r>
              <a:rPr lang="en-GB" sz="1100" b="0" i="0" u="sng" strike="noStrike" cap="none" baseline="0" dirty="0">
                <a:solidFill>
                  <a:srgbClr val="000000"/>
                </a:solidFill>
                <a:effectLst/>
                <a:uFill>
                  <a:solidFill>
                    <a:srgbClr val="000000"/>
                  </a:solidFill>
                </a:uFill>
                <a:latin typeface="Calibri"/>
                <a:cs typeface="Calibri"/>
              </a:rPr>
              <a:t> </a:t>
            </a:r>
            <a:r>
              <a:rPr lang="en-GB" sz="1100" b="0" i="0" u="sng" strike="noStrike" cap="none" baseline="0" dirty="0" err="1">
                <a:solidFill>
                  <a:srgbClr val="000000"/>
                </a:solidFill>
                <a:effectLst/>
                <a:uFill>
                  <a:solidFill>
                    <a:srgbClr val="000000"/>
                  </a:solidFill>
                </a:uFill>
                <a:latin typeface="Calibri"/>
                <a:cs typeface="Calibri"/>
              </a:rPr>
              <a:t>ar</a:t>
            </a:r>
            <a:r>
              <a:rPr lang="en-GB" sz="1100" b="0" i="0" u="sng" strike="noStrike" cap="none" baseline="0" dirty="0">
                <a:solidFill>
                  <a:srgbClr val="000000"/>
                </a:solidFill>
                <a:effectLst/>
                <a:uFill>
                  <a:solidFill>
                    <a:srgbClr val="000000"/>
                  </a:solidFill>
                </a:uFill>
                <a:latin typeface="Calibri"/>
                <a:cs typeface="Calibri"/>
              </a:rPr>
              <a:t> </a:t>
            </a:r>
            <a:r>
              <a:rPr lang="en-GB" sz="1100" b="0" i="0" u="sng" strike="noStrike" cap="none" baseline="0" dirty="0" err="1">
                <a:solidFill>
                  <a:srgbClr val="000000"/>
                </a:solidFill>
                <a:effectLst/>
                <a:uFill>
                  <a:solidFill>
                    <a:srgbClr val="000000"/>
                  </a:solidFill>
                </a:uFill>
                <a:latin typeface="Calibri"/>
                <a:cs typeface="Calibri"/>
              </a:rPr>
              <a:t>ddiwedd</a:t>
            </a:r>
            <a:r>
              <a:rPr lang="en-GB" sz="1100" b="0" i="0" u="sng" strike="noStrike" cap="none" baseline="0" dirty="0">
                <a:solidFill>
                  <a:srgbClr val="000000"/>
                </a:solidFill>
                <a:effectLst/>
                <a:uFill>
                  <a:solidFill>
                    <a:srgbClr val="000000"/>
                  </a:solidFill>
                </a:uFill>
                <a:latin typeface="Calibri"/>
                <a:cs typeface="Calibri"/>
              </a:rPr>
              <a:t> y </a:t>
            </a:r>
            <a:r>
              <a:rPr lang="en-GB" sz="1100" b="0" i="0" u="sng" strike="noStrike" cap="none" baseline="0" dirty="0" err="1">
                <a:solidFill>
                  <a:srgbClr val="000000"/>
                </a:solidFill>
                <a:effectLst/>
                <a:uFill>
                  <a:solidFill>
                    <a:srgbClr val="000000"/>
                  </a:solidFill>
                </a:uFill>
                <a:latin typeface="Calibri"/>
                <a:cs typeface="Calibri"/>
              </a:rPr>
              <a:t>sesiwn</a:t>
            </a:r>
            <a:r>
              <a:rPr lang="en-GB" sz="1100" b="0" i="0" u="sng" strike="noStrike" cap="none" baseline="0" dirty="0">
                <a:solidFill>
                  <a:srgbClr val="000000"/>
                </a:solidFill>
                <a:effectLst/>
                <a:uFill>
                  <a:solidFill>
                    <a:srgbClr val="000000"/>
                  </a:solidFill>
                </a:uFill>
                <a:latin typeface="Calibri"/>
                <a:cs typeface="Calibri"/>
              </a:rPr>
              <a:t>)</a:t>
            </a:r>
          </a:p>
          <a:p>
            <a:endParaRPr lang="en-GB" b="1" baseline="0" dirty="0"/>
          </a:p>
          <a:p>
            <a:pPr lvl="0"/>
            <a:r>
              <a:rPr lang="en-GB" sz="1200" b="0" i="0" u="none" strike="noStrike" cap="none" baseline="0" dirty="0">
                <a:solidFill>
                  <a:srgbClr val="000000"/>
                </a:solidFill>
                <a:effectLst/>
                <a:uFillTx/>
                <a:latin typeface="Calibri"/>
                <a:cs typeface="Calibri"/>
              </a:rPr>
              <a:t>Rhai </a:t>
            </a:r>
            <a:r>
              <a:rPr lang="en-GB" sz="1200" b="0" i="0" u="none" strike="noStrike" cap="none" baseline="0" dirty="0" err="1">
                <a:solidFill>
                  <a:srgbClr val="000000"/>
                </a:solidFill>
                <a:effectLst/>
                <a:uFillTx/>
                <a:latin typeface="Calibri"/>
                <a:cs typeface="Calibri"/>
              </a:rPr>
              <a:t>enghreifftiau</a:t>
            </a:r>
            <a:r>
              <a:rPr lang="en-GB" sz="1200" b="0" i="0" u="none" strike="noStrike" cap="none" baseline="0" dirty="0">
                <a:solidFill>
                  <a:srgbClr val="000000"/>
                </a:solidFill>
                <a:effectLst/>
                <a:uFillTx/>
                <a:latin typeface="Calibri"/>
                <a:cs typeface="Calibri"/>
              </a:rPr>
              <a:t> o </a:t>
            </a:r>
            <a:r>
              <a:rPr lang="en-GB" sz="1200" b="0" i="0" u="none" strike="noStrike" cap="none" baseline="0" dirty="0" err="1">
                <a:solidFill>
                  <a:srgbClr val="000000"/>
                </a:solidFill>
                <a:effectLst/>
                <a:uFillTx/>
                <a:latin typeface="Calibri"/>
                <a:cs typeface="Calibri"/>
              </a:rPr>
              <a:t>gwestiynau</a:t>
            </a:r>
            <a:r>
              <a:rPr lang="en-GB" sz="1200" b="0" i="0" u="none" strike="noStrike" cap="none" baseline="0" dirty="0">
                <a:solidFill>
                  <a:srgbClr val="000000"/>
                </a:solidFill>
                <a:effectLst/>
                <a:uFillTx/>
                <a:latin typeface="Calibri"/>
                <a:cs typeface="Calibri"/>
              </a:rPr>
              <a:t>:</a:t>
            </a:r>
          </a:p>
          <a:p>
            <a:pPr lvl="0"/>
            <a:endParaRPr lang="en-GB" sz="1200" kern="1200" baseline="0" dirty="0">
              <a:solidFill>
                <a:schemeClr val="tx1"/>
              </a:solidFill>
              <a:effectLst/>
              <a:latin typeface="Calibri" panose="020F0502020204030204" pitchFamily="34" charset="0"/>
              <a:ea typeface="+mn-ea"/>
              <a:cs typeface="Calibri" panose="020F0502020204030204" pitchFamily="34" charset="0"/>
            </a:endParaRPr>
          </a:p>
          <a:p>
            <a:r>
              <a:rPr lang="en-GB" sz="1200" b="0" i="0" u="none" strike="noStrike" cap="none" baseline="0" dirty="0">
                <a:solidFill>
                  <a:srgbClr val="000000"/>
                </a:solidFill>
                <a:effectLst/>
                <a:uFillTx/>
                <a:latin typeface="Calibri" panose="020F0502020204030204" pitchFamily="34" charset="0"/>
              </a:rPr>
              <a:t>Pa </a:t>
            </a:r>
            <a:r>
              <a:rPr lang="en-GB" sz="1200" b="0" i="0" u="none" strike="noStrike" cap="none" baseline="0" dirty="0" err="1">
                <a:solidFill>
                  <a:srgbClr val="000000"/>
                </a:solidFill>
                <a:effectLst/>
                <a:uFillTx/>
                <a:latin typeface="Calibri" panose="020F0502020204030204" pitchFamily="34" charset="0"/>
              </a:rPr>
              <a:t>gryfderau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mewnol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sydd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gennych</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fydd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eich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helpu</a:t>
            </a:r>
            <a:r>
              <a:rPr lang="en-GB" sz="1200" b="0" i="0" u="none" strike="noStrike" cap="none" baseline="0" dirty="0">
                <a:solidFill>
                  <a:srgbClr val="000000"/>
                </a:solidFill>
                <a:effectLst/>
                <a:uFillTx/>
                <a:latin typeface="Calibri" panose="020F0502020204030204" pitchFamily="34" charset="0"/>
              </a:rPr>
              <a:t> i </a:t>
            </a:r>
            <a:r>
              <a:rPr lang="en-GB" sz="1200" b="0" i="0" u="none" strike="noStrike" cap="none" baseline="0" dirty="0" err="1">
                <a:solidFill>
                  <a:srgbClr val="000000"/>
                </a:solidFill>
                <a:effectLst/>
                <a:uFillTx/>
                <a:latin typeface="Calibri" panose="020F0502020204030204" pitchFamily="34" charset="0"/>
              </a:rPr>
              <a:t>gyflawni'r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pethau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bwysig</a:t>
            </a:r>
            <a:r>
              <a:rPr lang="en-GB" sz="1200" b="0" i="0" u="none" strike="noStrike" cap="none" baseline="0" dirty="0">
                <a:solidFill>
                  <a:srgbClr val="000000"/>
                </a:solidFill>
                <a:effectLst/>
                <a:uFillTx/>
                <a:latin typeface="Calibri" panose="020F0502020204030204" pitchFamily="34" charset="0"/>
              </a:rPr>
              <a:t> i chi?</a:t>
            </a:r>
            <a:r>
              <a:rPr lang="en-GB" dirty="0">
                <a:solidFill>
                  <a:srgbClr val="000000"/>
                </a:solidFill>
                <a:latin typeface="Calibri" panose="020F0502020204030204" pitchFamily="34" charset="0"/>
              </a:rPr>
              <a:t> </a:t>
            </a:r>
            <a:r>
              <a:rPr lang="en-GB" sz="1200" b="0" i="0" u="none" strike="noStrike" cap="none" baseline="0" dirty="0">
                <a:solidFill>
                  <a:srgbClr val="000000"/>
                </a:solidFill>
                <a:effectLst/>
                <a:uFillTx/>
                <a:latin typeface="Calibri" panose="020F0502020204030204" pitchFamily="34" charset="0"/>
              </a:rPr>
              <a:t> Er </a:t>
            </a:r>
            <a:r>
              <a:rPr lang="en-GB" sz="1200" b="0" i="0" u="none" strike="noStrike" cap="none" baseline="0" dirty="0" err="1">
                <a:solidFill>
                  <a:srgbClr val="000000"/>
                </a:solidFill>
                <a:effectLst/>
                <a:uFillTx/>
                <a:latin typeface="Calibri" panose="020F0502020204030204" pitchFamily="34" charset="0"/>
              </a:rPr>
              <a:t>enghraifft</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gonestrwydd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synnwyr</a:t>
            </a:r>
            <a:r>
              <a:rPr lang="en-GB" sz="1200" b="0" i="0" u="none" strike="noStrike" cap="none" baseline="0" dirty="0">
                <a:solidFill>
                  <a:srgbClr val="000000"/>
                </a:solidFill>
                <a:effectLst/>
                <a:uFillTx/>
                <a:latin typeface="Calibri" panose="020F0502020204030204" pitchFamily="34" charset="0"/>
              </a:rPr>
              <a:t> o </a:t>
            </a:r>
            <a:r>
              <a:rPr lang="en-GB" sz="1200" b="0" i="0" u="none" strike="noStrike" cap="none" baseline="0" dirty="0" err="1">
                <a:solidFill>
                  <a:srgbClr val="000000"/>
                </a:solidFill>
                <a:effectLst/>
                <a:uFillTx/>
                <a:latin typeface="Calibri" panose="020F0502020204030204" pitchFamily="34" charset="0"/>
              </a:rPr>
              <a:t>obaith</a:t>
            </a:r>
            <a:r>
              <a:rPr lang="en-GB" sz="1200" b="0" i="0" u="none" strike="noStrike" cap="none" baseline="0" dirty="0">
                <a:solidFill>
                  <a:srgbClr val="000000"/>
                </a:solidFill>
                <a:effectLst/>
                <a:uFillTx/>
                <a:latin typeface="Calibri" panose="020F0502020204030204" pitchFamily="34" charset="0"/>
              </a:rPr>
              <a:t>, </a:t>
            </a:r>
            <a:br>
              <a:rPr lang="en-GB" sz="1200" dirty="0">
                <a:cs typeface="+mn-lt"/>
              </a:rPr>
            </a:br>
            <a:r>
              <a:rPr lang="en-GB" sz="1200" b="0" i="0" u="none" strike="noStrike" cap="none" baseline="0" dirty="0" err="1">
                <a:solidFill>
                  <a:srgbClr val="000000"/>
                </a:solidFill>
                <a:effectLst/>
                <a:uFillTx/>
                <a:latin typeface="Calibri" panose="020F0502020204030204" pitchFamily="34" charset="0"/>
              </a:rPr>
              <a:t>fy</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ngallu</a:t>
            </a:r>
            <a:r>
              <a:rPr lang="en-GB" sz="1200" b="0" i="0" u="none" strike="noStrike" cap="none" baseline="0" dirty="0">
                <a:solidFill>
                  <a:srgbClr val="000000"/>
                </a:solidFill>
                <a:effectLst/>
                <a:uFillTx/>
                <a:latin typeface="Calibri" panose="020F0502020204030204" pitchFamily="34" charset="0"/>
              </a:rPr>
              <a:t> i </a:t>
            </a:r>
            <a:r>
              <a:rPr lang="en-GB" sz="1200" b="0" i="0" u="none" strike="noStrike" cap="none" baseline="0" dirty="0" err="1">
                <a:solidFill>
                  <a:srgbClr val="000000"/>
                </a:solidFill>
                <a:effectLst/>
                <a:uFillTx/>
                <a:latin typeface="Calibri" panose="020F0502020204030204" pitchFamily="34" charset="0"/>
              </a:rPr>
              <a:t>aros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fyw</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pryder</a:t>
            </a:r>
            <a:r>
              <a:rPr lang="en-GB" sz="1200" b="0" i="0" u="none" strike="noStrike" cap="none" baseline="0" dirty="0">
                <a:solidFill>
                  <a:srgbClr val="000000"/>
                </a:solidFill>
                <a:effectLst/>
                <a:uFillTx/>
                <a:latin typeface="Calibri" panose="020F0502020204030204" pitchFamily="34" charset="0"/>
              </a:rPr>
              <a:t> am </a:t>
            </a:r>
            <a:r>
              <a:rPr lang="en-GB" sz="1200" b="0" i="0" u="none" strike="noStrike" cap="none" baseline="0" dirty="0" err="1">
                <a:solidFill>
                  <a:srgbClr val="000000"/>
                </a:solidFill>
                <a:effectLst/>
                <a:uFillTx/>
                <a:latin typeface="Calibri" panose="020F0502020204030204" pitchFamily="34" charset="0"/>
              </a:rPr>
              <a:t>eraill</a:t>
            </a:r>
            <a:r>
              <a:rPr lang="en-GB" sz="1200" b="0" i="0" u="none" strike="noStrike" cap="none" baseline="0" dirty="0">
                <a:solidFill>
                  <a:srgbClr val="000000"/>
                </a:solidFill>
                <a:effectLst/>
                <a:uFillTx/>
                <a:latin typeface="Calibri" panose="020F0502020204030204" pitchFamily="34" charset="0"/>
              </a:rPr>
              <a:t>, ac </a:t>
            </a:r>
            <a:r>
              <a:rPr lang="en-GB" sz="1200" b="0" i="0" u="none" strike="noStrike" cap="none" baseline="0" dirty="0" err="1">
                <a:solidFill>
                  <a:srgbClr val="000000"/>
                </a:solidFill>
                <a:effectLst/>
                <a:uFillTx/>
                <a:latin typeface="Calibri" panose="020F0502020204030204" pitchFamily="34" charset="0"/>
              </a:rPr>
              <a:t>ati</a:t>
            </a:r>
            <a:r>
              <a:rPr lang="en-GB" sz="1200" b="0" i="0" u="none" strike="noStrike" cap="none" baseline="0" dirty="0">
                <a:solidFill>
                  <a:srgbClr val="000000"/>
                </a:solidFill>
                <a:effectLst/>
                <a:uFillTx/>
                <a:latin typeface="Calibri" panose="020F0502020204030204" pitchFamily="34" charset="0"/>
              </a:rPr>
              <a:t>.</a:t>
            </a:r>
          </a:p>
          <a:p>
            <a:pPr lvl="0"/>
            <a:r>
              <a:rPr lang="en-GB" sz="1200" b="0" i="0" u="none" strike="noStrike" cap="none" baseline="0" dirty="0" err="1">
                <a:solidFill>
                  <a:srgbClr val="000000"/>
                </a:solidFill>
                <a:effectLst/>
                <a:uFillTx/>
                <a:latin typeface="Calibri" panose="020F0502020204030204" pitchFamily="34" charset="0"/>
              </a:rPr>
              <a:t>Pwy</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rhoi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nerth</a:t>
            </a:r>
            <a:r>
              <a:rPr lang="en-GB" sz="1200" b="0" i="0" u="none" strike="noStrike" cap="none" baseline="0" dirty="0">
                <a:solidFill>
                  <a:srgbClr val="000000"/>
                </a:solidFill>
                <a:effectLst/>
                <a:uFillTx/>
                <a:latin typeface="Calibri" panose="020F0502020204030204" pitchFamily="34" charset="0"/>
              </a:rPr>
              <a:t> i chi? Er </a:t>
            </a:r>
            <a:r>
              <a:rPr lang="en-GB" sz="1200" b="0" i="0" u="none" strike="noStrike" cap="none" baseline="0" dirty="0" err="1">
                <a:solidFill>
                  <a:srgbClr val="000000"/>
                </a:solidFill>
                <a:effectLst/>
                <a:uFillTx/>
                <a:latin typeface="Calibri" panose="020F0502020204030204" pitchFamily="34" charset="0"/>
              </a:rPr>
              <a:t>enghraifft</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teulu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ffrindiau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cydweithwyr</a:t>
            </a:r>
            <a:r>
              <a:rPr lang="en-GB" sz="1200" b="0" i="0" u="none" strike="noStrike" cap="none" baseline="0" dirty="0">
                <a:solidFill>
                  <a:srgbClr val="000000"/>
                </a:solidFill>
                <a:effectLst/>
                <a:uFillTx/>
                <a:latin typeface="Calibri" panose="020F0502020204030204" pitchFamily="34" charset="0"/>
              </a:rPr>
              <a:t>, ac </a:t>
            </a:r>
            <a:r>
              <a:rPr lang="en-GB" sz="1200" b="0" i="0" u="none" strike="noStrike" cap="none" baseline="0" dirty="0" err="1">
                <a:solidFill>
                  <a:srgbClr val="000000"/>
                </a:solidFill>
                <a:effectLst/>
                <a:uFillTx/>
                <a:latin typeface="Calibri" panose="020F0502020204030204" pitchFamily="34" charset="0"/>
              </a:rPr>
              <a:t>ati</a:t>
            </a:r>
            <a:r>
              <a:rPr lang="en-GB" sz="1200" b="0" i="0" u="none" strike="noStrike" cap="none" baseline="0" dirty="0">
                <a:solidFill>
                  <a:srgbClr val="000000"/>
                </a:solidFill>
                <a:effectLst/>
                <a:uFillTx/>
                <a:latin typeface="Calibri" panose="020F0502020204030204" pitchFamily="34" charset="0"/>
              </a:rPr>
              <a:t>.</a:t>
            </a:r>
          </a:p>
          <a:p>
            <a:pPr lvl="0"/>
            <a:r>
              <a:rPr lang="en-GB" sz="1200" b="0" i="0" u="none" strike="noStrike" cap="none" baseline="0" dirty="0">
                <a:solidFill>
                  <a:srgbClr val="000000"/>
                </a:solidFill>
                <a:effectLst/>
                <a:uFillTx/>
                <a:latin typeface="Calibri" panose="020F0502020204030204" pitchFamily="34" charset="0"/>
              </a:rPr>
              <a:t>Pa </a:t>
            </a:r>
            <a:r>
              <a:rPr lang="en-GB" sz="1200" b="0" i="0" u="none" strike="noStrike" cap="none" baseline="0" dirty="0" err="1">
                <a:solidFill>
                  <a:srgbClr val="000000"/>
                </a:solidFill>
                <a:effectLst/>
                <a:uFillTx/>
                <a:latin typeface="Calibri" panose="020F0502020204030204" pitchFamily="34" charset="0"/>
              </a:rPr>
              <a:t>bethau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ydych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chi'n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falch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ohonynt</a:t>
            </a:r>
            <a:r>
              <a:rPr lang="en-GB" sz="1200" b="0" i="0" u="none" strike="noStrike" cap="none" baseline="0" dirty="0">
                <a:solidFill>
                  <a:srgbClr val="000000"/>
                </a:solidFill>
                <a:effectLst/>
                <a:uFillTx/>
                <a:latin typeface="Calibri" panose="020F0502020204030204" pitchFamily="34" charset="0"/>
              </a:rPr>
              <a:t>?</a:t>
            </a:r>
          </a:p>
          <a:p>
            <a:pPr lvl="0"/>
            <a:r>
              <a:rPr lang="en-GB" sz="1200" b="0" i="0" u="none" strike="noStrike" cap="none" baseline="0" dirty="0">
                <a:solidFill>
                  <a:srgbClr val="000000"/>
                </a:solidFill>
                <a:effectLst/>
                <a:uFillTx/>
                <a:latin typeface="Calibri" panose="020F0502020204030204" pitchFamily="34" charset="0"/>
              </a:rPr>
              <a:t>Pa </a:t>
            </a:r>
            <a:r>
              <a:rPr lang="en-GB" sz="1200" b="0" i="0" u="none" strike="noStrike" cap="none" baseline="0" dirty="0" err="1">
                <a:solidFill>
                  <a:srgbClr val="000000"/>
                </a:solidFill>
                <a:effectLst/>
                <a:uFillTx/>
                <a:latin typeface="Calibri" panose="020F0502020204030204" pitchFamily="34" charset="0"/>
              </a:rPr>
              <a:t>sgiliau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sydd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gennych</a:t>
            </a:r>
            <a:r>
              <a:rPr lang="en-GB" sz="1200" b="0" i="0" u="none" strike="noStrike" cap="none" baseline="0" dirty="0">
                <a:solidFill>
                  <a:srgbClr val="000000"/>
                </a:solidFill>
                <a:effectLst/>
                <a:uFillTx/>
                <a:latin typeface="Calibri" panose="020F0502020204030204" pitchFamily="34" charset="0"/>
              </a:rPr>
              <a:t>?  </a:t>
            </a:r>
          </a:p>
          <a:p>
            <a:pPr lvl="0"/>
            <a:r>
              <a:rPr lang="en-GB" sz="1200" b="0" i="0" u="none" strike="noStrike" cap="none" baseline="0" dirty="0">
                <a:solidFill>
                  <a:srgbClr val="000000"/>
                </a:solidFill>
                <a:effectLst/>
                <a:uFillTx/>
                <a:latin typeface="Calibri" panose="020F0502020204030204" pitchFamily="34" charset="0"/>
              </a:rPr>
              <a:t>Pa </a:t>
            </a:r>
            <a:r>
              <a:rPr lang="en-GB" sz="1200" b="0" i="0" u="none" strike="noStrike" cap="none" baseline="0" dirty="0" err="1">
                <a:solidFill>
                  <a:srgbClr val="000000"/>
                </a:solidFill>
                <a:effectLst/>
                <a:uFillTx/>
                <a:latin typeface="Calibri" panose="020F0502020204030204" pitchFamily="34" charset="0"/>
              </a:rPr>
              <a:t>sgiliau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sydd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gan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eich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teulu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a’ch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ffrindiau</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allai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eich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helpu</a:t>
            </a:r>
            <a:r>
              <a:rPr lang="en-GB" sz="1200" b="0" i="0" u="none" strike="noStrike" cap="none" baseline="0" dirty="0">
                <a:solidFill>
                  <a:srgbClr val="000000"/>
                </a:solidFill>
                <a:effectLst/>
                <a:uFillTx/>
                <a:latin typeface="Calibri" panose="020F0502020204030204" pitchFamily="34" charset="0"/>
              </a:rPr>
              <a:t> i </a:t>
            </a:r>
            <a:r>
              <a:rPr lang="en-GB" sz="1200" b="0" i="0" u="none" strike="noStrike" cap="none" baseline="0" dirty="0" err="1">
                <a:solidFill>
                  <a:srgbClr val="000000"/>
                </a:solidFill>
                <a:effectLst/>
                <a:uFillTx/>
                <a:latin typeface="Calibri" panose="020F0502020204030204" pitchFamily="34" charset="0"/>
              </a:rPr>
              <a:t>gyflawni’r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pethau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bwysig</a:t>
            </a:r>
            <a:r>
              <a:rPr lang="en-GB" sz="1200" b="0" i="0" u="none" strike="noStrike" cap="none" baseline="0" dirty="0">
                <a:solidFill>
                  <a:srgbClr val="000000"/>
                </a:solidFill>
                <a:effectLst/>
                <a:uFillTx/>
                <a:latin typeface="Calibri" panose="020F0502020204030204" pitchFamily="34" charset="0"/>
              </a:rPr>
              <a:t> i chi (er </a:t>
            </a:r>
            <a:r>
              <a:rPr lang="en-GB" sz="1200" b="0" i="0" u="none" strike="noStrike" cap="none" baseline="0" dirty="0" err="1">
                <a:solidFill>
                  <a:srgbClr val="000000"/>
                </a:solidFill>
                <a:effectLst/>
                <a:uFillTx/>
                <a:latin typeface="Calibri" panose="020F0502020204030204" pitchFamily="34" charset="0"/>
              </a:rPr>
              <a:t>enghraifft</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diddordebau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cyffredin</a:t>
            </a:r>
            <a:r>
              <a:rPr lang="en-GB" sz="1200" b="0" i="0" u="none" strike="noStrike" cap="none" baseline="0" dirty="0">
                <a:solidFill>
                  <a:srgbClr val="000000"/>
                </a:solidFill>
                <a:effectLst/>
                <a:uFillTx/>
                <a:latin typeface="Calibri" panose="020F0502020204030204" pitchFamily="34" charset="0"/>
              </a:rPr>
              <a:t>)?</a:t>
            </a:r>
          </a:p>
          <a:p>
            <a:r>
              <a:rPr lang="en-GB" sz="1200" b="0" i="0" u="none" strike="noStrike" cap="none" baseline="0" dirty="0">
                <a:solidFill>
                  <a:srgbClr val="000000"/>
                </a:solidFill>
                <a:effectLst/>
                <a:uFillTx/>
                <a:latin typeface="Calibri" panose="020F0502020204030204" pitchFamily="34" charset="0"/>
              </a:rPr>
              <a:t>Pa </a:t>
            </a:r>
            <a:r>
              <a:rPr lang="en-GB" sz="1200" b="0" i="0" u="none" strike="noStrike" cap="none" baseline="0" dirty="0" err="1">
                <a:solidFill>
                  <a:srgbClr val="000000"/>
                </a:solidFill>
                <a:effectLst/>
                <a:uFillTx/>
                <a:latin typeface="Calibri" panose="020F0502020204030204" pitchFamily="34" charset="0"/>
              </a:rPr>
              <a:t>adnoddau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eraill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sydd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gennych</a:t>
            </a:r>
            <a:r>
              <a:rPr lang="en-GB" sz="1200" b="0" i="0" u="none" strike="noStrike" cap="none" baseline="0" dirty="0">
                <a:solidFill>
                  <a:srgbClr val="000000"/>
                </a:solidFill>
                <a:effectLst/>
                <a:uFillTx/>
                <a:latin typeface="Calibri" panose="020F0502020204030204" pitchFamily="34" charset="0"/>
              </a:rPr>
              <a:t> chi? Er </a:t>
            </a:r>
            <a:r>
              <a:rPr lang="en-GB" sz="1200" b="0" i="0" u="none" strike="noStrike" cap="none" baseline="0" dirty="0" err="1">
                <a:solidFill>
                  <a:srgbClr val="000000"/>
                </a:solidFill>
                <a:effectLst/>
                <a:uFillTx/>
                <a:latin typeface="Calibri" panose="020F0502020204030204" pitchFamily="34" charset="0"/>
              </a:rPr>
              <a:t>enghraifft</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lleoedd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rhoi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cryfder</a:t>
            </a:r>
            <a:r>
              <a:rPr lang="en-GB" sz="1200" b="0" i="0" u="none" strike="noStrike" cap="none" baseline="0" dirty="0">
                <a:solidFill>
                  <a:srgbClr val="000000"/>
                </a:solidFill>
                <a:effectLst/>
                <a:uFillTx/>
                <a:latin typeface="Calibri" panose="020F0502020204030204" pitchFamily="34" charset="0"/>
              </a:rPr>
              <a:t> i chi, </a:t>
            </a:r>
            <a:r>
              <a:rPr lang="en-GB" sz="1200" b="0" i="0" u="none" strike="noStrike" cap="none" baseline="0" dirty="0" err="1">
                <a:solidFill>
                  <a:srgbClr val="000000"/>
                </a:solidFill>
                <a:effectLst/>
                <a:uFillTx/>
                <a:latin typeface="Calibri" panose="020F0502020204030204" pitchFamily="34" charset="0"/>
              </a:rPr>
              <a:t>anifeiliaid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anwes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hobïau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ysbrydolrwydd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ymarfer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corff</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rheolaidd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cerddoriaeth</a:t>
            </a:r>
            <a:r>
              <a:rPr lang="en-GB" sz="1200" b="0" i="0" u="none" strike="noStrike" cap="none" baseline="0" dirty="0">
                <a:solidFill>
                  <a:srgbClr val="000000"/>
                </a:solidFill>
                <a:effectLst/>
                <a:uFillTx/>
                <a:latin typeface="Calibri" panose="020F0502020204030204" pitchFamily="34" charset="0"/>
              </a:rPr>
              <a:t>, ac </a:t>
            </a:r>
            <a:r>
              <a:rPr lang="en-GB" sz="1200" b="0" i="0" u="none" strike="noStrike" cap="none" baseline="0" dirty="0" err="1">
                <a:solidFill>
                  <a:srgbClr val="000000"/>
                </a:solidFill>
                <a:effectLst/>
                <a:uFillTx/>
                <a:latin typeface="Calibri" panose="020F0502020204030204" pitchFamily="34" charset="0"/>
              </a:rPr>
              <a:t>ati</a:t>
            </a:r>
            <a:r>
              <a:rPr lang="en-GB" sz="1200" b="0" i="0" u="none" strike="noStrike" cap="none" baseline="0" dirty="0">
                <a:solidFill>
                  <a:srgbClr val="000000"/>
                </a:solidFill>
                <a:effectLst/>
                <a:uFillTx/>
                <a:latin typeface="Calibri" panose="020F0502020204030204" pitchFamily="34" charset="0"/>
              </a:rPr>
              <a:t>.</a:t>
            </a:r>
          </a:p>
          <a:p>
            <a:r>
              <a:rPr lang="en-GB" sz="1200" b="0" i="0" u="none" strike="noStrike" cap="none" baseline="0" dirty="0">
                <a:solidFill>
                  <a:srgbClr val="000000"/>
                </a:solidFill>
                <a:effectLst/>
                <a:uFillTx/>
                <a:latin typeface="Calibri" panose="020F0502020204030204" pitchFamily="34" charset="0"/>
              </a:rPr>
              <a:t>Pa </a:t>
            </a:r>
            <a:r>
              <a:rPr lang="en-GB" sz="1200" b="0" i="0" u="none" strike="noStrike" cap="none" baseline="0" dirty="0" err="1">
                <a:solidFill>
                  <a:srgbClr val="000000"/>
                </a:solidFill>
                <a:effectLst/>
                <a:uFillTx/>
                <a:latin typeface="Calibri" panose="020F0502020204030204" pitchFamily="34" charset="0"/>
              </a:rPr>
              <a:t>sgiliau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gallu</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chefnogaeth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ydych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chi'n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meddwl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sydd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gan</a:t>
            </a:r>
            <a:r>
              <a:rPr lang="en-GB" sz="1200" b="0" i="0" u="none" strike="noStrike" cap="none" baseline="0" dirty="0">
                <a:solidFill>
                  <a:srgbClr val="000000"/>
                </a:solidFill>
                <a:effectLst/>
                <a:uFillTx/>
                <a:latin typeface="Calibri" panose="020F0502020204030204" pitchFamily="34" charset="0"/>
              </a:rPr>
              <a:t> y </a:t>
            </a:r>
            <a:r>
              <a:rPr lang="en-GB" sz="1200" b="0" i="0" u="none" strike="noStrike" cap="none" baseline="0" dirty="0" err="1">
                <a:solidFill>
                  <a:srgbClr val="000000"/>
                </a:solidFill>
                <a:effectLst/>
                <a:uFillTx/>
                <a:latin typeface="Calibri" panose="020F0502020204030204" pitchFamily="34" charset="0"/>
              </a:rPr>
              <a:t>gymuned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i'w</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cynnig</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allai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eich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helpu</a:t>
            </a:r>
            <a:r>
              <a:rPr lang="en-GB" sz="1200" b="0" i="0" u="none" strike="noStrike" cap="none" baseline="0" dirty="0">
                <a:solidFill>
                  <a:srgbClr val="000000"/>
                </a:solidFill>
                <a:effectLst/>
                <a:uFillTx/>
                <a:latin typeface="Calibri" panose="020F0502020204030204" pitchFamily="34" charset="0"/>
              </a:rPr>
              <a:t> i </a:t>
            </a:r>
            <a:r>
              <a:rPr lang="en-GB" sz="1200" b="0" i="0" u="none" strike="noStrike" cap="none" baseline="0" dirty="0" err="1">
                <a:solidFill>
                  <a:srgbClr val="000000"/>
                </a:solidFill>
                <a:effectLst/>
                <a:uFillTx/>
                <a:latin typeface="Calibri" panose="020F0502020204030204" pitchFamily="34" charset="0"/>
              </a:rPr>
              <a:t>gyflawni'r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pethau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bwysig</a:t>
            </a:r>
            <a:r>
              <a:rPr lang="en-GB" sz="1200" b="0" i="0" u="none" strike="noStrike" cap="none" baseline="0" dirty="0">
                <a:solidFill>
                  <a:srgbClr val="000000"/>
                </a:solidFill>
                <a:effectLst/>
                <a:uFillTx/>
                <a:latin typeface="Calibri" panose="020F0502020204030204" pitchFamily="34" charset="0"/>
              </a:rPr>
              <a:t> i chi?</a:t>
            </a:r>
          </a:p>
          <a:p>
            <a:r>
              <a:rPr lang="en-GB" sz="1200" b="0" i="0" u="none" strike="noStrike" cap="none" baseline="0" dirty="0">
                <a:solidFill>
                  <a:srgbClr val="000000"/>
                </a:solidFill>
                <a:effectLst/>
                <a:uFillTx/>
                <a:latin typeface="Calibri" panose="020F0502020204030204" pitchFamily="34" charset="0"/>
              </a:rPr>
              <a:t>A </a:t>
            </a:r>
            <a:r>
              <a:rPr lang="en-GB" sz="1200" b="0" i="0" u="none" strike="noStrike" cap="none" baseline="0" dirty="0" err="1">
                <a:solidFill>
                  <a:srgbClr val="000000"/>
                </a:solidFill>
                <a:effectLst/>
                <a:uFillTx/>
                <a:latin typeface="Calibri" panose="020F0502020204030204" pitchFamily="34" charset="0"/>
              </a:rPr>
              <a:t>yw’r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sgiliau</a:t>
            </a:r>
            <a:r>
              <a:rPr lang="en-GB" sz="1200" b="0" i="0" u="none" strike="noStrike" cap="none" baseline="0" dirty="0">
                <a:solidFill>
                  <a:srgbClr val="000000"/>
                </a:solidFill>
                <a:effectLst/>
                <a:uFillTx/>
                <a:latin typeface="Calibri" panose="020F0502020204030204" pitchFamily="34" charset="0"/>
              </a:rPr>
              <a:t>, y </a:t>
            </a:r>
            <a:r>
              <a:rPr lang="en-GB" sz="1200" b="0" i="0" u="none" strike="noStrike" cap="none" baseline="0" dirty="0" err="1">
                <a:solidFill>
                  <a:srgbClr val="000000"/>
                </a:solidFill>
                <a:effectLst/>
                <a:uFillTx/>
                <a:latin typeface="Calibri" panose="020F0502020204030204" pitchFamily="34" charset="0"/>
              </a:rPr>
              <a:t>gefnogaeth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gallu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sydd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gael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ddigonol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i’ch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galluogi</a:t>
            </a:r>
            <a:r>
              <a:rPr lang="en-GB" sz="1200" b="0" i="0" u="none" strike="noStrike" cap="none" baseline="0" dirty="0">
                <a:solidFill>
                  <a:srgbClr val="000000"/>
                </a:solidFill>
                <a:effectLst/>
                <a:uFillTx/>
                <a:latin typeface="Calibri" panose="020F0502020204030204" pitchFamily="34" charset="0"/>
              </a:rPr>
              <a:t> i </a:t>
            </a:r>
            <a:r>
              <a:rPr lang="en-GB" sz="1200" b="0" i="0" u="none" strike="noStrike" cap="none" baseline="0" dirty="0" err="1">
                <a:solidFill>
                  <a:srgbClr val="000000"/>
                </a:solidFill>
                <a:effectLst/>
                <a:uFillTx/>
                <a:latin typeface="Calibri" panose="020F0502020204030204" pitchFamily="34" charset="0"/>
              </a:rPr>
              <a:t>gyflawni’r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pethau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bwysig</a:t>
            </a:r>
            <a:r>
              <a:rPr lang="en-GB" sz="1200" b="0" i="0" u="none" strike="noStrike" cap="none" baseline="0" dirty="0">
                <a:solidFill>
                  <a:srgbClr val="000000"/>
                </a:solidFill>
                <a:effectLst/>
                <a:uFillTx/>
                <a:latin typeface="Calibri" panose="020F0502020204030204" pitchFamily="34" charset="0"/>
              </a:rPr>
              <a:t> i chi?</a:t>
            </a:r>
          </a:p>
          <a:p>
            <a:endParaRPr lang="en-GB" dirty="0"/>
          </a:p>
          <a:p>
            <a:r>
              <a:rPr lang="en-US" b="1" u="sng" dirty="0"/>
              <a:t>English </a:t>
            </a:r>
            <a:endParaRPr lang="en-GB"/>
          </a:p>
          <a:p>
            <a:r>
              <a:rPr lang="en-GB" dirty="0"/>
              <a:t>Introduce a case study </a:t>
            </a:r>
            <a:endParaRPr lang="en-GB" sz="1200" dirty="0">
              <a:cs typeface="Calibri"/>
            </a:endParaRPr>
          </a:p>
          <a:p>
            <a:r>
              <a:rPr lang="en-GB" sz="1200" dirty="0"/>
              <a:t>Feedback: Collate responses on Flipchart: if there are useful questions, can</a:t>
            </a:r>
            <a:r>
              <a:rPr lang="en-GB" sz="1200" baseline="0" dirty="0"/>
              <a:t> collate and disseminate to group if feel this would be helpful in enabling them to restructure questions:</a:t>
            </a:r>
            <a:endParaRPr lang="en-GB" sz="1200" dirty="0"/>
          </a:p>
          <a:p>
            <a:r>
              <a:rPr lang="en-GB" sz="1200" dirty="0"/>
              <a:t>consider the challenges of communication </a:t>
            </a:r>
          </a:p>
          <a:p>
            <a:r>
              <a:rPr lang="en-GB" sz="1200" dirty="0"/>
              <a:t>Emphasis</a:t>
            </a:r>
            <a:r>
              <a:rPr lang="en-GB" sz="1200" baseline="0" dirty="0"/>
              <a:t>e the importance of how this is recorded, making sure you record outcomes in  a manner that is reflective of what matters to the individual</a:t>
            </a:r>
          </a:p>
          <a:p>
            <a:r>
              <a:rPr lang="en-GB" sz="1200" u="sng" kern="1200" dirty="0">
                <a:solidFill>
                  <a:schemeClr val="tx1"/>
                </a:solidFill>
                <a:effectLst/>
                <a:latin typeface="Calibri" panose="020F0502020204030204" pitchFamily="34" charset="0"/>
                <a:ea typeface="+mn-ea"/>
                <a:cs typeface="Calibri" panose="020F0502020204030204" pitchFamily="34" charset="0"/>
                <a:hlinkClick r:id="rId3"/>
              </a:rPr>
              <a:t>Transforming Social Services: Towards an Enabling Wales</a:t>
            </a:r>
            <a:r>
              <a:rPr lang="en-GB" sz="1200" u="sng" kern="1200" dirty="0">
                <a:solidFill>
                  <a:schemeClr val="tx1"/>
                </a:solidFill>
                <a:effectLst/>
                <a:latin typeface="Calibri" panose="020F0502020204030204" pitchFamily="34" charset="0"/>
                <a:ea typeface="+mn-ea"/>
                <a:cs typeface="Calibri" panose="020F0502020204030204" pitchFamily="34" charset="0"/>
              </a:rPr>
              <a:t>: (Give as a</a:t>
            </a:r>
            <a:r>
              <a:rPr lang="en-GB" sz="1200" u="sng" kern="1200" baseline="0" dirty="0">
                <a:solidFill>
                  <a:schemeClr val="tx1"/>
                </a:solidFill>
                <a:effectLst/>
                <a:latin typeface="Calibri" panose="020F0502020204030204" pitchFamily="34" charset="0"/>
                <a:ea typeface="+mn-ea"/>
                <a:cs typeface="Calibri" panose="020F0502020204030204" pitchFamily="34" charset="0"/>
              </a:rPr>
              <a:t> handout for further reading at end of session)</a:t>
            </a:r>
          </a:p>
          <a:p>
            <a:endParaRPr lang="en-GB" b="1" baseline="0" dirty="0"/>
          </a:p>
          <a:p>
            <a:pPr lvl="0"/>
            <a:r>
              <a:rPr lang="en-GB" sz="1400" kern="1200" dirty="0">
                <a:solidFill>
                  <a:schemeClr val="tx1"/>
                </a:solidFill>
                <a:effectLst/>
                <a:latin typeface="Calibri" panose="020F0502020204030204" pitchFamily="34" charset="0"/>
                <a:ea typeface="+mn-ea"/>
                <a:cs typeface="Calibri" panose="020F0502020204030204" pitchFamily="34" charset="0"/>
              </a:rPr>
              <a:t>Some examples</a:t>
            </a:r>
            <a:r>
              <a:rPr lang="en-GB" sz="1400" kern="1200" baseline="0" dirty="0">
                <a:solidFill>
                  <a:schemeClr val="tx1"/>
                </a:solidFill>
                <a:effectLst/>
                <a:latin typeface="Calibri" panose="020F0502020204030204" pitchFamily="34" charset="0"/>
                <a:ea typeface="+mn-ea"/>
                <a:cs typeface="Calibri" panose="020F0502020204030204" pitchFamily="34" charset="0"/>
              </a:rPr>
              <a:t> of questions:</a:t>
            </a:r>
          </a:p>
          <a:p>
            <a:pPr lvl="0"/>
            <a:endParaRPr lang="en-GB" sz="1400" kern="1200" baseline="0" dirty="0">
              <a:solidFill>
                <a:schemeClr val="tx1"/>
              </a:solidFill>
              <a:effectLst/>
              <a:latin typeface="Calibri" panose="020F0502020204030204" pitchFamily="34" charset="0"/>
              <a:ea typeface="+mn-ea"/>
              <a:cs typeface="Calibri" panose="020F0502020204030204" pitchFamily="34" charset="0"/>
            </a:endParaRPr>
          </a:p>
          <a:p>
            <a:pPr lvl="0"/>
            <a:r>
              <a:rPr lang="en-GB" sz="1400" kern="1200" dirty="0">
                <a:solidFill>
                  <a:schemeClr val="tx1"/>
                </a:solidFill>
                <a:effectLst/>
                <a:latin typeface="Calibri" panose="020F0502020204030204" pitchFamily="34" charset="0"/>
                <a:ea typeface="+mn-ea"/>
                <a:cs typeface="Calibri" panose="020F0502020204030204" pitchFamily="34" charset="0"/>
              </a:rPr>
              <a:t>What internal strengths do you have that will help you achieve the things</a:t>
            </a:r>
            <a:r>
              <a:rPr lang="en-GB" sz="1400" kern="1200" baseline="0" dirty="0">
                <a:solidFill>
                  <a:schemeClr val="tx1"/>
                </a:solidFill>
                <a:effectLst/>
                <a:latin typeface="Calibri" panose="020F0502020204030204" pitchFamily="34" charset="0"/>
                <a:ea typeface="+mn-ea"/>
                <a:cs typeface="Calibri" panose="020F0502020204030204" pitchFamily="34" charset="0"/>
              </a:rPr>
              <a:t> that matter to you</a:t>
            </a:r>
            <a:r>
              <a:rPr lang="en-GB" sz="1400" kern="1200" dirty="0">
                <a:solidFill>
                  <a:schemeClr val="tx1"/>
                </a:solidFill>
                <a:effectLst/>
                <a:latin typeface="Calibri" panose="020F0502020204030204" pitchFamily="34" charset="0"/>
                <a:ea typeface="+mn-ea"/>
                <a:cs typeface="Calibri" panose="020F0502020204030204" pitchFamily="34" charset="0"/>
              </a:rPr>
              <a:t>?  For example honesty, sense of hope, </a:t>
            </a:r>
            <a:br>
              <a:rPr lang="en-GB" sz="1400" kern="1200" dirty="0">
                <a:solidFill>
                  <a:schemeClr val="tx1"/>
                </a:solidFill>
                <a:effectLst/>
                <a:latin typeface="Calibri" panose="020F0502020204030204" pitchFamily="34" charset="0"/>
                <a:ea typeface="+mn-ea"/>
                <a:cs typeface="Calibri" panose="020F0502020204030204" pitchFamily="34" charset="0"/>
              </a:rPr>
            </a:br>
            <a:r>
              <a:rPr lang="en-GB" sz="1400" kern="1200" dirty="0">
                <a:solidFill>
                  <a:schemeClr val="tx1"/>
                </a:solidFill>
                <a:effectLst/>
                <a:latin typeface="Calibri" panose="020F0502020204030204" pitchFamily="34" charset="0"/>
                <a:ea typeface="+mn-ea"/>
                <a:cs typeface="Calibri" panose="020F0502020204030204" pitchFamily="34" charset="0"/>
              </a:rPr>
              <a:t>my ability to stay alive, concern for others, etc.</a:t>
            </a:r>
          </a:p>
          <a:p>
            <a:pPr lvl="0"/>
            <a:r>
              <a:rPr lang="en-GB" sz="1400" kern="1200" dirty="0">
                <a:solidFill>
                  <a:schemeClr val="tx1"/>
                </a:solidFill>
                <a:effectLst/>
                <a:latin typeface="Calibri" panose="020F0502020204030204" pitchFamily="34" charset="0"/>
                <a:ea typeface="+mn-ea"/>
                <a:cs typeface="Calibri" panose="020F0502020204030204" pitchFamily="34" charset="0"/>
              </a:rPr>
              <a:t>Who gives you strength? For example family, friends, colleagues, etc.</a:t>
            </a:r>
          </a:p>
          <a:p>
            <a:pPr lvl="0"/>
            <a:r>
              <a:rPr lang="en-GB" sz="1400" kern="1200" dirty="0">
                <a:solidFill>
                  <a:schemeClr val="tx1"/>
                </a:solidFill>
                <a:effectLst/>
                <a:latin typeface="Calibri" panose="020F0502020204030204" pitchFamily="34" charset="0"/>
                <a:ea typeface="+mn-ea"/>
                <a:cs typeface="Calibri" panose="020F0502020204030204" pitchFamily="34" charset="0"/>
              </a:rPr>
              <a:t>What things are you proud of?</a:t>
            </a:r>
          </a:p>
          <a:p>
            <a:pPr lvl="0"/>
            <a:r>
              <a:rPr lang="en-GB" sz="1400" kern="1200" dirty="0">
                <a:solidFill>
                  <a:schemeClr val="tx1"/>
                </a:solidFill>
                <a:effectLst/>
                <a:latin typeface="Calibri" panose="020F0502020204030204" pitchFamily="34" charset="0"/>
                <a:ea typeface="+mn-ea"/>
                <a:cs typeface="Calibri" panose="020F0502020204030204" pitchFamily="34" charset="0"/>
              </a:rPr>
              <a:t>What skills do you have?  </a:t>
            </a:r>
          </a:p>
          <a:p>
            <a:pPr lvl="0"/>
            <a:r>
              <a:rPr lang="en-GB" sz="1400" kern="1200" dirty="0">
                <a:solidFill>
                  <a:schemeClr val="tx1"/>
                </a:solidFill>
                <a:effectLst/>
                <a:latin typeface="Calibri" panose="020F0502020204030204" pitchFamily="34" charset="0"/>
                <a:ea typeface="+mn-ea"/>
                <a:cs typeface="Calibri" panose="020F0502020204030204" pitchFamily="34" charset="0"/>
              </a:rPr>
              <a:t>What skills do your family and friends have that might help you achieve the things that matter</a:t>
            </a:r>
            <a:r>
              <a:rPr lang="en-GB" sz="1400" kern="1200" baseline="0" dirty="0">
                <a:solidFill>
                  <a:schemeClr val="tx1"/>
                </a:solidFill>
                <a:effectLst/>
                <a:latin typeface="Calibri" panose="020F0502020204030204" pitchFamily="34" charset="0"/>
                <a:ea typeface="+mn-ea"/>
                <a:cs typeface="Calibri" panose="020F0502020204030204" pitchFamily="34" charset="0"/>
              </a:rPr>
              <a:t> to you (for example common interests)</a:t>
            </a:r>
            <a:r>
              <a:rPr lang="en-GB" sz="1400" kern="1200" dirty="0">
                <a:solidFill>
                  <a:schemeClr val="tx1"/>
                </a:solidFill>
                <a:effectLst/>
                <a:latin typeface="Calibri" panose="020F0502020204030204" pitchFamily="34" charset="0"/>
                <a:ea typeface="+mn-ea"/>
                <a:cs typeface="Calibri" panose="020F0502020204030204" pitchFamily="34" charset="0"/>
              </a:rPr>
              <a:t>?</a:t>
            </a:r>
          </a:p>
          <a:p>
            <a:r>
              <a:rPr lang="en-GB" sz="1400" kern="1200" dirty="0">
                <a:solidFill>
                  <a:schemeClr val="tx1"/>
                </a:solidFill>
                <a:effectLst/>
                <a:latin typeface="Calibri" panose="020F0502020204030204" pitchFamily="34" charset="0"/>
                <a:ea typeface="+mn-ea"/>
                <a:cs typeface="Calibri" panose="020F0502020204030204" pitchFamily="34" charset="0"/>
              </a:rPr>
              <a:t>What other resources do you have? For example, places that give you strength, pets, hobbies, spirituality, regular exercise, music, etc.</a:t>
            </a:r>
          </a:p>
          <a:p>
            <a:r>
              <a:rPr lang="en-GB" sz="1400" kern="1200" dirty="0">
                <a:solidFill>
                  <a:schemeClr val="tx1"/>
                </a:solidFill>
                <a:effectLst/>
                <a:latin typeface="Calibri" panose="020F0502020204030204" pitchFamily="34" charset="0"/>
                <a:ea typeface="+mn-ea"/>
                <a:cs typeface="Calibri" panose="020F0502020204030204" pitchFamily="34" charset="0"/>
              </a:rPr>
              <a:t>What skills,</a:t>
            </a:r>
            <a:r>
              <a:rPr lang="en-GB" sz="1400" kern="1200" baseline="0" dirty="0">
                <a:solidFill>
                  <a:schemeClr val="tx1"/>
                </a:solidFill>
                <a:effectLst/>
                <a:latin typeface="Calibri" panose="020F0502020204030204" pitchFamily="34" charset="0"/>
                <a:ea typeface="+mn-ea"/>
                <a:cs typeface="Calibri" panose="020F0502020204030204" pitchFamily="34" charset="0"/>
              </a:rPr>
              <a:t> capacity and support do you think the community has to offer that could help you achieve the things that matter to you?</a:t>
            </a:r>
          </a:p>
          <a:p>
            <a:r>
              <a:rPr lang="en-GB" sz="1400" kern="1200" baseline="0" dirty="0">
                <a:solidFill>
                  <a:schemeClr val="tx1"/>
                </a:solidFill>
                <a:effectLst/>
                <a:latin typeface="Calibri" panose="020F0502020204030204" pitchFamily="34" charset="0"/>
                <a:ea typeface="+mn-ea"/>
                <a:cs typeface="Calibri" panose="020F0502020204030204" pitchFamily="34" charset="0"/>
              </a:rPr>
              <a:t>Are the skills, support and capacity available sufficient to enable you to achieve the things that matter to you?</a:t>
            </a:r>
            <a:endParaRPr lang="en-GB" sz="1400" kern="1200" dirty="0">
              <a:solidFill>
                <a:schemeClr val="tx1"/>
              </a:solidFill>
              <a:effectLst/>
              <a:latin typeface="Calibri" panose="020F0502020204030204" pitchFamily="34" charset="0"/>
              <a:ea typeface="+mn-ea"/>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15</a:t>
            </a:fld>
            <a:endParaRPr lang="en-US"/>
          </a:p>
        </p:txBody>
      </p:sp>
    </p:spTree>
    <p:extLst>
      <p:ext uri="{BB962C8B-B14F-4D97-AF65-F5344CB8AC3E}">
        <p14:creationId xmlns:p14="http://schemas.microsoft.com/office/powerpoint/2010/main" val="11724496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orkforce learning &amp; Dev">
    <p:bg>
      <p:bgPr>
        <a:solidFill>
          <a:srgbClr val="16AD85"/>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922547" y="5999825"/>
            <a:ext cx="1496910" cy="64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77872"/>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p:cNvSpPr>
            <a:spLocks noGrp="1"/>
          </p:cNvSpPr>
          <p:nvPr>
            <p:ph type="title"/>
          </p:nvPr>
        </p:nvSpPr>
        <p:spPr>
          <a:xfrm>
            <a:off x="628650" y="1506953"/>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p>
        </p:txBody>
      </p:sp>
      <p:sp>
        <p:nvSpPr>
          <p:cNvPr id="13" name="Text Placeholder 12"/>
          <p:cNvSpPr>
            <a:spLocks noGrp="1"/>
          </p:cNvSpPr>
          <p:nvPr>
            <p:ph type="body" sz="quarter" idx="13" hasCustomPrompt="1"/>
          </p:nvPr>
        </p:nvSpPr>
        <p:spPr>
          <a:xfrm>
            <a:off x="628650" y="3893915"/>
            <a:ext cx="3759283" cy="1024286"/>
          </a:xfrm>
        </p:spPr>
        <p:txBody>
          <a:bodyPr>
            <a:normAutofit/>
          </a:bodyPr>
          <a:lstStyle>
            <a:lvl1pPr marL="0" indent="0">
              <a:buNone/>
              <a:defRPr sz="2800">
                <a:solidFill>
                  <a:srgbClr val="37394C"/>
                </a:solidFill>
              </a:defRPr>
            </a:lvl1pPr>
          </a:lstStyle>
          <a:p>
            <a:pPr lvl="0"/>
            <a:r>
              <a:rPr lang="en-US"/>
              <a:t>Workforce and learning development </a:t>
            </a:r>
          </a:p>
        </p:txBody>
      </p:sp>
      <p:sp>
        <p:nvSpPr>
          <p:cNvPr id="15" name="Text Placeholder 14"/>
          <p:cNvSpPr>
            <a:spLocks noGrp="1"/>
          </p:cNvSpPr>
          <p:nvPr>
            <p:ph type="body" sz="quarter" idx="14"/>
          </p:nvPr>
        </p:nvSpPr>
        <p:spPr>
          <a:xfrm>
            <a:off x="628486" y="5164834"/>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29837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ndscape imag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latin typeface="Calibri" panose="020F0502020204030204" pitchFamily="34" charset="0"/>
              </a:rPr>
              <a:t>www.gofalcymdeithasol.cymru</a:t>
            </a:r>
          </a:p>
          <a:p>
            <a:pPr eaLnBrk="1" hangingPunct="1"/>
            <a:r>
              <a:rPr lang="en-US" altLang="x-none" sz="1100" dirty="0">
                <a:solidFill>
                  <a:srgbClr val="37394C"/>
                </a:solidFill>
                <a:latin typeface="Calibri" panose="020F0502020204030204" pitchFamily="34" charset="0"/>
              </a:rPr>
              <a:t>www.socialcare.wales</a:t>
            </a:r>
          </a:p>
        </p:txBody>
      </p:sp>
      <p:cxnSp>
        <p:nvCxnSpPr>
          <p:cNvPr id="8" name="Straight Connector 7"/>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a:t>Click to edit Master title style</a:t>
            </a:r>
          </a:p>
        </p:txBody>
      </p:sp>
      <p:sp>
        <p:nvSpPr>
          <p:cNvPr id="39" name="Text Placeholder 38"/>
          <p:cNvSpPr>
            <a:spLocks noGrp="1"/>
          </p:cNvSpPr>
          <p:nvPr>
            <p:ph type="body" sz="quarter" idx="11" hasCustomPrompt="1"/>
          </p:nvPr>
        </p:nvSpPr>
        <p:spPr>
          <a:xfrm>
            <a:off x="4887471" y="441665"/>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title style</a:t>
            </a:r>
          </a:p>
        </p:txBody>
      </p:sp>
      <p:sp>
        <p:nvSpPr>
          <p:cNvPr id="45" name="Picture Placeholder 44"/>
          <p:cNvSpPr>
            <a:spLocks noGrp="1"/>
          </p:cNvSpPr>
          <p:nvPr>
            <p:ph type="pic" sz="quarter" idx="14"/>
          </p:nvPr>
        </p:nvSpPr>
        <p:spPr>
          <a:xfrm>
            <a:off x="623889" y="1550833"/>
            <a:ext cx="7929119" cy="4025508"/>
          </a:xfrm>
          <a:ln w="120650">
            <a:solidFill>
              <a:srgbClr val="37394C"/>
            </a:solidFill>
            <a:round/>
          </a:ln>
        </p:spPr>
        <p:txBody>
          <a:bodyPr rtlCol="0">
            <a:normAutofit/>
          </a:bodyPr>
          <a:lstStyle/>
          <a:p>
            <a:pPr lvl="0"/>
            <a:r>
              <a:rPr lang="en-US" noProof="0"/>
              <a:t>Click icon to add picture</a:t>
            </a:r>
          </a:p>
        </p:txBody>
      </p:sp>
      <p:pic>
        <p:nvPicPr>
          <p:cNvPr id="9"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108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37394C"/>
        </a:solidFill>
        <a:effectLst/>
      </p:bgPr>
    </p:bg>
    <p:spTree>
      <p:nvGrpSpPr>
        <p:cNvPr id="1" name=""/>
        <p:cNvGrpSpPr/>
        <p:nvPr/>
      </p:nvGrpSpPr>
      <p:grpSpPr>
        <a:xfrm>
          <a:off x="0" y="0"/>
          <a:ext cx="0" cy="0"/>
          <a:chOff x="0" y="0"/>
          <a:chExt cx="0" cy="0"/>
        </a:xfrm>
      </p:grpSpPr>
      <p:pic>
        <p:nvPicPr>
          <p:cNvPr id="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6157913"/>
            <a:ext cx="186848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56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chemeClr val="bg1"/>
                </a:solidFill>
                <a:latin typeface="Calibri" panose="020F0502020204030204" pitchFamily="34" charset="0"/>
              </a:rPr>
              <a:t>www.gofalcymdeithasol.cymru</a:t>
            </a:r>
          </a:p>
          <a:p>
            <a:pPr eaLnBrk="1" hangingPunct="1"/>
            <a:r>
              <a:rPr lang="en-US" altLang="x-none" sz="1100" dirty="0">
                <a:solidFill>
                  <a:schemeClr val="bg1"/>
                </a:solidFill>
                <a:latin typeface="Calibri" panose="020F0502020204030204" pitchFamily="34" charset="0"/>
              </a:rPr>
              <a:t>www.socialcare.wales</a:t>
            </a:r>
          </a:p>
        </p:txBody>
      </p:sp>
      <p:sp>
        <p:nvSpPr>
          <p:cNvPr id="5" name="TextBox 7"/>
          <p:cNvSpPr txBox="1">
            <a:spLocks noChangeArrowheads="1"/>
          </p:cNvSpPr>
          <p:nvPr/>
        </p:nvSpPr>
        <p:spPr bwMode="auto">
          <a:xfrm>
            <a:off x="757238" y="2476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endParaRPr lang="x-none" altLang="x-none" dirty="0">
              <a:latin typeface="Calibri" panose="020F0502020204030204" pitchFamily="34" charset="0"/>
            </a:endParaRPr>
          </a:p>
        </p:txBody>
      </p:sp>
      <p:pic>
        <p:nvPicPr>
          <p:cNvPr id="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72300" y="5986463"/>
            <a:ext cx="171767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p:cNvSpPr txBox="1">
            <a:spLocks noChangeArrowheads="1"/>
          </p:cNvSpPr>
          <p:nvPr/>
        </p:nvSpPr>
        <p:spPr bwMode="auto">
          <a:xfrm>
            <a:off x="696913" y="2054225"/>
            <a:ext cx="37592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4800" dirty="0" err="1">
                <a:solidFill>
                  <a:srgbClr val="16AD85"/>
                </a:solidFill>
                <a:latin typeface="Calibri" panose="020F0502020204030204" pitchFamily="34" charset="0"/>
              </a:rPr>
              <a:t>Diolch</a:t>
            </a:r>
            <a:endParaRPr lang="en-US" altLang="x-none" sz="4800" dirty="0">
              <a:solidFill>
                <a:srgbClr val="16AD85"/>
              </a:solidFill>
              <a:latin typeface="Calibri" panose="020F0502020204030204" pitchFamily="34" charset="0"/>
            </a:endParaRPr>
          </a:p>
          <a:p>
            <a:pPr eaLnBrk="1" hangingPunct="1"/>
            <a:r>
              <a:rPr lang="en-US" altLang="x-none" sz="4800" dirty="0">
                <a:solidFill>
                  <a:srgbClr val="16AD85"/>
                </a:solidFill>
                <a:latin typeface="Calibri" panose="020F0502020204030204" pitchFamily="34" charset="0"/>
              </a:rPr>
              <a:t>Thank you</a:t>
            </a:r>
          </a:p>
        </p:txBody>
      </p:sp>
      <p:cxnSp>
        <p:nvCxnSpPr>
          <p:cNvPr id="8" name="Straight Connector 7"/>
          <p:cNvCxnSpPr/>
          <p:nvPr/>
        </p:nvCxnSpPr>
        <p:spPr>
          <a:xfrm>
            <a:off x="831850" y="4002088"/>
            <a:ext cx="3170238" cy="0"/>
          </a:xfrm>
          <a:prstGeom prst="line">
            <a:avLst/>
          </a:prstGeom>
          <a:ln w="31750">
            <a:solidFill>
              <a:srgbClr val="16AD8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1850" y="1754188"/>
            <a:ext cx="3170238" cy="0"/>
          </a:xfrm>
          <a:prstGeom prst="line">
            <a:avLst/>
          </a:prstGeom>
          <a:ln w="31750">
            <a:solidFill>
              <a:srgbClr val="16AD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78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8707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Calibri" panose="020F0502020204030204" pitchFamily="34" charset="0"/>
              </a:defRPr>
            </a:lvl1pPr>
          </a:lstStyle>
          <a:p>
            <a:pPr>
              <a:defRPr/>
            </a:pPr>
            <a:fld id="{A634F050-CADA-4C40-8DC4-FA2BCB9EA614}" type="datetimeFigureOut">
              <a:rPr lang="en-US" smtClean="0"/>
              <a:pPr>
                <a:defRPr/>
              </a:pPr>
              <a:t>1/10/2024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Calibri" panose="020F0502020204030204" pitchFamily="34" charset="0"/>
              </a:defRPr>
            </a:lvl1pPr>
          </a:lstStyle>
          <a:p>
            <a:pPr>
              <a:defRPr/>
            </a:pPr>
            <a:fld id="{D85A6F1E-FA0D-074E-A111-CB4010084BFD}" type="slidenum">
              <a:rPr lang="en-US" smtClean="0"/>
              <a:pPr>
                <a:defRPr/>
              </a:pPr>
              <a:t>‹#›</a:t>
            </a:fld>
            <a:endParaRPr lang="en-US" dirty="0"/>
          </a:p>
        </p:txBody>
      </p:sp>
    </p:spTree>
    <p:extLst>
      <p:ext uri="{BB962C8B-B14F-4D97-AF65-F5344CB8AC3E}">
        <p14:creationId xmlns:p14="http://schemas.microsoft.com/office/powerpoint/2010/main" val="1492140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solidFill>
                  <a:srgbClr val="16AD8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Calibri" panose="020F0502020204030204" pitchFamily="34" charset="0"/>
              </a:defRPr>
            </a:lvl1pPr>
          </a:lstStyle>
          <a:p>
            <a:pPr>
              <a:defRPr/>
            </a:pPr>
            <a:fld id="{9A938BC3-ECCE-154A-946A-2066AC66F1F8}" type="datetimeFigureOut">
              <a:rPr lang="en-US" smtClean="0"/>
              <a:pPr>
                <a:defRPr/>
              </a:pPr>
              <a:t>1/10/2024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Calibri" panose="020F0502020204030204" pitchFamily="34" charset="0"/>
              </a:defRPr>
            </a:lvl1pPr>
          </a:lstStyle>
          <a:p>
            <a:pPr>
              <a:defRPr/>
            </a:pPr>
            <a:fld id="{D97770EF-719A-5D4E-9390-ECD3B273CE68}" type="slidenum">
              <a:rPr lang="en-US" smtClean="0"/>
              <a:pPr>
                <a:defRPr/>
              </a:pPr>
              <a:t>‹#›</a:t>
            </a:fld>
            <a:endParaRPr lang="en-US" dirty="0"/>
          </a:p>
        </p:txBody>
      </p:sp>
    </p:spTree>
    <p:extLst>
      <p:ext uri="{BB962C8B-B14F-4D97-AF65-F5344CB8AC3E}">
        <p14:creationId xmlns:p14="http://schemas.microsoft.com/office/powerpoint/2010/main" val="97387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87078"/>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Calibri" panose="020F0502020204030204" pitchFamily="34" charset="0"/>
              </a:defRPr>
            </a:lvl1pPr>
          </a:lstStyle>
          <a:p>
            <a:pPr>
              <a:defRPr/>
            </a:pPr>
            <a:fld id="{132DF217-E8EC-014C-AF51-267D3BD1B1A8}" type="datetimeFigureOut">
              <a:rPr lang="en-US" smtClean="0"/>
              <a:pPr>
                <a:defRPr/>
              </a:pPr>
              <a:t>1/10/2024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Calibri" panose="020F0502020204030204" pitchFamily="34" charset="0"/>
              </a:defRPr>
            </a:lvl1pPr>
          </a:lstStyle>
          <a:p>
            <a:pPr>
              <a:defRPr/>
            </a:pPr>
            <a:fld id="{800084F6-EA53-4643-9DBC-C3306A12AB46}" type="slidenum">
              <a:rPr lang="en-US" smtClean="0"/>
              <a:pPr>
                <a:defRPr/>
              </a:pPr>
              <a:t>‹#›</a:t>
            </a:fld>
            <a:endParaRPr lang="en-US" dirty="0"/>
          </a:p>
        </p:txBody>
      </p:sp>
    </p:spTree>
    <p:extLst>
      <p:ext uri="{BB962C8B-B14F-4D97-AF65-F5344CB8AC3E}">
        <p14:creationId xmlns:p14="http://schemas.microsoft.com/office/powerpoint/2010/main" val="409963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Calibri" panose="020F0502020204030204" pitchFamily="34" charset="0"/>
              </a:defRPr>
            </a:lvl1pPr>
          </a:lstStyle>
          <a:p>
            <a:pPr>
              <a:defRPr/>
            </a:pPr>
            <a:fld id="{7F1AAC81-8505-A04E-AABE-085949CF4E39}" type="datetimeFigureOut">
              <a:rPr lang="en-US" smtClean="0"/>
              <a:pPr>
                <a:defRPr/>
              </a:pPr>
              <a:t>1/10/2024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Calibri" panose="020F0502020204030204" pitchFamily="34" charset="0"/>
              </a:defRPr>
            </a:lvl1pPr>
          </a:lstStyle>
          <a:p>
            <a:pPr>
              <a:defRPr/>
            </a:pPr>
            <a:fld id="{C5C6B7AB-542E-A641-A8D9-0DE6232F6FBC}" type="slidenum">
              <a:rPr lang="en-US" smtClean="0"/>
              <a:pPr>
                <a:defRPr/>
              </a:pPr>
              <a:t>‹#›</a:t>
            </a:fld>
            <a:endParaRPr lang="en-US" dirty="0"/>
          </a:p>
        </p:txBody>
      </p:sp>
    </p:spTree>
    <p:extLst>
      <p:ext uri="{BB962C8B-B14F-4D97-AF65-F5344CB8AC3E}">
        <p14:creationId xmlns:p14="http://schemas.microsoft.com/office/powerpoint/2010/main" val="112757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Calibri" panose="020F0502020204030204" pitchFamily="34" charset="0"/>
              </a:defRPr>
            </a:lvl1pPr>
          </a:lstStyle>
          <a:p>
            <a:pPr>
              <a:defRPr/>
            </a:pPr>
            <a:fld id="{9BC1135B-B182-A940-9B72-9DCFCE0F1432}" type="datetimeFigureOut">
              <a:rPr lang="en-US" smtClean="0"/>
              <a:pPr>
                <a:defRPr/>
              </a:pPr>
              <a:t>1/10/2024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Calibri" panose="020F0502020204030204" pitchFamily="34" charset="0"/>
              </a:defRPr>
            </a:lvl1pPr>
          </a:lstStyle>
          <a:p>
            <a:pPr>
              <a:defRPr/>
            </a:pPr>
            <a:fld id="{C5D79289-4032-E045-802A-D09BDE4B3882}" type="slidenum">
              <a:rPr lang="en-US" smtClean="0"/>
              <a:pPr>
                <a:defRPr/>
              </a:pPr>
              <a:t>‹#›</a:t>
            </a:fld>
            <a:endParaRPr lang="en-US" dirty="0"/>
          </a:p>
        </p:txBody>
      </p:sp>
    </p:spTree>
    <p:extLst>
      <p:ext uri="{BB962C8B-B14F-4D97-AF65-F5344CB8AC3E}">
        <p14:creationId xmlns:p14="http://schemas.microsoft.com/office/powerpoint/2010/main" val="1779660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91D99-332C-8647-B072-0FBE1D4EAC4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EA3430A-B698-CC46-9E2F-86543209F85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3C1AA6-EFAA-0543-B828-CD43F92F4576}"/>
              </a:ext>
            </a:extLst>
          </p:cNvPr>
          <p:cNvSpPr>
            <a:spLocks noGrp="1"/>
          </p:cNvSpPr>
          <p:nvPr>
            <p:ph type="dt" sz="half" idx="10"/>
          </p:nvPr>
        </p:nvSpPr>
        <p:spPr/>
        <p:txBody>
          <a:bodyPr/>
          <a:lstStyle>
            <a:lvl1pPr>
              <a:defRPr>
                <a:latin typeface="Calibri" panose="020F0502020204030204" pitchFamily="34" charset="0"/>
              </a:defRPr>
            </a:lvl1pPr>
          </a:lstStyle>
          <a:p>
            <a:fld id="{63CFDD69-5536-CD44-9BD6-DE223E459F7A}" type="datetimeFigureOut">
              <a:rPr lang="en-US" smtClean="0"/>
              <a:pPr/>
              <a:t>1/10/2024</a:t>
            </a:fld>
            <a:endParaRPr lang="en-US"/>
          </a:p>
        </p:txBody>
      </p:sp>
      <p:sp>
        <p:nvSpPr>
          <p:cNvPr id="5" name="Footer Placeholder 4">
            <a:extLst>
              <a:ext uri="{FF2B5EF4-FFF2-40B4-BE49-F238E27FC236}">
                <a16:creationId xmlns:a16="http://schemas.microsoft.com/office/drawing/2014/main" id="{7E85609C-B562-4342-A668-C9FAAC338F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EA97CF-D203-944B-9F0C-A208B1DF3AEB}"/>
              </a:ext>
            </a:extLst>
          </p:cNvPr>
          <p:cNvSpPr>
            <a:spLocks noGrp="1"/>
          </p:cNvSpPr>
          <p:nvPr>
            <p:ph type="sldNum" sz="quarter" idx="12"/>
          </p:nvPr>
        </p:nvSpPr>
        <p:spPr/>
        <p:txBody>
          <a:bodyPr/>
          <a:lstStyle>
            <a:lvl1pPr>
              <a:defRPr>
                <a:latin typeface="Calibri" panose="020F0502020204030204" pitchFamily="34" charset="0"/>
              </a:defRPr>
            </a:lvl1pPr>
          </a:lstStyle>
          <a:p>
            <a:fld id="{4B68DB61-29DB-BA45-918B-CE26B0DF8A18}" type="slidenum">
              <a:rPr lang="en-US" smtClean="0"/>
              <a:pPr/>
              <a:t>‹#›</a:t>
            </a:fld>
            <a:endParaRPr lang="en-US"/>
          </a:p>
        </p:txBody>
      </p:sp>
    </p:spTree>
    <p:extLst>
      <p:ext uri="{BB962C8B-B14F-4D97-AF65-F5344CB8AC3E}">
        <p14:creationId xmlns:p14="http://schemas.microsoft.com/office/powerpoint/2010/main" val="211296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Research">
    <p:bg>
      <p:bgPr>
        <a:solidFill>
          <a:srgbClr val="257D86"/>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9800"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2138" y="5929313"/>
            <a:ext cx="17176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800" y="280988"/>
            <a:ext cx="335915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831138"/>
            <a:ext cx="3765220" cy="568748"/>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p:cNvSpPr>
            <a:spLocks noGrp="1"/>
          </p:cNvSpPr>
          <p:nvPr>
            <p:ph type="title"/>
          </p:nvPr>
        </p:nvSpPr>
        <p:spPr>
          <a:xfrm>
            <a:off x="628650" y="1560219"/>
            <a:ext cx="3765220" cy="1024286"/>
          </a:xfrm>
          <a:prstGeom prst="rect">
            <a:avLst/>
          </a:prstGeom>
        </p:spPr>
        <p:txBody>
          <a:bodyPr anchor="t">
            <a:normAutofit/>
          </a:bodyPr>
          <a:lstStyle>
            <a:lvl1pPr>
              <a:defRPr sz="2800" baseline="0">
                <a:solidFill>
                  <a:schemeClr val="bg1"/>
                </a:solidFill>
              </a:defRPr>
            </a:lvl1pPr>
          </a:lstStyle>
          <a:p>
            <a:r>
              <a:rPr lang="en-US"/>
              <a:t>Click to edit Master title style</a:t>
            </a:r>
          </a:p>
        </p:txBody>
      </p:sp>
      <p:sp>
        <p:nvSpPr>
          <p:cNvPr id="13" name="Text Placeholder 12"/>
          <p:cNvSpPr>
            <a:spLocks noGrp="1"/>
          </p:cNvSpPr>
          <p:nvPr>
            <p:ph type="body" sz="quarter" idx="13" hasCustomPrompt="1"/>
          </p:nvPr>
        </p:nvSpPr>
        <p:spPr>
          <a:xfrm>
            <a:off x="628650" y="3947181"/>
            <a:ext cx="3759283" cy="1024286"/>
          </a:xfrm>
        </p:spPr>
        <p:txBody>
          <a:bodyPr>
            <a:normAutofit/>
          </a:bodyPr>
          <a:lstStyle>
            <a:lvl1pPr marL="0" indent="0">
              <a:buNone/>
              <a:defRPr sz="2800">
                <a:solidFill>
                  <a:schemeClr val="bg1"/>
                </a:solidFill>
              </a:defRPr>
            </a:lvl1pPr>
          </a:lstStyle>
          <a:p>
            <a:pPr lvl="0"/>
            <a:r>
              <a:rPr lang="en-US"/>
              <a:t>Research template</a:t>
            </a:r>
          </a:p>
        </p:txBody>
      </p:sp>
      <p:sp>
        <p:nvSpPr>
          <p:cNvPr id="15" name="Text Placeholder 14"/>
          <p:cNvSpPr>
            <a:spLocks noGrp="1"/>
          </p:cNvSpPr>
          <p:nvPr>
            <p:ph type="body" sz="quarter" idx="14"/>
          </p:nvPr>
        </p:nvSpPr>
        <p:spPr>
          <a:xfrm>
            <a:off x="628486" y="5218100"/>
            <a:ext cx="3759447" cy="569541"/>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81419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Workforce regulation">
    <p:bg>
      <p:bgPr>
        <a:solidFill>
          <a:srgbClr val="EB5E57"/>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1863"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74138" y="5999450"/>
            <a:ext cx="1665190" cy="71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89899"/>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p:cNvSpPr>
            <a:spLocks noGrp="1"/>
          </p:cNvSpPr>
          <p:nvPr>
            <p:ph type="title"/>
          </p:nvPr>
        </p:nvSpPr>
        <p:spPr>
          <a:xfrm>
            <a:off x="628650" y="1518980"/>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p>
        </p:txBody>
      </p:sp>
      <p:sp>
        <p:nvSpPr>
          <p:cNvPr id="13" name="Text Placeholder 12"/>
          <p:cNvSpPr>
            <a:spLocks noGrp="1"/>
          </p:cNvSpPr>
          <p:nvPr>
            <p:ph type="body" sz="quarter" idx="13" hasCustomPrompt="1"/>
          </p:nvPr>
        </p:nvSpPr>
        <p:spPr>
          <a:xfrm>
            <a:off x="628650" y="3905942"/>
            <a:ext cx="3759283" cy="1024286"/>
          </a:xfrm>
        </p:spPr>
        <p:txBody>
          <a:bodyPr>
            <a:normAutofit/>
          </a:bodyPr>
          <a:lstStyle>
            <a:lvl1pPr marL="0" indent="0">
              <a:buNone/>
              <a:defRPr sz="2800">
                <a:solidFill>
                  <a:srgbClr val="37394C"/>
                </a:solidFill>
              </a:defRPr>
            </a:lvl1pPr>
          </a:lstStyle>
          <a:p>
            <a:pPr lvl="0"/>
            <a:r>
              <a:rPr lang="en-US"/>
              <a:t>Workforce regulation</a:t>
            </a:r>
          </a:p>
        </p:txBody>
      </p:sp>
      <p:sp>
        <p:nvSpPr>
          <p:cNvPr id="15" name="Text Placeholder 14"/>
          <p:cNvSpPr>
            <a:spLocks noGrp="1"/>
          </p:cNvSpPr>
          <p:nvPr>
            <p:ph type="body" sz="quarter" idx="14"/>
          </p:nvPr>
        </p:nvSpPr>
        <p:spPr>
          <a:xfrm>
            <a:off x="628486" y="5176861"/>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1648419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Service improvement">
    <p:bg>
      <p:bgPr>
        <a:solidFill>
          <a:srgbClr val="F7AB64"/>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1863"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43934" y="5986630"/>
            <a:ext cx="1634456" cy="69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82404"/>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p:cNvSpPr>
            <a:spLocks noGrp="1"/>
          </p:cNvSpPr>
          <p:nvPr>
            <p:ph type="title"/>
          </p:nvPr>
        </p:nvSpPr>
        <p:spPr>
          <a:xfrm>
            <a:off x="628650" y="1511485"/>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p>
        </p:txBody>
      </p:sp>
      <p:sp>
        <p:nvSpPr>
          <p:cNvPr id="13" name="Text Placeholder 12"/>
          <p:cNvSpPr>
            <a:spLocks noGrp="1"/>
          </p:cNvSpPr>
          <p:nvPr>
            <p:ph type="body" sz="quarter" idx="13" hasCustomPrompt="1"/>
          </p:nvPr>
        </p:nvSpPr>
        <p:spPr>
          <a:xfrm>
            <a:off x="628650" y="3898447"/>
            <a:ext cx="3759283" cy="1024286"/>
          </a:xfrm>
        </p:spPr>
        <p:txBody>
          <a:bodyPr>
            <a:normAutofit/>
          </a:bodyPr>
          <a:lstStyle>
            <a:lvl1pPr marL="0" indent="0">
              <a:buNone/>
              <a:defRPr sz="2800">
                <a:solidFill>
                  <a:srgbClr val="37394C"/>
                </a:solidFill>
              </a:defRPr>
            </a:lvl1pPr>
          </a:lstStyle>
          <a:p>
            <a:pPr lvl="0"/>
            <a:r>
              <a:rPr lang="en-US"/>
              <a:t>Service improvement</a:t>
            </a:r>
          </a:p>
        </p:txBody>
      </p:sp>
      <p:sp>
        <p:nvSpPr>
          <p:cNvPr id="15" name="Text Placeholder 14"/>
          <p:cNvSpPr>
            <a:spLocks noGrp="1"/>
          </p:cNvSpPr>
          <p:nvPr>
            <p:ph type="body" sz="quarter" idx="14"/>
          </p:nvPr>
        </p:nvSpPr>
        <p:spPr>
          <a:xfrm>
            <a:off x="628486" y="5169366"/>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30493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General">
    <p:bg>
      <p:bgPr>
        <a:solidFill>
          <a:schemeClr val="bg1"/>
        </a:solidFill>
        <a:effectLst/>
      </p:bgPr>
    </p:bg>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37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363" y="277813"/>
            <a:ext cx="33035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63683"/>
            <a:ext cx="3765220" cy="568748"/>
          </a:xfrm>
        </p:spPr>
        <p:txBody>
          <a:bodyPr>
            <a:normAutofit/>
          </a:bodyPr>
          <a:lstStyle>
            <a:lvl1pPr marL="0" indent="0" algn="l">
              <a:buNone/>
              <a:defRPr sz="1600" baseline="0">
                <a:solidFill>
                  <a:srgbClr val="16AD8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p:cNvSpPr>
            <a:spLocks noGrp="1"/>
          </p:cNvSpPr>
          <p:nvPr>
            <p:ph type="title"/>
          </p:nvPr>
        </p:nvSpPr>
        <p:spPr>
          <a:xfrm>
            <a:off x="628650" y="1492764"/>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p>
        </p:txBody>
      </p:sp>
      <p:sp>
        <p:nvSpPr>
          <p:cNvPr id="13" name="Text Placeholder 12"/>
          <p:cNvSpPr>
            <a:spLocks noGrp="1"/>
          </p:cNvSpPr>
          <p:nvPr>
            <p:ph type="body" sz="quarter" idx="13"/>
          </p:nvPr>
        </p:nvSpPr>
        <p:spPr>
          <a:xfrm>
            <a:off x="628650" y="3879726"/>
            <a:ext cx="3759283" cy="1024286"/>
          </a:xfrm>
        </p:spPr>
        <p:txBody>
          <a:bodyPr>
            <a:normAutofit/>
          </a:bodyPr>
          <a:lstStyle>
            <a:lvl1pPr marL="0" indent="0">
              <a:buNone/>
              <a:defRPr sz="2800">
                <a:solidFill>
                  <a:srgbClr val="37394C"/>
                </a:solidFill>
              </a:defRPr>
            </a:lvl1pPr>
          </a:lstStyle>
          <a:p>
            <a:pPr lvl="0"/>
            <a:r>
              <a:rPr lang="en-US"/>
              <a:t>Click to edit Master text styles</a:t>
            </a:r>
          </a:p>
        </p:txBody>
      </p:sp>
      <p:sp>
        <p:nvSpPr>
          <p:cNvPr id="15" name="Text Placeholder 14"/>
          <p:cNvSpPr>
            <a:spLocks noGrp="1"/>
          </p:cNvSpPr>
          <p:nvPr>
            <p:ph type="body" sz="quarter" idx="14"/>
          </p:nvPr>
        </p:nvSpPr>
        <p:spPr>
          <a:xfrm>
            <a:off x="628486" y="5150645"/>
            <a:ext cx="3759447" cy="569541"/>
          </a:xfrm>
        </p:spPr>
        <p:txBody>
          <a:bodyPr>
            <a:normAutofit/>
          </a:bodyPr>
          <a:lstStyle>
            <a:lvl1pPr marL="0" indent="0">
              <a:buNone/>
              <a:defRPr sz="1600">
                <a:solidFill>
                  <a:srgbClr val="16AD85"/>
                </a:solidFill>
              </a:defRPr>
            </a:lvl1pPr>
          </a:lstStyle>
          <a:p>
            <a:pPr lvl="0"/>
            <a:r>
              <a:rPr lang="en-US"/>
              <a:t>Click to edit Master text styles</a:t>
            </a:r>
          </a:p>
        </p:txBody>
      </p:sp>
      <p:pic>
        <p:nvPicPr>
          <p:cNvPr id="6"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767428" y="5952930"/>
            <a:ext cx="1632050" cy="69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9402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latin typeface="Calibri" panose="020F0502020204030204" pitchFamily="34" charset="0"/>
              </a:rPr>
              <a:t>www.gofalcymdeithasol.cymru</a:t>
            </a:r>
          </a:p>
          <a:p>
            <a:pPr eaLnBrk="1" hangingPunct="1"/>
            <a:r>
              <a:rPr lang="en-US" altLang="x-none" sz="1100" dirty="0">
                <a:solidFill>
                  <a:srgbClr val="37394C"/>
                </a:solidFill>
                <a:latin typeface="Calibri" panose="020F0502020204030204" pitchFamily="34" charset="0"/>
              </a:rPr>
              <a:t>www.socialcare.wales</a:t>
            </a:r>
          </a:p>
        </p:txBody>
      </p:sp>
      <p:cxnSp>
        <p:nvCxnSpPr>
          <p:cNvPr id="9" name="Straight Connector 8"/>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365127"/>
            <a:ext cx="3681080" cy="1031283"/>
          </a:xfrm>
          <a:prstGeom prst="rect">
            <a:avLst/>
          </a:prstGeom>
        </p:spPr>
        <p:txBody>
          <a:bodyPr anchor="t">
            <a:normAutofit/>
          </a:bodyPr>
          <a:lstStyle>
            <a:lvl1pPr>
              <a:defRPr sz="2800" baseline="0">
                <a:solidFill>
                  <a:srgbClr val="16AD85"/>
                </a:solidFill>
              </a:defRPr>
            </a:lvl1pPr>
          </a:lstStyle>
          <a:p>
            <a:r>
              <a:rPr lang="en-US"/>
              <a:t>Click to edit Master title style</a:t>
            </a:r>
          </a:p>
        </p:txBody>
      </p:sp>
      <p:sp>
        <p:nvSpPr>
          <p:cNvPr id="10" name="Text Placeholder 9"/>
          <p:cNvSpPr>
            <a:spLocks noGrp="1"/>
          </p:cNvSpPr>
          <p:nvPr>
            <p:ph type="body" sz="quarter" idx="10"/>
          </p:nvPr>
        </p:nvSpPr>
        <p:spPr>
          <a:xfrm>
            <a:off x="4862513" y="365126"/>
            <a:ext cx="3690937" cy="1031284"/>
          </a:xfrm>
        </p:spPr>
        <p:txBody>
          <a:bodyPr/>
          <a:lstStyle>
            <a:lvl1pPr marL="0" indent="0">
              <a:buNone/>
              <a:defRPr>
                <a:solidFill>
                  <a:srgbClr val="16AD85"/>
                </a:solidFill>
              </a:defRPr>
            </a:lvl1pPr>
          </a:lstStyle>
          <a:p>
            <a:pPr lvl="0"/>
            <a:r>
              <a:rPr lang="en-US"/>
              <a:t>Click to edit Master text styles</a:t>
            </a:r>
          </a:p>
        </p:txBody>
      </p:sp>
      <p:sp>
        <p:nvSpPr>
          <p:cNvPr id="12" name="Text Placeholder 11"/>
          <p:cNvSpPr>
            <a:spLocks noGrp="1"/>
          </p:cNvSpPr>
          <p:nvPr>
            <p:ph type="body" sz="quarter" idx="11"/>
          </p:nvPr>
        </p:nvSpPr>
        <p:spPr>
          <a:xfrm>
            <a:off x="4862513" y="1935163"/>
            <a:ext cx="3690937" cy="3480353"/>
          </a:xfrm>
        </p:spPr>
        <p:txBody>
          <a:bodyPr>
            <a:normAutofit/>
          </a:bodyPr>
          <a:lstStyle>
            <a:lvl1pPr marL="0" indent="0">
              <a:buClr>
                <a:srgbClr val="16AD85"/>
              </a:buClr>
              <a:buNone/>
              <a:defRPr sz="1800">
                <a:solidFill>
                  <a:srgbClr val="37394C"/>
                </a:solidFill>
              </a:defRPr>
            </a:lvl1pPr>
            <a:lvl2pPr marL="457200" indent="0">
              <a:buClr>
                <a:srgbClr val="16AD85"/>
              </a:buClr>
              <a:buNone/>
              <a:defRPr sz="1800">
                <a:solidFill>
                  <a:srgbClr val="37394C"/>
                </a:solidFill>
              </a:defRPr>
            </a:lvl2pPr>
            <a:lvl3pPr marL="914400" indent="0">
              <a:buClr>
                <a:srgbClr val="16AD85"/>
              </a:buClr>
              <a:buNone/>
              <a:defRPr sz="1800">
                <a:solidFill>
                  <a:srgbClr val="37394C"/>
                </a:solidFill>
              </a:defRPr>
            </a:lvl3pPr>
            <a:lvl4pPr marL="1371600" indent="0">
              <a:buClr>
                <a:srgbClr val="16AD85"/>
              </a:buClr>
              <a:buNone/>
              <a:defRPr sz="1800">
                <a:solidFill>
                  <a:srgbClr val="37394C"/>
                </a:solidFill>
              </a:defRPr>
            </a:lvl4pPr>
            <a:lvl5pPr marL="1828800" indent="0">
              <a:buClr>
                <a:srgbClr val="16AD85"/>
              </a:buClr>
              <a:buNone/>
              <a:defRPr sz="1800">
                <a:solidFill>
                  <a:srgbClr val="37394C"/>
                </a:solidFill>
              </a:defRPr>
            </a:lvl5pPr>
          </a:lstStyle>
          <a:p>
            <a:pPr lvl="0"/>
            <a:r>
              <a:rPr lang="en-US"/>
              <a:t>Click to edit Master text styles</a:t>
            </a:r>
          </a:p>
        </p:txBody>
      </p:sp>
      <p:sp>
        <p:nvSpPr>
          <p:cNvPr id="14" name="Text Placeholder 13"/>
          <p:cNvSpPr>
            <a:spLocks noGrp="1"/>
          </p:cNvSpPr>
          <p:nvPr>
            <p:ph type="body" sz="quarter" idx="12"/>
          </p:nvPr>
        </p:nvSpPr>
        <p:spPr>
          <a:xfrm>
            <a:off x="628650" y="1935163"/>
            <a:ext cx="3681413" cy="3480353"/>
          </a:xfrm>
        </p:spPr>
        <p:txBody>
          <a:bodyPr>
            <a:normAutofit/>
          </a:bodyPr>
          <a:lstStyle>
            <a:lvl1pPr marL="0" indent="0">
              <a:buClr>
                <a:srgbClr val="16AD85"/>
              </a:buClr>
              <a:buFontTx/>
              <a:buNone/>
              <a:defRPr sz="1800">
                <a:solidFill>
                  <a:srgbClr val="37394C"/>
                </a:solidFill>
              </a:defRPr>
            </a:lvl1pPr>
            <a:lvl2pPr marL="457200" indent="0">
              <a:buClr>
                <a:srgbClr val="16AD85"/>
              </a:buClr>
              <a:buFontTx/>
              <a:buNone/>
              <a:defRPr sz="1800">
                <a:solidFill>
                  <a:srgbClr val="37394C"/>
                </a:solidFill>
              </a:defRPr>
            </a:lvl2pPr>
            <a:lvl3pPr marL="914400" indent="0">
              <a:buClr>
                <a:srgbClr val="16AD85"/>
              </a:buClr>
              <a:buFontTx/>
              <a:buNone/>
              <a:defRPr sz="1800">
                <a:solidFill>
                  <a:srgbClr val="37394C"/>
                </a:solidFill>
              </a:defRPr>
            </a:lvl3pPr>
            <a:lvl4pPr marL="1371600" indent="0">
              <a:buClr>
                <a:srgbClr val="16AD85"/>
              </a:buClr>
              <a:buFontTx/>
              <a:buNone/>
              <a:defRPr sz="1800">
                <a:solidFill>
                  <a:srgbClr val="37394C"/>
                </a:solidFill>
              </a:defRPr>
            </a:lvl4pPr>
            <a:lvl5pPr marL="1828800" indent="0">
              <a:buClr>
                <a:srgbClr val="16AD85"/>
              </a:buClr>
              <a:buFontTx/>
              <a:buNone/>
              <a:defRPr sz="1800">
                <a:solidFill>
                  <a:srgbClr val="37394C"/>
                </a:solidFill>
              </a:defRPr>
            </a:lvl5pPr>
          </a:lstStyle>
          <a:p>
            <a:pPr lvl="0"/>
            <a:r>
              <a:rPr lang="en-US"/>
              <a:t>Click to edit Master text styles</a:t>
            </a:r>
          </a:p>
        </p:txBody>
      </p:sp>
      <p:pic>
        <p:nvPicPr>
          <p:cNvPr id="11"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2"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21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bullet slide">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latin typeface="Calibri" panose="020F0502020204030204" pitchFamily="34" charset="0"/>
              </a:rPr>
              <a:t>www.gofalcymdeithasol.cymru</a:t>
            </a:r>
          </a:p>
          <a:p>
            <a:pPr eaLnBrk="1" hangingPunct="1"/>
            <a:r>
              <a:rPr lang="en-US" altLang="x-none" sz="1100" dirty="0">
                <a:solidFill>
                  <a:srgbClr val="37394C"/>
                </a:solidFill>
                <a:latin typeface="Calibri" panose="020F0502020204030204" pitchFamily="34" charset="0"/>
              </a:rPr>
              <a:t>www.socialcare.wales</a:t>
            </a:r>
          </a:p>
        </p:txBody>
      </p:sp>
      <p:cxnSp>
        <p:nvCxnSpPr>
          <p:cNvPr id="11" name="Straight Connector 10"/>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365127"/>
            <a:ext cx="3681080" cy="1031283"/>
          </a:xfrm>
          <a:prstGeom prst="rect">
            <a:avLst/>
          </a:prstGeom>
        </p:spPr>
        <p:txBody>
          <a:bodyPr anchor="t">
            <a:normAutofit/>
          </a:bodyPr>
          <a:lstStyle>
            <a:lvl1pPr>
              <a:defRPr sz="2800" baseline="0">
                <a:solidFill>
                  <a:srgbClr val="16AD85"/>
                </a:solidFill>
              </a:defRPr>
            </a:lvl1pPr>
          </a:lstStyle>
          <a:p>
            <a:r>
              <a:rPr lang="en-US"/>
              <a:t>Click to edit Master title style</a:t>
            </a:r>
          </a:p>
        </p:txBody>
      </p:sp>
      <p:sp>
        <p:nvSpPr>
          <p:cNvPr id="10" name="Text Placeholder 9"/>
          <p:cNvSpPr>
            <a:spLocks noGrp="1"/>
          </p:cNvSpPr>
          <p:nvPr>
            <p:ph type="body" sz="quarter" idx="10"/>
          </p:nvPr>
        </p:nvSpPr>
        <p:spPr>
          <a:xfrm>
            <a:off x="4862513" y="365126"/>
            <a:ext cx="3690937" cy="1031284"/>
          </a:xfrm>
        </p:spPr>
        <p:txBody>
          <a:bodyPr/>
          <a:lstStyle>
            <a:lvl1pPr marL="0" indent="0">
              <a:buNone/>
              <a:defRPr>
                <a:solidFill>
                  <a:srgbClr val="16AD85"/>
                </a:solidFill>
              </a:defRPr>
            </a:lvl1pPr>
          </a:lstStyle>
          <a:p>
            <a:pPr lvl="0"/>
            <a:r>
              <a:rPr lang="en-US"/>
              <a:t>Click to edit Master text styles</a:t>
            </a:r>
          </a:p>
        </p:txBody>
      </p:sp>
      <p:sp>
        <p:nvSpPr>
          <p:cNvPr id="4" name="Text Placeholder 3"/>
          <p:cNvSpPr>
            <a:spLocks noGrp="1"/>
          </p:cNvSpPr>
          <p:nvPr>
            <p:ph type="body" sz="quarter" idx="11"/>
          </p:nvPr>
        </p:nvSpPr>
        <p:spPr>
          <a:xfrm>
            <a:off x="628650" y="1649413"/>
            <a:ext cx="3681413" cy="3851275"/>
          </a:xfrm>
        </p:spPr>
        <p:txBody>
          <a:bodyPr>
            <a:normAutofit/>
          </a:bodyPr>
          <a:lstStyle>
            <a:lvl1pPr>
              <a:buClr>
                <a:srgbClr val="16AD85"/>
              </a:buClr>
              <a:defRPr sz="2400">
                <a:solidFill>
                  <a:srgbClr val="37394C"/>
                </a:solidFill>
              </a:defRPr>
            </a:lvl1pPr>
            <a:lvl2pPr>
              <a:buClr>
                <a:srgbClr val="16AD85"/>
              </a:buClr>
              <a:defRPr sz="2000">
                <a:solidFill>
                  <a:srgbClr val="37394C"/>
                </a:solidFill>
              </a:defRPr>
            </a:lvl2pPr>
            <a:lvl3pPr>
              <a:buClr>
                <a:srgbClr val="16AD85"/>
              </a:buClr>
              <a:defRPr sz="1800">
                <a:solidFill>
                  <a:srgbClr val="37394C"/>
                </a:solidFill>
              </a:defRPr>
            </a:lvl3pPr>
            <a:lvl4pPr>
              <a:buClr>
                <a:srgbClr val="16AD85"/>
              </a:buClr>
              <a:defRPr sz="1600">
                <a:solidFill>
                  <a:srgbClr val="37394C"/>
                </a:solidFill>
              </a:defRPr>
            </a:lvl4pPr>
            <a:lvl5pPr>
              <a:buClr>
                <a:srgbClr val="16AD85"/>
              </a:buClr>
              <a:defRPr sz="1600">
                <a:solidFill>
                  <a:srgbClr val="373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2"/>
          </p:nvPr>
        </p:nvSpPr>
        <p:spPr>
          <a:xfrm>
            <a:off x="4862513" y="1649413"/>
            <a:ext cx="3690495" cy="3851275"/>
          </a:xfrm>
        </p:spPr>
        <p:txBody>
          <a:bodyPr>
            <a:normAutofit/>
          </a:bodyPr>
          <a:lstStyle>
            <a:lvl1pPr>
              <a:buClr>
                <a:srgbClr val="16AD85"/>
              </a:buClr>
              <a:defRPr sz="2400">
                <a:solidFill>
                  <a:srgbClr val="37394C"/>
                </a:solidFill>
              </a:defRPr>
            </a:lvl1pPr>
            <a:lvl2pPr>
              <a:buClr>
                <a:srgbClr val="16AD85"/>
              </a:buClr>
              <a:defRPr sz="2000">
                <a:solidFill>
                  <a:srgbClr val="37394C"/>
                </a:solidFill>
              </a:defRPr>
            </a:lvl2pPr>
            <a:lvl3pPr>
              <a:buClr>
                <a:srgbClr val="16AD85"/>
              </a:buClr>
              <a:defRPr sz="1800">
                <a:solidFill>
                  <a:srgbClr val="37394C"/>
                </a:solidFill>
              </a:defRPr>
            </a:lvl3pPr>
            <a:lvl4pPr>
              <a:buClr>
                <a:srgbClr val="16AD85"/>
              </a:buClr>
              <a:defRPr sz="1600">
                <a:solidFill>
                  <a:srgbClr val="37394C"/>
                </a:solidFill>
              </a:defRPr>
            </a:lvl4pPr>
            <a:lvl5pPr>
              <a:buClr>
                <a:srgbClr val="16AD85"/>
              </a:buClr>
              <a:defRPr sz="1600">
                <a:solidFill>
                  <a:srgbClr val="373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73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pic>
        <p:nvPicPr>
          <p:cNvPr id="1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latin typeface="Calibri" panose="020F0502020204030204" pitchFamily="34" charset="0"/>
              </a:rPr>
              <a:t>www.gofalcymdeithasol.cymru</a:t>
            </a:r>
          </a:p>
          <a:p>
            <a:pPr eaLnBrk="1" hangingPunct="1"/>
            <a:r>
              <a:rPr lang="en-US" altLang="x-none" sz="1100" dirty="0">
                <a:solidFill>
                  <a:srgbClr val="37394C"/>
                </a:solidFill>
                <a:latin typeface="Calibri" panose="020F0502020204030204" pitchFamily="34" charset="0"/>
              </a:rPr>
              <a:t>www.socialcare.wales</a:t>
            </a:r>
          </a:p>
        </p:txBody>
      </p:sp>
      <p:cxnSp>
        <p:nvCxnSpPr>
          <p:cNvPr id="13" name="Straight Connector 12"/>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a:t>Click to edit Master title style</a:t>
            </a:r>
          </a:p>
        </p:txBody>
      </p:sp>
      <p:sp>
        <p:nvSpPr>
          <p:cNvPr id="3" name="Text Placeholder 2"/>
          <p:cNvSpPr>
            <a:spLocks noGrp="1"/>
          </p:cNvSpPr>
          <p:nvPr>
            <p:ph type="body" idx="1"/>
          </p:nvPr>
        </p:nvSpPr>
        <p:spPr>
          <a:xfrm>
            <a:off x="623888" y="1488919"/>
            <a:ext cx="3678237" cy="646564"/>
          </a:xfrm>
        </p:spPr>
        <p:txBody>
          <a:bodyPr>
            <a:normAutofit/>
          </a:bodyPr>
          <a:lstStyle>
            <a:lvl1pPr marL="0" indent="0">
              <a:buNone/>
              <a:defRPr sz="1800">
                <a:solidFill>
                  <a:srgbClr val="3739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11"/>
          <p:cNvSpPr>
            <a:spLocks noGrp="1"/>
          </p:cNvSpPr>
          <p:nvPr>
            <p:ph type="body" sz="quarter" idx="10"/>
          </p:nvPr>
        </p:nvSpPr>
        <p:spPr>
          <a:xfrm>
            <a:off x="623888" y="2320257"/>
            <a:ext cx="3678237" cy="557854"/>
          </a:xfrm>
        </p:spPr>
        <p:txBody>
          <a:bodyPr>
            <a:normAutofit/>
          </a:bodyPr>
          <a:lstStyle>
            <a:lvl1pPr>
              <a:buClr>
                <a:srgbClr val="16AD85"/>
              </a:buClr>
              <a:defRPr sz="1600">
                <a:solidFill>
                  <a:srgbClr val="37394C"/>
                </a:solidFill>
              </a:defRPr>
            </a:lvl1pPr>
            <a:lvl2pPr>
              <a:buClr>
                <a:srgbClr val="16AD85"/>
              </a:buClr>
              <a:defRPr sz="1800">
                <a:solidFill>
                  <a:srgbClr val="37394C"/>
                </a:solidFill>
              </a:defRPr>
            </a:lvl2pPr>
            <a:lvl3pPr>
              <a:buClr>
                <a:srgbClr val="16AD85"/>
              </a:buClr>
              <a:defRPr sz="1800">
                <a:solidFill>
                  <a:srgbClr val="37394C"/>
                </a:solidFill>
              </a:defRPr>
            </a:lvl3pPr>
            <a:lvl4pPr>
              <a:buClr>
                <a:srgbClr val="16AD85"/>
              </a:buClr>
              <a:defRPr sz="1800">
                <a:solidFill>
                  <a:srgbClr val="37394C"/>
                </a:solidFill>
              </a:defRPr>
            </a:lvl4pPr>
            <a:lvl5pPr>
              <a:buClr>
                <a:srgbClr val="16AD85"/>
              </a:buClr>
              <a:defRPr sz="1800">
                <a:solidFill>
                  <a:srgbClr val="37394C"/>
                </a:solidFill>
              </a:defRPr>
            </a:lvl5pPr>
          </a:lstStyle>
          <a:p>
            <a:pPr lvl="0"/>
            <a:r>
              <a:rPr lang="en-US"/>
              <a:t>Click to edit Master text styles</a:t>
            </a:r>
          </a:p>
        </p:txBody>
      </p:sp>
      <p:sp>
        <p:nvSpPr>
          <p:cNvPr id="39" name="Text Placeholder 38"/>
          <p:cNvSpPr>
            <a:spLocks noGrp="1"/>
          </p:cNvSpPr>
          <p:nvPr>
            <p:ph type="body" sz="quarter" idx="11"/>
          </p:nvPr>
        </p:nvSpPr>
        <p:spPr>
          <a:xfrm>
            <a:off x="636588" y="3200128"/>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text styles</a:t>
            </a:r>
          </a:p>
        </p:txBody>
      </p:sp>
      <p:sp>
        <p:nvSpPr>
          <p:cNvPr id="41" name="Text Placeholder 40"/>
          <p:cNvSpPr>
            <a:spLocks noGrp="1"/>
          </p:cNvSpPr>
          <p:nvPr>
            <p:ph type="body" sz="quarter" idx="12"/>
          </p:nvPr>
        </p:nvSpPr>
        <p:spPr>
          <a:xfrm>
            <a:off x="636588" y="4248746"/>
            <a:ext cx="3665537" cy="667739"/>
          </a:xfrm>
        </p:spPr>
        <p:txBody>
          <a:bodyPr>
            <a:noAutofit/>
          </a:bodyPr>
          <a:lstStyle>
            <a:lvl1pPr marL="0" indent="0">
              <a:buNone/>
              <a:defRPr sz="1800">
                <a:solidFill>
                  <a:srgbClr val="37394C"/>
                </a:solidFill>
              </a:defRPr>
            </a:lvl1pPr>
            <a:lvl2pPr marL="457200" indent="0">
              <a:buNone/>
              <a:defRPr sz="1800">
                <a:solidFill>
                  <a:srgbClr val="37394C"/>
                </a:solidFill>
              </a:defRPr>
            </a:lvl2pPr>
            <a:lvl3pPr marL="914400" indent="0">
              <a:buNone/>
              <a:defRPr sz="1800">
                <a:solidFill>
                  <a:srgbClr val="37394C"/>
                </a:solidFill>
              </a:defRPr>
            </a:lvl3pPr>
            <a:lvl4pPr marL="1371600" indent="0">
              <a:buNone/>
              <a:defRPr sz="1800">
                <a:solidFill>
                  <a:srgbClr val="37394C"/>
                </a:solidFill>
              </a:defRPr>
            </a:lvl4pPr>
            <a:lvl5pPr marL="1828800" indent="0">
              <a:buNone/>
              <a:defRPr sz="1800">
                <a:solidFill>
                  <a:srgbClr val="37394C"/>
                </a:solidFill>
              </a:defRPr>
            </a:lvl5pPr>
          </a:lstStyle>
          <a:p>
            <a:pPr lvl="0"/>
            <a:r>
              <a:rPr lang="en-US"/>
              <a:t>Click to edit Master text styles</a:t>
            </a:r>
          </a:p>
        </p:txBody>
      </p:sp>
      <p:sp>
        <p:nvSpPr>
          <p:cNvPr id="43" name="Text Placeholder 42"/>
          <p:cNvSpPr>
            <a:spLocks noGrp="1"/>
          </p:cNvSpPr>
          <p:nvPr>
            <p:ph type="body" sz="quarter" idx="13"/>
          </p:nvPr>
        </p:nvSpPr>
        <p:spPr>
          <a:xfrm>
            <a:off x="636588" y="5100160"/>
            <a:ext cx="3665537" cy="554522"/>
          </a:xfrm>
        </p:spPr>
        <p:txBody>
          <a:bodyPr>
            <a:noAutofit/>
          </a:bodyPr>
          <a:lstStyle>
            <a:lvl1pPr>
              <a:buClr>
                <a:srgbClr val="16AD85"/>
              </a:buClr>
              <a:defRPr sz="1600">
                <a:solidFill>
                  <a:srgbClr val="37394C"/>
                </a:solidFill>
              </a:defRPr>
            </a:lvl1pPr>
            <a:lvl2pPr>
              <a:defRPr sz="1600"/>
            </a:lvl2pPr>
            <a:lvl3pPr>
              <a:defRPr sz="1600"/>
            </a:lvl3pPr>
            <a:lvl4pPr>
              <a:defRPr sz="1600"/>
            </a:lvl4pPr>
            <a:lvl5pPr>
              <a:defRPr sz="1600"/>
            </a:lvl5pPr>
          </a:lstStyle>
          <a:p>
            <a:pPr lvl="0"/>
            <a:r>
              <a:rPr lang="en-US"/>
              <a:t>Click to edit Master text styles</a:t>
            </a:r>
          </a:p>
        </p:txBody>
      </p:sp>
      <p:sp>
        <p:nvSpPr>
          <p:cNvPr id="45" name="Picture Placeholder 44"/>
          <p:cNvSpPr>
            <a:spLocks noGrp="1"/>
          </p:cNvSpPr>
          <p:nvPr>
            <p:ph type="pic" sz="quarter" idx="14"/>
          </p:nvPr>
        </p:nvSpPr>
        <p:spPr>
          <a:xfrm>
            <a:off x="4579833" y="464695"/>
            <a:ext cx="4167187" cy="5111646"/>
          </a:xfrm>
          <a:ln w="120650">
            <a:solidFill>
              <a:srgbClr val="37394C"/>
            </a:solidFill>
            <a:round/>
          </a:ln>
        </p:spPr>
        <p:txBody>
          <a:bodyPr rtlCol="0">
            <a:normAutofit/>
          </a:bodyPr>
          <a:lstStyle/>
          <a:p>
            <a:pPr lvl="0"/>
            <a:r>
              <a:rPr lang="en-US" noProof="0"/>
              <a:t>Click icon to add picture</a:t>
            </a:r>
          </a:p>
        </p:txBody>
      </p:sp>
      <p:pic>
        <p:nvPicPr>
          <p:cNvPr id="1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58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tiple image and text slide">
    <p:spTree>
      <p:nvGrpSpPr>
        <p:cNvPr id="1" name=""/>
        <p:cNvGrpSpPr/>
        <p:nvPr/>
      </p:nvGrpSpPr>
      <p:grpSpPr>
        <a:xfrm>
          <a:off x="0" y="0"/>
          <a:ext cx="0" cy="0"/>
          <a:chOff x="0" y="0"/>
          <a:chExt cx="0" cy="0"/>
        </a:xfrm>
      </p:grpSpPr>
      <p:pic>
        <p:nvPicPr>
          <p:cNvPr id="1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latin typeface="Calibri" panose="020F0502020204030204" pitchFamily="34" charset="0"/>
              </a:rPr>
              <a:t>www.gofalcymdeithasol.cymru</a:t>
            </a:r>
          </a:p>
          <a:p>
            <a:pPr eaLnBrk="1" hangingPunct="1"/>
            <a:r>
              <a:rPr lang="en-US" altLang="x-none" sz="1100" dirty="0">
                <a:solidFill>
                  <a:srgbClr val="37394C"/>
                </a:solidFill>
                <a:latin typeface="Calibri" panose="020F0502020204030204" pitchFamily="34" charset="0"/>
              </a:rPr>
              <a:t>www.socialcare.wales</a:t>
            </a:r>
          </a:p>
        </p:txBody>
      </p:sp>
      <p:cxnSp>
        <p:nvCxnSpPr>
          <p:cNvPr id="17" name="Straight Connector 16"/>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a:t>Click to edit Master title style</a:t>
            </a:r>
          </a:p>
        </p:txBody>
      </p:sp>
      <p:sp>
        <p:nvSpPr>
          <p:cNvPr id="3" name="Text Placeholder 2"/>
          <p:cNvSpPr>
            <a:spLocks noGrp="1"/>
          </p:cNvSpPr>
          <p:nvPr>
            <p:ph type="body" idx="1"/>
          </p:nvPr>
        </p:nvSpPr>
        <p:spPr>
          <a:xfrm>
            <a:off x="623888" y="1488919"/>
            <a:ext cx="3678237" cy="646564"/>
          </a:xfrm>
        </p:spPr>
        <p:txBody>
          <a:bodyPr>
            <a:normAutofit/>
          </a:bodyPr>
          <a:lstStyle>
            <a:lvl1pPr marL="0" indent="0">
              <a:buNone/>
              <a:defRPr sz="1800">
                <a:solidFill>
                  <a:srgbClr val="3739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11"/>
          <p:cNvSpPr>
            <a:spLocks noGrp="1"/>
          </p:cNvSpPr>
          <p:nvPr>
            <p:ph type="body" sz="quarter" idx="10"/>
          </p:nvPr>
        </p:nvSpPr>
        <p:spPr>
          <a:xfrm>
            <a:off x="623888" y="2320257"/>
            <a:ext cx="3678237" cy="557854"/>
          </a:xfrm>
        </p:spPr>
        <p:txBody>
          <a:bodyPr>
            <a:normAutofit/>
          </a:bodyPr>
          <a:lstStyle>
            <a:lvl1pPr>
              <a:buClr>
                <a:srgbClr val="16AD85"/>
              </a:buClr>
              <a:defRPr sz="1600">
                <a:solidFill>
                  <a:srgbClr val="37394C"/>
                </a:solidFill>
              </a:defRPr>
            </a:lvl1pPr>
            <a:lvl2pPr>
              <a:buClr>
                <a:srgbClr val="16AD85"/>
              </a:buClr>
              <a:defRPr sz="1800">
                <a:solidFill>
                  <a:srgbClr val="37394C"/>
                </a:solidFill>
              </a:defRPr>
            </a:lvl2pPr>
            <a:lvl3pPr>
              <a:buClr>
                <a:srgbClr val="16AD85"/>
              </a:buClr>
              <a:defRPr sz="1800">
                <a:solidFill>
                  <a:srgbClr val="37394C"/>
                </a:solidFill>
              </a:defRPr>
            </a:lvl3pPr>
            <a:lvl4pPr>
              <a:buClr>
                <a:srgbClr val="16AD85"/>
              </a:buClr>
              <a:defRPr sz="1800">
                <a:solidFill>
                  <a:srgbClr val="37394C"/>
                </a:solidFill>
              </a:defRPr>
            </a:lvl4pPr>
            <a:lvl5pPr>
              <a:buClr>
                <a:srgbClr val="16AD85"/>
              </a:buClr>
              <a:defRPr sz="1800">
                <a:solidFill>
                  <a:srgbClr val="37394C"/>
                </a:solidFill>
              </a:defRPr>
            </a:lvl5pPr>
          </a:lstStyle>
          <a:p>
            <a:pPr lvl="0"/>
            <a:r>
              <a:rPr lang="en-US"/>
              <a:t>Click to edit Master text styles</a:t>
            </a:r>
          </a:p>
        </p:txBody>
      </p:sp>
      <p:sp>
        <p:nvSpPr>
          <p:cNvPr id="39" name="Text Placeholder 38"/>
          <p:cNvSpPr>
            <a:spLocks noGrp="1"/>
          </p:cNvSpPr>
          <p:nvPr>
            <p:ph type="body" sz="quarter" idx="11"/>
          </p:nvPr>
        </p:nvSpPr>
        <p:spPr>
          <a:xfrm>
            <a:off x="636588" y="3200128"/>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text styles</a:t>
            </a:r>
          </a:p>
        </p:txBody>
      </p:sp>
      <p:sp>
        <p:nvSpPr>
          <p:cNvPr id="41" name="Text Placeholder 40"/>
          <p:cNvSpPr>
            <a:spLocks noGrp="1"/>
          </p:cNvSpPr>
          <p:nvPr>
            <p:ph type="body" sz="quarter" idx="12"/>
          </p:nvPr>
        </p:nvSpPr>
        <p:spPr>
          <a:xfrm>
            <a:off x="636588" y="4248746"/>
            <a:ext cx="3665537" cy="667739"/>
          </a:xfrm>
        </p:spPr>
        <p:txBody>
          <a:bodyPr>
            <a:noAutofit/>
          </a:bodyPr>
          <a:lstStyle>
            <a:lvl1pPr marL="0" indent="0">
              <a:buNone/>
              <a:defRPr sz="1800">
                <a:solidFill>
                  <a:srgbClr val="37394C"/>
                </a:solidFill>
              </a:defRPr>
            </a:lvl1pPr>
            <a:lvl2pPr marL="457200" indent="0">
              <a:buNone/>
              <a:defRPr sz="1800">
                <a:solidFill>
                  <a:srgbClr val="37394C"/>
                </a:solidFill>
              </a:defRPr>
            </a:lvl2pPr>
            <a:lvl3pPr marL="914400" indent="0">
              <a:buNone/>
              <a:defRPr sz="1800">
                <a:solidFill>
                  <a:srgbClr val="37394C"/>
                </a:solidFill>
              </a:defRPr>
            </a:lvl3pPr>
            <a:lvl4pPr marL="1371600" indent="0">
              <a:buNone/>
              <a:defRPr sz="1800">
                <a:solidFill>
                  <a:srgbClr val="37394C"/>
                </a:solidFill>
              </a:defRPr>
            </a:lvl4pPr>
            <a:lvl5pPr marL="1828800" indent="0">
              <a:buNone/>
              <a:defRPr sz="1800">
                <a:solidFill>
                  <a:srgbClr val="37394C"/>
                </a:solidFill>
              </a:defRPr>
            </a:lvl5pPr>
          </a:lstStyle>
          <a:p>
            <a:pPr lvl="0"/>
            <a:r>
              <a:rPr lang="en-US"/>
              <a:t>Click to edit Master text styles</a:t>
            </a:r>
          </a:p>
        </p:txBody>
      </p:sp>
      <p:sp>
        <p:nvSpPr>
          <p:cNvPr id="43" name="Text Placeholder 42"/>
          <p:cNvSpPr>
            <a:spLocks noGrp="1"/>
          </p:cNvSpPr>
          <p:nvPr>
            <p:ph type="body" sz="quarter" idx="13"/>
          </p:nvPr>
        </p:nvSpPr>
        <p:spPr>
          <a:xfrm>
            <a:off x="636588" y="5100160"/>
            <a:ext cx="3665537" cy="554522"/>
          </a:xfrm>
        </p:spPr>
        <p:txBody>
          <a:bodyPr>
            <a:noAutofit/>
          </a:bodyPr>
          <a:lstStyle>
            <a:lvl1pPr>
              <a:buClr>
                <a:srgbClr val="16AD85"/>
              </a:buClr>
              <a:defRPr sz="1600">
                <a:solidFill>
                  <a:srgbClr val="37394C"/>
                </a:solidFill>
              </a:defRPr>
            </a:lvl1pPr>
            <a:lvl2pPr>
              <a:defRPr sz="1600"/>
            </a:lvl2pPr>
            <a:lvl3pPr>
              <a:defRPr sz="1600"/>
            </a:lvl3pPr>
            <a:lvl4pPr>
              <a:defRPr sz="1600"/>
            </a:lvl4pPr>
            <a:lvl5pPr>
              <a:defRPr sz="1600"/>
            </a:lvl5pPr>
          </a:lstStyle>
          <a:p>
            <a:pPr lvl="0"/>
            <a:r>
              <a:rPr lang="en-US"/>
              <a:t>Click to edit Master text styles</a:t>
            </a:r>
          </a:p>
        </p:txBody>
      </p:sp>
      <p:sp>
        <p:nvSpPr>
          <p:cNvPr id="45" name="Picture Placeholder 44"/>
          <p:cNvSpPr>
            <a:spLocks noGrp="1"/>
          </p:cNvSpPr>
          <p:nvPr>
            <p:ph type="pic" sz="quarter" idx="14"/>
          </p:nvPr>
        </p:nvSpPr>
        <p:spPr>
          <a:xfrm>
            <a:off x="4579834" y="464696"/>
            <a:ext cx="1993354" cy="1855562"/>
          </a:xfrm>
          <a:ln w="120650">
            <a:solidFill>
              <a:srgbClr val="37394C"/>
            </a:solidFill>
            <a:round/>
          </a:ln>
        </p:spPr>
        <p:txBody>
          <a:bodyPr rtlCol="0">
            <a:normAutofit/>
          </a:bodyPr>
          <a:lstStyle>
            <a:lvl1pPr>
              <a:defRPr sz="1800"/>
            </a:lvl1pPr>
          </a:lstStyle>
          <a:p>
            <a:pPr lvl="0"/>
            <a:r>
              <a:rPr lang="en-US" noProof="0"/>
              <a:t>Click icon to add picture</a:t>
            </a:r>
          </a:p>
        </p:txBody>
      </p:sp>
      <p:sp>
        <p:nvSpPr>
          <p:cNvPr id="13" name="Picture Placeholder 44"/>
          <p:cNvSpPr>
            <a:spLocks noGrp="1"/>
          </p:cNvSpPr>
          <p:nvPr>
            <p:ph type="pic" sz="quarter" idx="15"/>
          </p:nvPr>
        </p:nvSpPr>
        <p:spPr>
          <a:xfrm>
            <a:off x="6850845" y="464696"/>
            <a:ext cx="1993354" cy="1855562"/>
          </a:xfrm>
          <a:ln w="120650">
            <a:solidFill>
              <a:srgbClr val="37394C"/>
            </a:solidFill>
            <a:round/>
          </a:ln>
        </p:spPr>
        <p:txBody>
          <a:bodyPr rtlCol="0">
            <a:normAutofit/>
          </a:bodyPr>
          <a:lstStyle>
            <a:lvl1pPr>
              <a:defRPr sz="1800"/>
            </a:lvl1pPr>
          </a:lstStyle>
          <a:p>
            <a:pPr lvl="0"/>
            <a:r>
              <a:rPr lang="en-US" noProof="0"/>
              <a:t>Click icon to add picture</a:t>
            </a:r>
          </a:p>
        </p:txBody>
      </p:sp>
      <p:sp>
        <p:nvSpPr>
          <p:cNvPr id="14" name="Picture Placeholder 44"/>
          <p:cNvSpPr>
            <a:spLocks noGrp="1"/>
          </p:cNvSpPr>
          <p:nvPr>
            <p:ph type="pic" sz="quarter" idx="16"/>
          </p:nvPr>
        </p:nvSpPr>
        <p:spPr>
          <a:xfrm>
            <a:off x="4579833" y="2599184"/>
            <a:ext cx="4264365" cy="3055498"/>
          </a:xfrm>
          <a:ln w="120650">
            <a:solidFill>
              <a:srgbClr val="37394C"/>
            </a:solidFill>
            <a:round/>
          </a:ln>
        </p:spPr>
        <p:txBody>
          <a:bodyPr rtlCol="0">
            <a:normAutofit/>
          </a:bodyPr>
          <a:lstStyle>
            <a:lvl1pPr>
              <a:defRPr sz="1800"/>
            </a:lvl1pPr>
          </a:lstStyle>
          <a:p>
            <a:pPr lvl="0"/>
            <a:r>
              <a:rPr lang="en-US" noProof="0"/>
              <a:t>Click icon to add picture</a:t>
            </a:r>
          </a:p>
        </p:txBody>
      </p:sp>
      <p:pic>
        <p:nvPicPr>
          <p:cNvPr id="18"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642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628650" y="2871788"/>
            <a:ext cx="78867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dirty="0"/>
              <a:t>Click to 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p>
        </p:txBody>
      </p:sp>
      <p:sp>
        <p:nvSpPr>
          <p:cNvPr id="1027" name="Title Placeholder 1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x-none" dirty="0"/>
              <a:t>Click to edit Master title style</a:t>
            </a:r>
          </a:p>
        </p:txBody>
      </p:sp>
      <p:sp>
        <p:nvSpPr>
          <p:cNvPr id="13" name="Footer Placeholder 1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914377" eaLnBrk="1" fontAlgn="auto" hangingPunct="1">
              <a:spcBef>
                <a:spcPts val="0"/>
              </a:spcBef>
              <a:spcAft>
                <a:spcPts val="0"/>
              </a:spcAft>
              <a:defRPr sz="1200">
                <a:solidFill>
                  <a:schemeClr val="tx1">
                    <a:tint val="75000"/>
                  </a:schemeClr>
                </a:solidFill>
                <a:latin typeface="Calibri" panose="020F0502020204030204" pitchFamily="34"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l" rtl="0" eaLnBrk="1" fontAlgn="base" hangingPunct="1">
        <a:lnSpc>
          <a:spcPct val="90000"/>
        </a:lnSpc>
        <a:spcBef>
          <a:spcPct val="0"/>
        </a:spcBef>
        <a:spcAft>
          <a:spcPct val="0"/>
        </a:spcAft>
        <a:defRPr sz="4400" kern="1200">
          <a:solidFill>
            <a:srgbClr val="37394C"/>
          </a:solidFill>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rgbClr val="37394C"/>
          </a:solidFill>
          <a:latin typeface="Calibri" panose="020F0502020204030204" pitchFamily="34"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rgbClr val="37394C"/>
          </a:solidFill>
          <a:latin typeface="Calibri" panose="020F0502020204030204" pitchFamily="34" charset="0"/>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rgbClr val="37394C"/>
          </a:solidFill>
          <a:latin typeface="Calibri" panose="020F0502020204030204" pitchFamily="34" charset="0"/>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rgbClr val="37394C"/>
          </a:solidFill>
          <a:latin typeface="Calibri" panose="020F0502020204030204" pitchFamily="34" charset="0"/>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rgbClr val="37394C"/>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socialcare.wales/service-improvement/understanding-an-outcomes-approach#section-34993-anchor"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0.xml"/><Relationship Id="rId1" Type="http://schemas.openxmlformats.org/officeDocument/2006/relationships/slideLayout" Target="../slideLayouts/slideLayout1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ideo" Target="https://www.youtube.com/embed/q7ZgqXuM0Y0?feature=oembed" TargetMode="External"/><Relationship Id="rId5" Type="http://schemas.openxmlformats.org/officeDocument/2006/relationships/image" Target="../media/image18.jpeg"/><Relationship Id="rId4"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3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microsoft.com/office/2018/10/relationships/comments" Target="../comments/modernComment_18C_8C30B5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a:t>Asesiad</a:t>
            </a:r>
          </a:p>
        </p:txBody>
      </p:sp>
      <p:sp>
        <p:nvSpPr>
          <p:cNvPr id="20484" name="Text Placeholder 4"/>
          <p:cNvSpPr>
            <a:spLocks noGrp="1"/>
          </p:cNvSpPr>
          <p:nvPr>
            <p:ph type="body" sz="quarter" idx="13"/>
          </p:nvPr>
        </p:nvSpPr>
        <p:spPr/>
        <p:txBody>
          <a:bodyPr/>
          <a:lstStyle/>
          <a:p>
            <a:r>
              <a:rPr lang="en-GB" altLang="x-none"/>
              <a:t>Assessment </a:t>
            </a:r>
            <a:endParaRPr lang="x-none" altLang="x-none"/>
          </a:p>
        </p:txBody>
      </p:sp>
      <p:sp>
        <p:nvSpPr>
          <p:cNvPr id="14" name="Text Placeholder 13"/>
          <p:cNvSpPr>
            <a:spLocks noGrp="1"/>
          </p:cNvSpPr>
          <p:nvPr>
            <p:ph type="body" sz="quarter" idx="14"/>
          </p:nvPr>
        </p:nvSpPr>
        <p:spPr>
          <a:xfrm>
            <a:off x="628486" y="5150645"/>
            <a:ext cx="3759447" cy="1024286"/>
          </a:xfrm>
        </p:spPr>
        <p:txBody>
          <a:bodyPr>
            <a:normAutofit/>
          </a:bodyPr>
          <a:lstStyle/>
          <a:p>
            <a:r>
              <a:rPr lang="en-GB"/>
              <a:t>Unit 444 Support the assessment and care and support planning process</a:t>
            </a:r>
          </a:p>
          <a:p>
            <a:r>
              <a:rPr lang="en-GB"/>
              <a:t>Learning Outcome 1 </a:t>
            </a:r>
          </a:p>
          <a:p>
            <a:endParaRPr lang="en-GB"/>
          </a:p>
        </p:txBody>
      </p:sp>
      <p:sp>
        <p:nvSpPr>
          <p:cNvPr id="5" name="Text Placeholder 13"/>
          <p:cNvSpPr txBox="1">
            <a:spLocks/>
          </p:cNvSpPr>
          <p:nvPr/>
        </p:nvSpPr>
        <p:spPr bwMode="auto">
          <a:xfrm>
            <a:off x="628485" y="2297418"/>
            <a:ext cx="3759447" cy="102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l" rtl="0" eaLnBrk="1" fontAlgn="base" hangingPunct="1">
              <a:lnSpc>
                <a:spcPct val="90000"/>
              </a:lnSpc>
              <a:spcBef>
                <a:spcPts val="1000"/>
              </a:spcBef>
              <a:spcAft>
                <a:spcPct val="0"/>
              </a:spcAft>
              <a:buFont typeface="Arial" charset="0"/>
              <a:buNone/>
              <a:defRPr sz="1600" kern="1200">
                <a:solidFill>
                  <a:srgbClr val="16AD85"/>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rgbClr val="37394C"/>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rgbClr val="37394C"/>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en-GB" dirty="0" err="1">
                <a:latin typeface="Calibri" panose="020F0502020204030204" pitchFamily="34" charset="0"/>
              </a:rPr>
              <a:t>Uned</a:t>
            </a:r>
            <a:r>
              <a:rPr lang="en-GB" dirty="0">
                <a:latin typeface="Calibri" panose="020F0502020204030204" pitchFamily="34" charset="0"/>
              </a:rPr>
              <a:t> 444 </a:t>
            </a:r>
            <a:r>
              <a:rPr lang="en-GB" dirty="0" err="1">
                <a:latin typeface="Calibri" panose="020F0502020204030204" pitchFamily="34" charset="0"/>
              </a:rPr>
              <a:t>Cefnogi’r</a:t>
            </a:r>
            <a:r>
              <a:rPr lang="en-GB" dirty="0">
                <a:latin typeface="Calibri" panose="020F0502020204030204" pitchFamily="34" charset="0"/>
              </a:rPr>
              <a:t> broses </a:t>
            </a:r>
            <a:r>
              <a:rPr lang="en-GB" dirty="0" err="1">
                <a:latin typeface="Calibri" panose="020F0502020204030204" pitchFamily="34" charset="0"/>
              </a:rPr>
              <a:t>asesu</a:t>
            </a:r>
            <a:r>
              <a:rPr lang="en-GB" dirty="0">
                <a:latin typeface="Calibri" panose="020F0502020204030204" pitchFamily="34" charset="0"/>
              </a:rPr>
              <a:t> a </a:t>
            </a:r>
            <a:r>
              <a:rPr lang="en-GB" dirty="0" err="1">
                <a:latin typeface="Calibri" panose="020F0502020204030204" pitchFamily="34" charset="0"/>
              </a:rPr>
              <a:t>chynllunio</a:t>
            </a:r>
            <a:r>
              <a:rPr lang="en-GB" dirty="0">
                <a:latin typeface="Calibri" panose="020F0502020204030204" pitchFamily="34" charset="0"/>
              </a:rPr>
              <a:t> </a:t>
            </a:r>
            <a:r>
              <a:rPr lang="en-GB" dirty="0" err="1">
                <a:latin typeface="Calibri" panose="020F0502020204030204" pitchFamily="34" charset="0"/>
              </a:rPr>
              <a:t>gofal</a:t>
            </a:r>
            <a:r>
              <a:rPr lang="en-GB" dirty="0">
                <a:latin typeface="Calibri" panose="020F0502020204030204" pitchFamily="34" charset="0"/>
              </a:rPr>
              <a:t> a </a:t>
            </a:r>
            <a:r>
              <a:rPr lang="en-GB" dirty="0" err="1">
                <a:latin typeface="Calibri" panose="020F0502020204030204" pitchFamily="34" charset="0"/>
              </a:rPr>
              <a:t>chymorth</a:t>
            </a:r>
            <a:r>
              <a:rPr lang="en-GB" dirty="0">
                <a:latin typeface="Calibri" panose="020F0502020204030204" pitchFamily="34" charset="0"/>
              </a:rPr>
              <a:t> ​</a:t>
            </a:r>
          </a:p>
          <a:p>
            <a:pPr defTabSz="914400"/>
            <a:r>
              <a:rPr lang="en-GB" dirty="0" err="1">
                <a:latin typeface="Calibri" panose="020F0502020204030204" pitchFamily="34" charset="0"/>
              </a:rPr>
              <a:t>Canlyniad</a:t>
            </a:r>
            <a:r>
              <a:rPr lang="en-GB" dirty="0">
                <a:latin typeface="Calibri" panose="020F0502020204030204" pitchFamily="34" charset="0"/>
              </a:rPr>
              <a:t> </a:t>
            </a:r>
            <a:r>
              <a:rPr lang="en-GB" dirty="0" err="1">
                <a:latin typeface="Calibri" panose="020F0502020204030204" pitchFamily="34" charset="0"/>
              </a:rPr>
              <a:t>Dysgu</a:t>
            </a:r>
            <a:r>
              <a:rPr lang="en-GB" dirty="0">
                <a:latin typeface="Calibri" panose="020F0502020204030204" pitchFamily="34" charset="0"/>
              </a:rPr>
              <a:t> 1</a:t>
            </a:r>
          </a:p>
          <a:p>
            <a:pPr defTabSz="914400"/>
            <a:endParaRPr lang="en-GB" dirty="0">
              <a:latin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07923-231B-7640-82D0-3824EEB63E7D}"/>
              </a:ext>
            </a:extLst>
          </p:cNvPr>
          <p:cNvSpPr>
            <a:spLocks noGrp="1"/>
          </p:cNvSpPr>
          <p:nvPr>
            <p:ph type="body" sz="quarter" idx="10"/>
          </p:nvPr>
        </p:nvSpPr>
        <p:spPr/>
        <p:txBody>
          <a:bodyPr/>
          <a:lstStyle/>
          <a:p>
            <a:r>
              <a:rPr lang="en-US" b="1" dirty="0"/>
              <a:t>Code of Professional Practice </a:t>
            </a:r>
          </a:p>
        </p:txBody>
      </p:sp>
      <p:sp>
        <p:nvSpPr>
          <p:cNvPr id="5" name="Text Placeholder 4">
            <a:extLst>
              <a:ext uri="{FF2B5EF4-FFF2-40B4-BE49-F238E27FC236}">
                <a16:creationId xmlns:a16="http://schemas.microsoft.com/office/drawing/2014/main" id="{CD105706-FB64-8044-ADDE-1CB683CD4DB8}"/>
              </a:ext>
            </a:extLst>
          </p:cNvPr>
          <p:cNvSpPr>
            <a:spLocks noGrp="1"/>
          </p:cNvSpPr>
          <p:nvPr>
            <p:ph type="body" sz="quarter" idx="12"/>
          </p:nvPr>
        </p:nvSpPr>
        <p:spPr/>
        <p:txBody>
          <a:bodyPr/>
          <a:lstStyle/>
          <a:p>
            <a:r>
              <a:rPr lang="en-GB" altLang="en-US">
                <a:solidFill>
                  <a:schemeClr val="tx1"/>
                </a:solidFill>
              </a:rPr>
              <a:t>3.2 Working in partnership with colleagues and other professionals to promote the wellbeing, voice and control of individuals and carers</a:t>
            </a:r>
          </a:p>
          <a:p>
            <a:endParaRPr lang="en-US"/>
          </a:p>
        </p:txBody>
      </p:sp>
      <p:sp>
        <p:nvSpPr>
          <p:cNvPr id="2" name="Rectangle 1"/>
          <p:cNvSpPr/>
          <p:nvPr/>
        </p:nvSpPr>
        <p:spPr>
          <a:xfrm>
            <a:off x="354025" y="383414"/>
            <a:ext cx="3971793" cy="523220"/>
          </a:xfrm>
          <a:prstGeom prst="rect">
            <a:avLst/>
          </a:prstGeom>
        </p:spPr>
        <p:txBody>
          <a:bodyPr wrap="none">
            <a:spAutoFit/>
          </a:bodyPr>
          <a:lstStyle/>
          <a:p>
            <a:r>
              <a:rPr lang="cy" sz="2800" b="1" dirty="0">
                <a:solidFill>
                  <a:srgbClr val="16AD85"/>
                </a:solidFill>
                <a:latin typeface="Calibri" panose="020F0502020204030204" pitchFamily="34" charset="0"/>
              </a:rPr>
              <a:t>Cod Ymarfer Proffesiynol </a:t>
            </a:r>
          </a:p>
        </p:txBody>
      </p:sp>
      <p:sp>
        <p:nvSpPr>
          <p:cNvPr id="4" name="Rectangle 3"/>
          <p:cNvSpPr/>
          <p:nvPr/>
        </p:nvSpPr>
        <p:spPr>
          <a:xfrm>
            <a:off x="344881" y="1649413"/>
            <a:ext cx="4572000" cy="1938992"/>
          </a:xfrm>
          <a:prstGeom prst="rect">
            <a:avLst/>
          </a:prstGeom>
        </p:spPr>
        <p:txBody>
          <a:bodyPr>
            <a:spAutoFit/>
          </a:bodyPr>
          <a:lstStyle/>
          <a:p>
            <a:pPr marL="342900" indent="-342900">
              <a:buClr>
                <a:srgbClr val="16AD85"/>
              </a:buClr>
              <a:buFont typeface="Arial" panose="020B0604020202020204" pitchFamily="34" charset="0"/>
              <a:buChar char="•"/>
            </a:pPr>
            <a:r>
              <a:rPr lang="cy" sz="2400" dirty="0">
                <a:latin typeface="Calibri" panose="020F0502020204030204" pitchFamily="34" charset="0"/>
              </a:rPr>
              <a:t>3.2 Gweithio mewn partneriaeth â chydweithwyr a gweithwyr proffesiynol eraill i hyrwyddo llesiant, llais a rheolaeth unigolion a gofalwyr</a:t>
            </a:r>
          </a:p>
        </p:txBody>
      </p:sp>
    </p:spTree>
    <p:extLst>
      <p:ext uri="{BB962C8B-B14F-4D97-AF65-F5344CB8AC3E}">
        <p14:creationId xmlns:p14="http://schemas.microsoft.com/office/powerpoint/2010/main" val="1951520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4B7452-63BF-FB49-A083-86F72A522CBD}"/>
              </a:ext>
            </a:extLst>
          </p:cNvPr>
          <p:cNvSpPr>
            <a:spLocks noGrp="1"/>
          </p:cNvSpPr>
          <p:nvPr>
            <p:ph type="body" sz="quarter" idx="10"/>
          </p:nvPr>
        </p:nvSpPr>
        <p:spPr>
          <a:xfrm>
            <a:off x="4862513" y="365125"/>
            <a:ext cx="3690937" cy="1284285"/>
          </a:xfrm>
        </p:spPr>
        <p:txBody>
          <a:bodyPr/>
          <a:lstStyle/>
          <a:p>
            <a:r>
              <a:rPr lang="en-US" b="1" dirty="0"/>
              <a:t>Social Services and Wellbeing (Wales) Act 2014</a:t>
            </a:r>
          </a:p>
        </p:txBody>
      </p:sp>
      <p:sp>
        <p:nvSpPr>
          <p:cNvPr id="5" name="Text Placeholder 4">
            <a:extLst>
              <a:ext uri="{FF2B5EF4-FFF2-40B4-BE49-F238E27FC236}">
                <a16:creationId xmlns:a16="http://schemas.microsoft.com/office/drawing/2014/main" id="{1D08904A-670F-B44D-B9BB-A1DE0D605BC1}"/>
              </a:ext>
            </a:extLst>
          </p:cNvPr>
          <p:cNvSpPr>
            <a:spLocks noGrp="1"/>
          </p:cNvSpPr>
          <p:nvPr>
            <p:ph type="body" sz="quarter" idx="12"/>
          </p:nvPr>
        </p:nvSpPr>
        <p:spPr>
          <a:xfrm>
            <a:off x="4928616" y="1753610"/>
            <a:ext cx="3690495" cy="3851275"/>
          </a:xfrm>
        </p:spPr>
        <p:txBody>
          <a:bodyPr>
            <a:normAutofit fontScale="77500" lnSpcReduction="20000"/>
          </a:bodyPr>
          <a:lstStyle/>
          <a:p>
            <a:r>
              <a:rPr lang="en-GB" altLang="en-US" dirty="0">
                <a:solidFill>
                  <a:schemeClr val="tx1"/>
                </a:solidFill>
              </a:rPr>
              <a:t>What is the primary focus of an assessment?</a:t>
            </a:r>
          </a:p>
          <a:p>
            <a:r>
              <a:rPr lang="en-GB" altLang="en-US" dirty="0">
                <a:solidFill>
                  <a:schemeClr val="tx1"/>
                </a:solidFill>
              </a:rPr>
              <a:t>An assessment must seek to identify the outcomes that the person wishes to achieve and assess whether - and if so, to what extent - the provision of care and support (or support in the case of carers) is required;</a:t>
            </a:r>
          </a:p>
          <a:p>
            <a:r>
              <a:rPr lang="en-GB" altLang="en-US" dirty="0">
                <a:solidFill>
                  <a:schemeClr val="tx1"/>
                </a:solidFill>
              </a:rPr>
              <a:t>preventative services; information, assistance or advice; or other matters may contribute to the achievement of those outcomes. </a:t>
            </a:r>
            <a:endParaRPr lang="en-GB" altLang="en-US" dirty="0">
              <a:solidFill>
                <a:schemeClr val="tx1"/>
              </a:solidFill>
              <a:cs typeface="Calibri" panose="020F0502020204030204" pitchFamily="34" charset="0"/>
            </a:endParaRPr>
          </a:p>
          <a:p>
            <a:r>
              <a:rPr lang="en-GB" altLang="en-US" dirty="0">
                <a:solidFill>
                  <a:schemeClr val="tx1"/>
                </a:solidFill>
              </a:rPr>
              <a:t>Building on individual strengths</a:t>
            </a:r>
            <a:endParaRPr lang="en-GB" altLang="en-US" dirty="0">
              <a:solidFill>
                <a:schemeClr val="tx1"/>
              </a:solidFill>
              <a:cs typeface="Calibri" panose="020F0502020204030204" pitchFamily="34" charset="0"/>
            </a:endParaRPr>
          </a:p>
          <a:p>
            <a:pPr marL="0" indent="0">
              <a:buNone/>
            </a:pPr>
            <a:r>
              <a:rPr lang="en-GB" altLang="en-US" dirty="0">
                <a:solidFill>
                  <a:schemeClr val="tx1"/>
                </a:solidFill>
              </a:rPr>
              <a:t>	</a:t>
            </a:r>
            <a:endParaRPr lang="en-GB" altLang="en-US" dirty="0">
              <a:solidFill>
                <a:schemeClr val="tx1"/>
              </a:solidFill>
              <a:cs typeface="Calibri" panose="020F0502020204030204" pitchFamily="34" charset="0"/>
            </a:endParaRPr>
          </a:p>
          <a:p>
            <a:endParaRPr lang="en-US" dirty="0"/>
          </a:p>
        </p:txBody>
      </p:sp>
      <p:sp>
        <p:nvSpPr>
          <p:cNvPr id="2" name="Rectangle 1"/>
          <p:cNvSpPr/>
          <p:nvPr/>
        </p:nvSpPr>
        <p:spPr>
          <a:xfrm>
            <a:off x="290513" y="365125"/>
            <a:ext cx="4572000" cy="1384995"/>
          </a:xfrm>
          <a:prstGeom prst="rect">
            <a:avLst/>
          </a:prstGeom>
        </p:spPr>
        <p:txBody>
          <a:bodyPr>
            <a:spAutoFit/>
          </a:bodyPr>
          <a:lstStyle/>
          <a:p>
            <a:r>
              <a:rPr lang="cy" sz="2800" b="1" dirty="0">
                <a:solidFill>
                  <a:srgbClr val="16AD85"/>
                </a:solidFill>
                <a:latin typeface="Calibri" panose="020F0502020204030204" pitchFamily="34" charset="0"/>
              </a:rPr>
              <a:t>Deddf Gwasanaethau Cymdeithasol a Llesiant (Cymru) 2014</a:t>
            </a:r>
          </a:p>
        </p:txBody>
      </p:sp>
      <p:sp>
        <p:nvSpPr>
          <p:cNvPr id="4" name="Rectangle 3"/>
          <p:cNvSpPr/>
          <p:nvPr/>
        </p:nvSpPr>
        <p:spPr>
          <a:xfrm>
            <a:off x="356616" y="1853304"/>
            <a:ext cx="4209738" cy="3125984"/>
          </a:xfrm>
          <a:prstGeom prst="rect">
            <a:avLst/>
          </a:prstGeom>
        </p:spPr>
        <p:txBody>
          <a:bodyPr wrap="square" lIns="91440" tIns="45720" rIns="91440" bIns="45720" anchor="t">
            <a:spAutoFit/>
          </a:bodyPr>
          <a:lstStyle/>
          <a:p>
            <a:pPr marL="228600" indent="-228600" eaLnBrk="1" hangingPunct="1">
              <a:lnSpc>
                <a:spcPct val="70000"/>
              </a:lnSpc>
              <a:spcBef>
                <a:spcPts val="1000"/>
              </a:spcBef>
              <a:buClr>
                <a:srgbClr val="16AD85"/>
              </a:buClr>
              <a:buFont typeface="Arial" charset="0"/>
              <a:buChar char="•"/>
            </a:pPr>
            <a:r>
              <a:rPr lang="cy" sz="1700" dirty="0">
                <a:latin typeface="Calibri" panose="020F0502020204030204" pitchFamily="34" charset="0"/>
              </a:rPr>
              <a:t>Beth </a:t>
            </a:r>
            <a:r>
              <a:rPr lang="cy" sz="1700" dirty="0" err="1">
                <a:latin typeface="Calibri" panose="020F0502020204030204" pitchFamily="34" charset="0"/>
              </a:rPr>
              <a:t>yw</a:t>
            </a:r>
            <a:r>
              <a:rPr lang="cy" sz="1700" dirty="0">
                <a:latin typeface="Calibri" panose="020F0502020204030204" pitchFamily="34" charset="0"/>
              </a:rPr>
              <a:t> </a:t>
            </a:r>
            <a:r>
              <a:rPr lang="cy" sz="1700" dirty="0" err="1">
                <a:latin typeface="Calibri" panose="020F0502020204030204" pitchFamily="34" charset="0"/>
              </a:rPr>
              <a:t>prif</a:t>
            </a:r>
            <a:r>
              <a:rPr lang="cy" sz="1700" dirty="0">
                <a:latin typeface="Calibri" panose="020F0502020204030204" pitchFamily="34" charset="0"/>
              </a:rPr>
              <a:t> </a:t>
            </a:r>
            <a:r>
              <a:rPr lang="cy" sz="1700" dirty="0" err="1">
                <a:latin typeface="Calibri" panose="020F0502020204030204" pitchFamily="34" charset="0"/>
              </a:rPr>
              <a:t>ffocws</a:t>
            </a:r>
            <a:r>
              <a:rPr lang="cy" sz="1700" dirty="0">
                <a:latin typeface="Calibri" panose="020F0502020204030204" pitchFamily="34" charset="0"/>
              </a:rPr>
              <a:t> </a:t>
            </a:r>
            <a:r>
              <a:rPr lang="cy" sz="1700" dirty="0" err="1">
                <a:latin typeface="Calibri" panose="020F0502020204030204" pitchFamily="34" charset="0"/>
              </a:rPr>
              <a:t>asesiad</a:t>
            </a:r>
            <a:r>
              <a:rPr lang="cy" sz="1700" dirty="0">
                <a:latin typeface="Calibri" panose="020F0502020204030204" pitchFamily="34" charset="0"/>
              </a:rPr>
              <a:t>?</a:t>
            </a:r>
          </a:p>
          <a:p>
            <a:pPr marL="228600" indent="-228600" eaLnBrk="1" hangingPunct="1">
              <a:lnSpc>
                <a:spcPct val="70000"/>
              </a:lnSpc>
              <a:spcBef>
                <a:spcPts val="1000"/>
              </a:spcBef>
              <a:buClr>
                <a:srgbClr val="16AD85"/>
              </a:buClr>
              <a:buFont typeface="Arial" charset="0"/>
              <a:buChar char="•"/>
            </a:pPr>
            <a:r>
              <a:rPr lang="cy" sz="1700" dirty="0">
                <a:latin typeface="Calibri" panose="020F0502020204030204" pitchFamily="34" charset="0"/>
              </a:rPr>
              <a:t>Rhaid i asesiad geisio nodi’r canlyniadau y mae’r person yn dymuno eu cyflawni ac asesu os – ac os felly, i ba raddau – y mae angen darparu gofal a chymorth (neu gymorth yn achos gofalwyr);</a:t>
            </a:r>
            <a:endParaRPr lang="cy" sz="1700" dirty="0">
              <a:latin typeface="Calibri" panose="020F0502020204030204" pitchFamily="34" charset="0"/>
              <a:cs typeface="Calibri" panose="020F0502020204030204" pitchFamily="34" charset="0"/>
            </a:endParaRPr>
          </a:p>
          <a:p>
            <a:pPr marL="228600" indent="-228600" eaLnBrk="1" hangingPunct="1">
              <a:lnSpc>
                <a:spcPct val="70000"/>
              </a:lnSpc>
              <a:spcBef>
                <a:spcPts val="1000"/>
              </a:spcBef>
              <a:buClr>
                <a:srgbClr val="16AD85"/>
              </a:buClr>
              <a:buFont typeface="Arial" charset="0"/>
              <a:buChar char="•"/>
            </a:pPr>
            <a:r>
              <a:rPr lang="cy" sz="1700" dirty="0">
                <a:latin typeface="Calibri"/>
                <a:cs typeface="Calibri"/>
              </a:rPr>
              <a:t>gwasanaethau ataliol; gwybodaeth, cymorth neu gyngor; neu faterion eraill a all gyfrannu at gyflawni'r canlyniadau hynny. </a:t>
            </a:r>
          </a:p>
          <a:p>
            <a:pPr marL="228600" indent="-228600" eaLnBrk="1" hangingPunct="1">
              <a:lnSpc>
                <a:spcPct val="70000"/>
              </a:lnSpc>
              <a:spcBef>
                <a:spcPts val="1000"/>
              </a:spcBef>
              <a:buClr>
                <a:srgbClr val="16AD85"/>
              </a:buClr>
              <a:buFont typeface="Arial" charset="0"/>
              <a:buChar char="•"/>
            </a:pPr>
            <a:r>
              <a:rPr lang="cy" sz="1700" dirty="0">
                <a:latin typeface="Calibri" panose="020F0502020204030204" pitchFamily="34" charset="0"/>
              </a:rPr>
              <a:t>Adeiladu ar gryfderau unigol</a:t>
            </a:r>
            <a:endParaRPr lang="cy" sz="1700" dirty="0">
              <a:latin typeface="Calibri" panose="020F0502020204030204" pitchFamily="34" charset="0"/>
              <a:cs typeface="Calibri" panose="020F0502020204030204" pitchFamily="34" charset="0"/>
            </a:endParaRPr>
          </a:p>
          <a:p>
            <a:pPr marL="228600" indent="-228600">
              <a:lnSpc>
                <a:spcPct val="70000"/>
              </a:lnSpc>
              <a:spcBef>
                <a:spcPts val="1000"/>
              </a:spcBef>
              <a:buClr>
                <a:srgbClr val="16AD85"/>
              </a:buClr>
              <a:buFont typeface="Arial" charset="0"/>
              <a:buChar char="•"/>
            </a:pPr>
            <a:endParaRPr lang="cy" sz="1700" dirty="0">
              <a:latin typeface="Calibri" panose="020F0502020204030204" pitchFamily="34" charset="0"/>
              <a:cs typeface="Calibri" panose="020F0502020204030204" pitchFamily="34" charset="0"/>
            </a:endParaRPr>
          </a:p>
          <a:p>
            <a:pPr>
              <a:lnSpc>
                <a:spcPct val="70000"/>
              </a:lnSpc>
              <a:spcBef>
                <a:spcPts val="1000"/>
              </a:spcBef>
              <a:buClr>
                <a:srgbClr val="16AD85"/>
              </a:buClr>
            </a:pPr>
            <a:endParaRPr lang="cy" sz="17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2672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2E8136-7B84-AB45-B20D-99355181F1AB}"/>
              </a:ext>
            </a:extLst>
          </p:cNvPr>
          <p:cNvSpPr>
            <a:spLocks noGrp="1"/>
          </p:cNvSpPr>
          <p:nvPr>
            <p:ph type="body" sz="quarter" idx="10"/>
          </p:nvPr>
        </p:nvSpPr>
        <p:spPr/>
        <p:txBody>
          <a:bodyPr/>
          <a:lstStyle/>
          <a:p>
            <a:r>
              <a:rPr lang="en-US" b="1" dirty="0"/>
              <a:t>Strengths based approach</a:t>
            </a:r>
          </a:p>
        </p:txBody>
      </p:sp>
      <p:sp>
        <p:nvSpPr>
          <p:cNvPr id="5" name="Text Placeholder 4">
            <a:extLst>
              <a:ext uri="{FF2B5EF4-FFF2-40B4-BE49-F238E27FC236}">
                <a16:creationId xmlns:a16="http://schemas.microsoft.com/office/drawing/2014/main" id="{73C56ADF-F8E5-7140-B53A-0F84202B0B3F}"/>
              </a:ext>
            </a:extLst>
          </p:cNvPr>
          <p:cNvSpPr>
            <a:spLocks noGrp="1"/>
          </p:cNvSpPr>
          <p:nvPr>
            <p:ph type="body" sz="quarter" idx="12"/>
          </p:nvPr>
        </p:nvSpPr>
        <p:spPr>
          <a:xfrm>
            <a:off x="4928616" y="2022813"/>
            <a:ext cx="3885308" cy="3635312"/>
          </a:xfrm>
        </p:spPr>
        <p:txBody>
          <a:bodyPr>
            <a:normAutofit fontScale="92500" lnSpcReduction="10000"/>
          </a:bodyPr>
          <a:lstStyle/>
          <a:p>
            <a:pPr marL="0" indent="0">
              <a:buNone/>
            </a:pPr>
            <a:r>
              <a:rPr lang="en-GB" sz="2000" dirty="0">
                <a:solidFill>
                  <a:schemeClr val="tx1"/>
                </a:solidFill>
              </a:rPr>
              <a:t>It is the function of the assessment and planning process to identify the</a:t>
            </a:r>
          </a:p>
          <a:p>
            <a:pPr marL="0" indent="0">
              <a:buNone/>
            </a:pPr>
            <a:endParaRPr lang="en-GB" sz="2000" dirty="0">
              <a:solidFill>
                <a:schemeClr val="tx1"/>
              </a:solidFill>
            </a:endParaRPr>
          </a:p>
          <a:p>
            <a:pPr lvl="1"/>
            <a:r>
              <a:rPr lang="en-GB" dirty="0">
                <a:solidFill>
                  <a:schemeClr val="tx1"/>
                </a:solidFill>
              </a:rPr>
              <a:t>skills</a:t>
            </a:r>
          </a:p>
          <a:p>
            <a:pPr lvl="1"/>
            <a:r>
              <a:rPr lang="en-GB" dirty="0">
                <a:solidFill>
                  <a:schemeClr val="tx1"/>
                </a:solidFill>
              </a:rPr>
              <a:t>capacity</a:t>
            </a:r>
          </a:p>
          <a:p>
            <a:pPr lvl="1"/>
            <a:r>
              <a:rPr lang="en-GB" dirty="0">
                <a:solidFill>
                  <a:schemeClr val="tx1"/>
                </a:solidFill>
              </a:rPr>
              <a:t>support</a:t>
            </a:r>
          </a:p>
          <a:p>
            <a:pPr lvl="1"/>
            <a:r>
              <a:rPr lang="en-GB" dirty="0">
                <a:solidFill>
                  <a:schemeClr val="tx1"/>
                </a:solidFill>
              </a:rPr>
              <a:t>resource</a:t>
            </a:r>
          </a:p>
          <a:p>
            <a:pPr marL="0" indent="0">
              <a:buNone/>
            </a:pPr>
            <a:r>
              <a:rPr lang="en-GB" sz="2000" dirty="0">
                <a:solidFill>
                  <a:schemeClr val="tx1"/>
                </a:solidFill>
              </a:rPr>
              <a:t>available to an individual from within themselves, their family and their community that can be organised to meet their care and support needs and promote their well-being</a:t>
            </a:r>
          </a:p>
          <a:p>
            <a:endParaRPr lang="en-US" dirty="0"/>
          </a:p>
        </p:txBody>
      </p:sp>
      <p:sp>
        <p:nvSpPr>
          <p:cNvPr id="2" name="Rectangle 1"/>
          <p:cNvSpPr/>
          <p:nvPr/>
        </p:nvSpPr>
        <p:spPr>
          <a:xfrm>
            <a:off x="216923" y="365126"/>
            <a:ext cx="3696709" cy="954107"/>
          </a:xfrm>
          <a:prstGeom prst="rect">
            <a:avLst/>
          </a:prstGeom>
        </p:spPr>
        <p:txBody>
          <a:bodyPr wrap="square">
            <a:spAutoFit/>
          </a:bodyPr>
          <a:lstStyle/>
          <a:p>
            <a:r>
              <a:rPr lang="cy" sz="2800" b="1" dirty="0">
                <a:solidFill>
                  <a:srgbClr val="16AD85"/>
                </a:solidFill>
                <a:latin typeface="Calibri" panose="020F0502020204030204" pitchFamily="34" charset="0"/>
              </a:rPr>
              <a:t>Dull sy'n canolbwyntio ar gryfder</a:t>
            </a:r>
          </a:p>
        </p:txBody>
      </p:sp>
      <p:sp>
        <p:nvSpPr>
          <p:cNvPr id="4" name="Rectangle 3"/>
          <p:cNvSpPr/>
          <p:nvPr/>
        </p:nvSpPr>
        <p:spPr>
          <a:xfrm>
            <a:off x="445523" y="2022813"/>
            <a:ext cx="4069081" cy="3477875"/>
          </a:xfrm>
          <a:prstGeom prst="rect">
            <a:avLst/>
          </a:prstGeom>
        </p:spPr>
        <p:txBody>
          <a:bodyPr wrap="square">
            <a:spAutoFit/>
          </a:bodyPr>
          <a:lstStyle/>
          <a:p>
            <a:pPr marL="0" indent="0">
              <a:buNone/>
            </a:pPr>
            <a:r>
              <a:rPr lang="cy" sz="2000" dirty="0">
                <a:latin typeface="Calibri" panose="020F0502020204030204" pitchFamily="34" charset="0"/>
              </a:rPr>
              <a:t>Swyddogaeth y broses asesu a chynllunio yw nodi'r</a:t>
            </a:r>
          </a:p>
          <a:p>
            <a:pPr marL="0" indent="0">
              <a:buNone/>
            </a:pPr>
            <a:endParaRPr lang="en-GB" sz="2000" dirty="0">
              <a:latin typeface="Calibri" panose="020F0502020204030204" pitchFamily="34" charset="0"/>
            </a:endParaRPr>
          </a:p>
          <a:p>
            <a:pPr marL="798513" lvl="1" indent="-342900">
              <a:buClr>
                <a:srgbClr val="16AD85"/>
              </a:buClr>
              <a:buFont typeface="Arial" panose="020B0604020202020204" pitchFamily="34" charset="0"/>
              <a:buChar char="•"/>
            </a:pPr>
            <a:r>
              <a:rPr lang="cy" sz="2000" dirty="0">
                <a:latin typeface="Calibri" panose="020F0502020204030204" pitchFamily="34" charset="0"/>
              </a:rPr>
              <a:t>sgiliau</a:t>
            </a:r>
          </a:p>
          <a:p>
            <a:pPr marL="798513" lvl="1" indent="-342900">
              <a:buClr>
                <a:srgbClr val="16AD85"/>
              </a:buClr>
              <a:buFont typeface="Arial" panose="020B0604020202020204" pitchFamily="34" charset="0"/>
              <a:buChar char="•"/>
            </a:pPr>
            <a:r>
              <a:rPr lang="cy" sz="2000" dirty="0">
                <a:latin typeface="Calibri" panose="020F0502020204030204" pitchFamily="34" charset="0"/>
              </a:rPr>
              <a:t>galluedd</a:t>
            </a:r>
          </a:p>
          <a:p>
            <a:pPr marL="798513" lvl="1" indent="-342900">
              <a:buClr>
                <a:srgbClr val="16AD85"/>
              </a:buClr>
              <a:buFont typeface="Arial" panose="020B0604020202020204" pitchFamily="34" charset="0"/>
              <a:buChar char="•"/>
            </a:pPr>
            <a:r>
              <a:rPr lang="cy" sz="2000" dirty="0">
                <a:latin typeface="Calibri" panose="020F0502020204030204" pitchFamily="34" charset="0"/>
              </a:rPr>
              <a:t>cymorth</a:t>
            </a:r>
          </a:p>
          <a:p>
            <a:pPr marL="798513" lvl="1" indent="-342900">
              <a:buClr>
                <a:srgbClr val="16AD85"/>
              </a:buClr>
              <a:buFont typeface="Arial" panose="020B0604020202020204" pitchFamily="34" charset="0"/>
              <a:buChar char="•"/>
            </a:pPr>
            <a:r>
              <a:rPr lang="cy" sz="2000" dirty="0">
                <a:latin typeface="Calibri" panose="020F0502020204030204" pitchFamily="34" charset="0"/>
              </a:rPr>
              <a:t>adnodd</a:t>
            </a:r>
          </a:p>
          <a:p>
            <a:pPr marL="0" indent="0">
              <a:buNone/>
            </a:pPr>
            <a:r>
              <a:rPr lang="cy" sz="2000" dirty="0">
                <a:latin typeface="Calibri" panose="020F0502020204030204" pitchFamily="34" charset="0"/>
              </a:rPr>
              <a:t>sydd ar gael i unigolyn o’r tu mewn iddo, ei deulu a’i gymuned y gellir ei drefnu i ddiwallu ei anghenion gofal a chymorth a hybu ei lesiant</a:t>
            </a:r>
          </a:p>
        </p:txBody>
      </p:sp>
    </p:spTree>
    <p:extLst>
      <p:ext uri="{BB962C8B-B14F-4D97-AF65-F5344CB8AC3E}">
        <p14:creationId xmlns:p14="http://schemas.microsoft.com/office/powerpoint/2010/main" val="348380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8C4F82-6CF4-714A-8995-7A62E721E043}"/>
              </a:ext>
            </a:extLst>
          </p:cNvPr>
          <p:cNvSpPr>
            <a:spLocks noGrp="1"/>
          </p:cNvSpPr>
          <p:nvPr>
            <p:ph type="body" sz="quarter" idx="10"/>
          </p:nvPr>
        </p:nvSpPr>
        <p:spPr>
          <a:xfrm>
            <a:off x="4862513" y="618129"/>
            <a:ext cx="4281487" cy="1031284"/>
          </a:xfrm>
        </p:spPr>
        <p:txBody>
          <a:bodyPr/>
          <a:lstStyle/>
          <a:p>
            <a:r>
              <a:rPr lang="en-US" b="1" dirty="0"/>
              <a:t>What Matters Conversation</a:t>
            </a:r>
          </a:p>
        </p:txBody>
      </p:sp>
      <p:sp>
        <p:nvSpPr>
          <p:cNvPr id="5" name="Text Placeholder 4">
            <a:extLst>
              <a:ext uri="{FF2B5EF4-FFF2-40B4-BE49-F238E27FC236}">
                <a16:creationId xmlns:a16="http://schemas.microsoft.com/office/drawing/2014/main" id="{934DE4EC-457E-8447-A063-58853A732EC0}"/>
              </a:ext>
            </a:extLst>
          </p:cNvPr>
          <p:cNvSpPr>
            <a:spLocks noGrp="1"/>
          </p:cNvSpPr>
          <p:nvPr>
            <p:ph type="body" sz="quarter" idx="12"/>
          </p:nvPr>
        </p:nvSpPr>
        <p:spPr>
          <a:xfrm>
            <a:off x="4862513" y="1649413"/>
            <a:ext cx="3919072" cy="3851275"/>
          </a:xfrm>
        </p:spPr>
        <p:txBody>
          <a:bodyPr/>
          <a:lstStyle/>
          <a:p>
            <a:pPr marL="171450" lvl="0" indent="-171450"/>
            <a:r>
              <a:rPr lang="en-GB" dirty="0">
                <a:solidFill>
                  <a:schemeClr val="tx1"/>
                </a:solidFill>
              </a:rPr>
              <a:t>A focus on personal outcomes</a:t>
            </a:r>
          </a:p>
          <a:p>
            <a:pPr marL="171450" lvl="0" indent="-171450"/>
            <a:r>
              <a:rPr lang="en-GB" dirty="0">
                <a:solidFill>
                  <a:schemeClr val="tx1"/>
                </a:solidFill>
              </a:rPr>
              <a:t>Sharing power and speaking as equals</a:t>
            </a:r>
          </a:p>
          <a:p>
            <a:pPr marL="171450" lvl="0" indent="-171450"/>
            <a:r>
              <a:rPr lang="en-GB" dirty="0">
                <a:solidFill>
                  <a:schemeClr val="tx1"/>
                </a:solidFill>
              </a:rPr>
              <a:t>Exploring what is important to the person seeking care and support </a:t>
            </a:r>
          </a:p>
          <a:p>
            <a:endParaRPr lang="en-US" dirty="0"/>
          </a:p>
        </p:txBody>
      </p:sp>
      <p:sp>
        <p:nvSpPr>
          <p:cNvPr id="2" name="Rectangle 1"/>
          <p:cNvSpPr/>
          <p:nvPr/>
        </p:nvSpPr>
        <p:spPr>
          <a:xfrm>
            <a:off x="374904" y="548006"/>
            <a:ext cx="3855607" cy="523220"/>
          </a:xfrm>
          <a:prstGeom prst="rect">
            <a:avLst/>
          </a:prstGeom>
        </p:spPr>
        <p:txBody>
          <a:bodyPr wrap="none">
            <a:spAutoFit/>
          </a:bodyPr>
          <a:lstStyle/>
          <a:p>
            <a:r>
              <a:rPr lang="cy" sz="2800" b="1" dirty="0">
                <a:solidFill>
                  <a:srgbClr val="16AD85"/>
                </a:solidFill>
                <a:latin typeface="Calibri" panose="020F0502020204030204" pitchFamily="34" charset="0"/>
              </a:rPr>
              <a:t>Sgwrs yr hyn sy'n Bwysig</a:t>
            </a:r>
          </a:p>
        </p:txBody>
      </p:sp>
      <p:sp>
        <p:nvSpPr>
          <p:cNvPr id="4" name="Rectangle 3"/>
          <p:cNvSpPr/>
          <p:nvPr/>
        </p:nvSpPr>
        <p:spPr>
          <a:xfrm>
            <a:off x="210312" y="1649413"/>
            <a:ext cx="4572000" cy="2677656"/>
          </a:xfrm>
          <a:prstGeom prst="rect">
            <a:avLst/>
          </a:prstGeom>
        </p:spPr>
        <p:txBody>
          <a:bodyPr>
            <a:spAutoFit/>
          </a:bodyPr>
          <a:lstStyle/>
          <a:p>
            <a:pPr marL="342900" lvl="0" indent="-342900">
              <a:buClr>
                <a:srgbClr val="16AD85"/>
              </a:buClr>
              <a:buFont typeface="Arial" panose="020B0604020202020204" pitchFamily="34" charset="0"/>
              <a:buChar char="•"/>
            </a:pPr>
            <a:r>
              <a:rPr lang="cy" sz="2400" dirty="0">
                <a:latin typeface="Calibri" panose="020F0502020204030204" pitchFamily="34" charset="0"/>
              </a:rPr>
              <a:t>Canolbwyntio ar ganlyniadau a nodau personol</a:t>
            </a:r>
          </a:p>
          <a:p>
            <a:pPr marL="342900" lvl="0" indent="-342900">
              <a:buClr>
                <a:srgbClr val="16AD85"/>
              </a:buClr>
              <a:buFont typeface="Arial" panose="020B0604020202020204" pitchFamily="34" charset="0"/>
              <a:buChar char="•"/>
            </a:pPr>
            <a:r>
              <a:rPr lang="cy" sz="2400" dirty="0">
                <a:latin typeface="Calibri" panose="020F0502020204030204" pitchFamily="34" charset="0"/>
              </a:rPr>
              <a:t>Rhannu pŵer a siarad yn gyfartal</a:t>
            </a:r>
          </a:p>
          <a:p>
            <a:pPr marL="342900" lvl="0" indent="-342900">
              <a:buClr>
                <a:srgbClr val="16AD85"/>
              </a:buClr>
              <a:buFont typeface="Arial" panose="020B0604020202020204" pitchFamily="34" charset="0"/>
              <a:buChar char="•"/>
            </a:pPr>
            <a:r>
              <a:rPr lang="cy" sz="2400" dirty="0">
                <a:latin typeface="Calibri" panose="020F0502020204030204" pitchFamily="34" charset="0"/>
              </a:rPr>
              <a:t>Archwilio beth sy’n bwysig i’r person sy’n ceisio gofal a chymorth</a:t>
            </a:r>
            <a:endParaRPr lang="en-GB" sz="2400" dirty="0">
              <a:latin typeface="Calibri" panose="020F0502020204030204" pitchFamily="34" charset="0"/>
            </a:endParaRPr>
          </a:p>
        </p:txBody>
      </p:sp>
    </p:spTree>
    <p:extLst>
      <p:ext uri="{BB962C8B-B14F-4D97-AF65-F5344CB8AC3E}">
        <p14:creationId xmlns:p14="http://schemas.microsoft.com/office/powerpoint/2010/main" val="2824848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8DB8CB-F27E-DF47-A375-3DE407C1865A}"/>
              </a:ext>
            </a:extLst>
          </p:cNvPr>
          <p:cNvSpPr>
            <a:spLocks noGrp="1"/>
          </p:cNvSpPr>
          <p:nvPr>
            <p:ph type="body" sz="quarter" idx="10"/>
          </p:nvPr>
        </p:nvSpPr>
        <p:spPr/>
        <p:txBody>
          <a:bodyPr/>
          <a:lstStyle/>
          <a:p>
            <a:r>
              <a:rPr lang="en-US" b="1" dirty="0"/>
              <a:t>An outcome focused approach </a:t>
            </a:r>
          </a:p>
        </p:txBody>
      </p:sp>
      <p:sp>
        <p:nvSpPr>
          <p:cNvPr id="5" name="Text Placeholder 4">
            <a:extLst>
              <a:ext uri="{FF2B5EF4-FFF2-40B4-BE49-F238E27FC236}">
                <a16:creationId xmlns:a16="http://schemas.microsoft.com/office/drawing/2014/main" id="{FC1AE3C4-39D9-0D42-BEAF-EC85E74C927B}"/>
              </a:ext>
            </a:extLst>
          </p:cNvPr>
          <p:cNvSpPr>
            <a:spLocks noGrp="1"/>
          </p:cNvSpPr>
          <p:nvPr>
            <p:ph type="body" sz="quarter" idx="12"/>
          </p:nvPr>
        </p:nvSpPr>
        <p:spPr>
          <a:xfrm>
            <a:off x="4862514" y="1649413"/>
            <a:ext cx="3545506" cy="3851275"/>
          </a:xfrm>
        </p:spPr>
        <p:txBody>
          <a:bodyPr>
            <a:normAutofit fontScale="92500" lnSpcReduction="20000"/>
          </a:bodyPr>
          <a:lstStyle/>
          <a:p>
            <a:pPr marL="0" indent="0">
              <a:buNone/>
            </a:pPr>
            <a:r>
              <a:rPr lang="en-GB">
                <a:solidFill>
                  <a:schemeClr val="tx1"/>
                </a:solidFill>
              </a:rPr>
              <a:t>By focusing on what matters most to people, we can improve their health and well-being. Working with people in this way is called an </a:t>
            </a:r>
            <a:r>
              <a:rPr lang="en-GB" b="1">
                <a:solidFill>
                  <a:schemeClr val="tx1"/>
                </a:solidFill>
              </a:rPr>
              <a:t>outcomes approach</a:t>
            </a:r>
            <a:r>
              <a:rPr lang="en-GB">
                <a:solidFill>
                  <a:schemeClr val="tx1"/>
                </a:solidFill>
              </a:rPr>
              <a:t> because this is how we support people to understand and achieve their personal </a:t>
            </a:r>
            <a:r>
              <a:rPr lang="en-GB" b="1">
                <a:solidFill>
                  <a:schemeClr val="tx1"/>
                </a:solidFill>
              </a:rPr>
              <a:t>outcomes</a:t>
            </a:r>
          </a:p>
          <a:p>
            <a:pPr marL="0" indent="0">
              <a:buNone/>
            </a:pPr>
            <a:r>
              <a:rPr lang="en-GB" b="1">
                <a:solidFill>
                  <a:schemeClr val="tx1"/>
                </a:solidFill>
              </a:rPr>
              <a:t> </a:t>
            </a:r>
            <a:r>
              <a:rPr lang="en-GB" sz="1900" b="1">
                <a:solidFill>
                  <a:schemeClr val="tx1"/>
                </a:solidFill>
              </a:rPr>
              <a:t>(Social Care Wales 2021)</a:t>
            </a:r>
          </a:p>
          <a:p>
            <a:pPr marL="0" indent="0">
              <a:buNone/>
            </a:pPr>
            <a:r>
              <a:rPr lang="en-US" sz="1900">
                <a:solidFill>
                  <a:srgbClr val="002060"/>
                </a:solidFill>
                <a:hlinkClick r:id="rId3"/>
              </a:rPr>
              <a:t>https://socialcare.wales/service-improvement/understanding-an-outcomes-approach#section-34993-anchor</a:t>
            </a:r>
            <a:endParaRPr lang="en-US" sz="1900">
              <a:solidFill>
                <a:srgbClr val="002060"/>
              </a:solidFill>
            </a:endParaRPr>
          </a:p>
          <a:p>
            <a:endParaRPr lang="en-US"/>
          </a:p>
        </p:txBody>
      </p:sp>
      <p:sp>
        <p:nvSpPr>
          <p:cNvPr id="2" name="Rectangle 1"/>
          <p:cNvSpPr/>
          <p:nvPr/>
        </p:nvSpPr>
        <p:spPr>
          <a:xfrm>
            <a:off x="123139" y="362706"/>
            <a:ext cx="3790494" cy="954107"/>
          </a:xfrm>
          <a:prstGeom prst="rect">
            <a:avLst/>
          </a:prstGeom>
        </p:spPr>
        <p:txBody>
          <a:bodyPr wrap="square">
            <a:spAutoFit/>
          </a:bodyPr>
          <a:lstStyle/>
          <a:p>
            <a:r>
              <a:rPr lang="cy" sz="2800" b="1" dirty="0">
                <a:solidFill>
                  <a:srgbClr val="16AD85"/>
                </a:solidFill>
                <a:latin typeface="Calibri" panose="020F0502020204030204" pitchFamily="34" charset="0"/>
              </a:rPr>
              <a:t>Dull sy'n canolbwyntio ar ganlyniadau </a:t>
            </a:r>
          </a:p>
        </p:txBody>
      </p:sp>
      <p:sp>
        <p:nvSpPr>
          <p:cNvPr id="4" name="Rectangle 3"/>
          <p:cNvSpPr/>
          <p:nvPr/>
        </p:nvSpPr>
        <p:spPr>
          <a:xfrm>
            <a:off x="123139" y="1649413"/>
            <a:ext cx="4572000" cy="3847207"/>
          </a:xfrm>
          <a:prstGeom prst="rect">
            <a:avLst/>
          </a:prstGeom>
        </p:spPr>
        <p:txBody>
          <a:bodyPr>
            <a:spAutoFit/>
          </a:bodyPr>
          <a:lstStyle/>
          <a:p>
            <a:pPr marL="0" indent="0">
              <a:buNone/>
            </a:pPr>
            <a:r>
              <a:rPr lang="cy" sz="2200" dirty="0">
                <a:latin typeface="Calibri" panose="020F0502020204030204" pitchFamily="34" charset="0"/>
              </a:rPr>
              <a:t>Trwy ganolbwyntio ar yr hyn sydd bwysicaf i bobl, gallwn wella eu hiechyd a'u llesiant. Gelwir gweithio gyda phobl fel hyn yn</a:t>
            </a:r>
            <a:r>
              <a:rPr lang="cy" sz="2200" b="1" dirty="0">
                <a:latin typeface="Calibri" panose="020F0502020204030204" pitchFamily="34" charset="0"/>
              </a:rPr>
              <a:t> ddull canlyniadau</a:t>
            </a:r>
            <a:r>
              <a:rPr lang="cy" sz="2200" dirty="0">
                <a:latin typeface="Calibri" panose="020F0502020204030204" pitchFamily="34" charset="0"/>
              </a:rPr>
              <a:t> oherwydd dyma sut rydym yn cefnogi pobl i ddeall a chyflawni eu </a:t>
            </a:r>
            <a:r>
              <a:rPr lang="cy" sz="2200" b="1" dirty="0">
                <a:latin typeface="Calibri" panose="020F0502020204030204" pitchFamily="34" charset="0"/>
              </a:rPr>
              <a:t>canlyniadau</a:t>
            </a:r>
            <a:r>
              <a:rPr lang="cy" sz="2200" dirty="0">
                <a:latin typeface="Calibri" panose="020F0502020204030204" pitchFamily="34" charset="0"/>
              </a:rPr>
              <a:t> personol</a:t>
            </a:r>
          </a:p>
          <a:p>
            <a:pPr marL="0" indent="0">
              <a:buNone/>
            </a:pPr>
            <a:r>
              <a:rPr lang="cy" b="1" dirty="0">
                <a:latin typeface="Calibri" panose="020F0502020204030204" pitchFamily="34" charset="0"/>
              </a:rPr>
              <a:t>(Gofal Cymdeithasol Cymru 2021)</a:t>
            </a:r>
          </a:p>
          <a:p>
            <a:pPr marL="0" indent="0">
              <a:buNone/>
            </a:pPr>
            <a:endParaRPr lang="cy" b="1" dirty="0">
              <a:latin typeface="Calibri" panose="020F0502020204030204" pitchFamily="34" charset="0"/>
            </a:endParaRPr>
          </a:p>
          <a:p>
            <a:pPr marL="0" indent="0">
              <a:buNone/>
            </a:pPr>
            <a:r>
              <a:rPr lang="cy" dirty="0">
                <a:solidFill>
                  <a:srgbClr val="002060"/>
                </a:solidFill>
                <a:latin typeface="Calibri" panose="020F0502020204030204" pitchFamily="34" charset="0"/>
                <a:hlinkClick r:id="rId3" history="0"/>
              </a:rPr>
              <a:t>https://socialcare.wales/service-improvement/understanding-an-outcomes-approach#section-34993-anchor</a:t>
            </a:r>
          </a:p>
        </p:txBody>
      </p:sp>
    </p:spTree>
    <p:extLst>
      <p:ext uri="{BB962C8B-B14F-4D97-AF65-F5344CB8AC3E}">
        <p14:creationId xmlns:p14="http://schemas.microsoft.com/office/powerpoint/2010/main" val="1854239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4681B-4690-4A48-826B-B47383D961BF}"/>
              </a:ext>
            </a:extLst>
          </p:cNvPr>
          <p:cNvSpPr>
            <a:spLocks noGrp="1"/>
          </p:cNvSpPr>
          <p:nvPr>
            <p:ph type="title"/>
          </p:nvPr>
        </p:nvSpPr>
        <p:spPr/>
        <p:txBody>
          <a:bodyPr/>
          <a:lstStyle/>
          <a:p>
            <a:r>
              <a:rPr lang="cy" b="1" dirty="0"/>
              <a:t>Gwaith grŵp</a:t>
            </a:r>
          </a:p>
        </p:txBody>
      </p:sp>
      <p:sp>
        <p:nvSpPr>
          <p:cNvPr id="3" name="Text Placeholder 2">
            <a:extLst>
              <a:ext uri="{FF2B5EF4-FFF2-40B4-BE49-F238E27FC236}">
                <a16:creationId xmlns:a16="http://schemas.microsoft.com/office/drawing/2014/main" id="{F83CC372-091D-4F46-93FC-755E3F45F7CF}"/>
              </a:ext>
            </a:extLst>
          </p:cNvPr>
          <p:cNvSpPr>
            <a:spLocks noGrp="1"/>
          </p:cNvSpPr>
          <p:nvPr>
            <p:ph type="body" sz="quarter" idx="10"/>
          </p:nvPr>
        </p:nvSpPr>
        <p:spPr/>
        <p:txBody>
          <a:bodyPr/>
          <a:lstStyle/>
          <a:p>
            <a:r>
              <a:rPr lang="en-US" b="1" dirty="0"/>
              <a:t>Group work</a:t>
            </a:r>
          </a:p>
        </p:txBody>
      </p:sp>
      <p:sp>
        <p:nvSpPr>
          <p:cNvPr id="5" name="Text Placeholder 4">
            <a:extLst>
              <a:ext uri="{FF2B5EF4-FFF2-40B4-BE49-F238E27FC236}">
                <a16:creationId xmlns:a16="http://schemas.microsoft.com/office/drawing/2014/main" id="{1A563FAF-1947-934F-8CDA-37F5D76ED6AF}"/>
              </a:ext>
            </a:extLst>
          </p:cNvPr>
          <p:cNvSpPr>
            <a:spLocks noGrp="1"/>
          </p:cNvSpPr>
          <p:nvPr>
            <p:ph type="body" sz="quarter" idx="12"/>
          </p:nvPr>
        </p:nvSpPr>
        <p:spPr/>
        <p:txBody>
          <a:bodyPr/>
          <a:lstStyle/>
          <a:p>
            <a:r>
              <a:rPr lang="en-GB">
                <a:solidFill>
                  <a:schemeClr val="tx1"/>
                </a:solidFill>
              </a:rPr>
              <a:t>Referring to the case study, what sort of questions could you ask to help the person think about their </a:t>
            </a:r>
          </a:p>
          <a:p>
            <a:pPr marL="0" indent="0">
              <a:buNone/>
            </a:pPr>
            <a:r>
              <a:rPr lang="en-GB">
                <a:solidFill>
                  <a:schemeClr val="tx1"/>
                </a:solidFill>
              </a:rPr>
              <a:t>-skills</a:t>
            </a:r>
          </a:p>
          <a:p>
            <a:pPr marL="0" indent="0">
              <a:buNone/>
            </a:pPr>
            <a:r>
              <a:rPr lang="en-GB">
                <a:solidFill>
                  <a:schemeClr val="tx1"/>
                </a:solidFill>
              </a:rPr>
              <a:t>-capacity</a:t>
            </a:r>
          </a:p>
          <a:p>
            <a:pPr marL="0" indent="0">
              <a:buNone/>
            </a:pPr>
            <a:r>
              <a:rPr lang="en-GB">
                <a:solidFill>
                  <a:schemeClr val="tx1"/>
                </a:solidFill>
              </a:rPr>
              <a:t>-support</a:t>
            </a:r>
          </a:p>
          <a:p>
            <a:pPr marL="0" indent="0">
              <a:buNone/>
            </a:pPr>
            <a:r>
              <a:rPr lang="en-GB">
                <a:solidFill>
                  <a:schemeClr val="tx1"/>
                </a:solidFill>
              </a:rPr>
              <a:t>-resources</a:t>
            </a:r>
            <a:endParaRPr lang="en-US">
              <a:solidFill>
                <a:schemeClr val="tx1"/>
              </a:solidFill>
            </a:endParaRPr>
          </a:p>
        </p:txBody>
      </p:sp>
      <p:sp>
        <p:nvSpPr>
          <p:cNvPr id="4" name="Rectangle 3"/>
          <p:cNvSpPr/>
          <p:nvPr/>
        </p:nvSpPr>
        <p:spPr>
          <a:xfrm>
            <a:off x="183190" y="1649413"/>
            <a:ext cx="4572000" cy="3416320"/>
          </a:xfrm>
          <a:prstGeom prst="rect">
            <a:avLst/>
          </a:prstGeom>
        </p:spPr>
        <p:txBody>
          <a:bodyPr>
            <a:spAutoFit/>
          </a:bodyPr>
          <a:lstStyle/>
          <a:p>
            <a:pPr marL="342900" indent="-342900">
              <a:buClr>
                <a:srgbClr val="16AD85"/>
              </a:buClr>
              <a:buFont typeface="Arial" panose="020B0604020202020204" pitchFamily="34" charset="0"/>
              <a:buChar char="•"/>
            </a:pPr>
            <a:r>
              <a:rPr lang="cy" sz="2400" dirty="0">
                <a:latin typeface="Calibri" panose="020F0502020204030204" pitchFamily="34" charset="0"/>
              </a:rPr>
              <a:t>Gan gyfeirio at yr astudiaeth achos, pa fath o gwestiynau allech chi eu gofyn i helpu'r person i feddwl am eu </a:t>
            </a:r>
          </a:p>
          <a:p>
            <a:pPr>
              <a:buClr>
                <a:srgbClr val="16AD85"/>
              </a:buClr>
            </a:pPr>
            <a:endParaRPr lang="cy" sz="2400" dirty="0">
              <a:latin typeface="Calibri" panose="020F0502020204030204" pitchFamily="34" charset="0"/>
            </a:endParaRPr>
          </a:p>
          <a:p>
            <a:r>
              <a:rPr lang="cy" sz="2400" dirty="0">
                <a:latin typeface="Calibri" panose="020F0502020204030204" pitchFamily="34" charset="0"/>
              </a:rPr>
              <a:t>- sgiliau</a:t>
            </a:r>
          </a:p>
          <a:p>
            <a:r>
              <a:rPr lang="cy" sz="2400" dirty="0">
                <a:latin typeface="Calibri" panose="020F0502020204030204" pitchFamily="34" charset="0"/>
              </a:rPr>
              <a:t>- galluedd</a:t>
            </a:r>
          </a:p>
          <a:p>
            <a:r>
              <a:rPr lang="cy" sz="2400" dirty="0">
                <a:latin typeface="Calibri" panose="020F0502020204030204" pitchFamily="34" charset="0"/>
              </a:rPr>
              <a:t>- cymorth</a:t>
            </a:r>
          </a:p>
          <a:p>
            <a:r>
              <a:rPr lang="cy" sz="2400" dirty="0">
                <a:latin typeface="Calibri" panose="020F0502020204030204" pitchFamily="34" charset="0"/>
              </a:rPr>
              <a:t>- adnoddau</a:t>
            </a:r>
          </a:p>
        </p:txBody>
      </p:sp>
    </p:spTree>
    <p:extLst>
      <p:ext uri="{BB962C8B-B14F-4D97-AF65-F5344CB8AC3E}">
        <p14:creationId xmlns:p14="http://schemas.microsoft.com/office/powerpoint/2010/main" val="627824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E9CFA9-AF7A-5D49-AECC-35016F69536C}"/>
              </a:ext>
            </a:extLst>
          </p:cNvPr>
          <p:cNvSpPr>
            <a:spLocks noGrp="1"/>
          </p:cNvSpPr>
          <p:nvPr>
            <p:ph type="body" sz="quarter" idx="10"/>
          </p:nvPr>
        </p:nvSpPr>
        <p:spPr/>
        <p:txBody>
          <a:bodyPr/>
          <a:lstStyle/>
          <a:p>
            <a:r>
              <a:rPr lang="en-US" b="1" dirty="0"/>
              <a:t>Individual exercise </a:t>
            </a:r>
          </a:p>
        </p:txBody>
      </p:sp>
      <p:sp>
        <p:nvSpPr>
          <p:cNvPr id="5" name="Text Placeholder 4">
            <a:extLst>
              <a:ext uri="{FF2B5EF4-FFF2-40B4-BE49-F238E27FC236}">
                <a16:creationId xmlns:a16="http://schemas.microsoft.com/office/drawing/2014/main" id="{BA07601E-A622-6141-B530-671AF6EC70B8}"/>
              </a:ext>
            </a:extLst>
          </p:cNvPr>
          <p:cNvSpPr>
            <a:spLocks noGrp="1"/>
          </p:cNvSpPr>
          <p:nvPr>
            <p:ph type="body" sz="quarter" idx="12"/>
          </p:nvPr>
        </p:nvSpPr>
        <p:spPr>
          <a:xfrm>
            <a:off x="4862955" y="1220091"/>
            <a:ext cx="3690495" cy="3851275"/>
          </a:xfrm>
        </p:spPr>
        <p:txBody>
          <a:bodyPr>
            <a:normAutofit fontScale="92500"/>
          </a:bodyPr>
          <a:lstStyle/>
          <a:p>
            <a:r>
              <a:rPr lang="en-US" dirty="0">
                <a:solidFill>
                  <a:schemeClr val="tx1"/>
                </a:solidFill>
              </a:rPr>
              <a:t>Thinking of an individual you are currently working with, develop questions to help the person think about: </a:t>
            </a:r>
            <a:endParaRPr lang="en-US" dirty="0">
              <a:solidFill>
                <a:schemeClr val="tx1"/>
              </a:solidFill>
              <a:cs typeface="Calibri" panose="020F0502020204030204" pitchFamily="34" charset="0"/>
            </a:endParaRPr>
          </a:p>
          <a:p>
            <a:r>
              <a:rPr lang="en-US" dirty="0">
                <a:solidFill>
                  <a:schemeClr val="tx1"/>
                </a:solidFill>
              </a:rPr>
              <a:t>What they are already doing to meet their personal outcomes</a:t>
            </a:r>
            <a:endParaRPr lang="en-US" dirty="0">
              <a:solidFill>
                <a:schemeClr val="tx1"/>
              </a:solidFill>
              <a:cs typeface="Calibri" panose="020F0502020204030204" pitchFamily="34" charset="0"/>
            </a:endParaRPr>
          </a:p>
          <a:p>
            <a:r>
              <a:rPr lang="en-US" dirty="0">
                <a:solidFill>
                  <a:schemeClr val="tx1"/>
                </a:solidFill>
              </a:rPr>
              <a:t>What else needs to happen to achieve their outcomes?</a:t>
            </a:r>
            <a:endParaRPr lang="en-US" dirty="0">
              <a:solidFill>
                <a:schemeClr val="tx1"/>
              </a:solidFill>
              <a:cs typeface="Calibri" panose="020F0502020204030204" pitchFamily="34" charset="0"/>
            </a:endParaRPr>
          </a:p>
          <a:p>
            <a:r>
              <a:rPr lang="en-US" dirty="0">
                <a:solidFill>
                  <a:schemeClr val="tx1"/>
                </a:solidFill>
              </a:rPr>
              <a:t>How will they know when this has been achieved?</a:t>
            </a:r>
            <a:endParaRPr lang="en-US" dirty="0">
              <a:solidFill>
                <a:schemeClr val="tx1"/>
              </a:solidFill>
              <a:cs typeface="Calibri" panose="020F0502020204030204" pitchFamily="34" charset="0"/>
            </a:endParaRPr>
          </a:p>
          <a:p>
            <a:endParaRPr lang="en-US" dirty="0"/>
          </a:p>
        </p:txBody>
      </p:sp>
      <p:sp>
        <p:nvSpPr>
          <p:cNvPr id="2" name="Rectangle 1"/>
          <p:cNvSpPr/>
          <p:nvPr/>
        </p:nvSpPr>
        <p:spPr>
          <a:xfrm>
            <a:off x="487857" y="365126"/>
            <a:ext cx="2822271" cy="461665"/>
          </a:xfrm>
          <a:prstGeom prst="rect">
            <a:avLst/>
          </a:prstGeom>
        </p:spPr>
        <p:txBody>
          <a:bodyPr wrap="square">
            <a:spAutoFit/>
          </a:bodyPr>
          <a:lstStyle/>
          <a:p>
            <a:r>
              <a:rPr lang="cy" sz="2400" b="1" dirty="0">
                <a:solidFill>
                  <a:srgbClr val="16AD85"/>
                </a:solidFill>
                <a:latin typeface="Calibri" panose="020F0502020204030204" pitchFamily="34" charset="0"/>
              </a:rPr>
              <a:t>Ymarfer unigol </a:t>
            </a:r>
          </a:p>
        </p:txBody>
      </p:sp>
      <p:sp>
        <p:nvSpPr>
          <p:cNvPr id="4" name="Rectangle 3"/>
          <p:cNvSpPr/>
          <p:nvPr/>
        </p:nvSpPr>
        <p:spPr>
          <a:xfrm>
            <a:off x="128821" y="1075125"/>
            <a:ext cx="4298214" cy="3816429"/>
          </a:xfrm>
          <a:prstGeom prst="rect">
            <a:avLst/>
          </a:prstGeom>
        </p:spPr>
        <p:txBody>
          <a:bodyPr wrap="square">
            <a:spAutoFit/>
          </a:bodyPr>
          <a:lstStyle/>
          <a:p>
            <a:pPr marL="342900" indent="-342900">
              <a:buClr>
                <a:srgbClr val="16AD85"/>
              </a:buClr>
              <a:buFont typeface="Arial" panose="020B0604020202020204" pitchFamily="34" charset="0"/>
              <a:buChar char="•"/>
            </a:pPr>
            <a:r>
              <a:rPr lang="cy" sz="2200" dirty="0">
                <a:latin typeface="Calibri" panose="020F0502020204030204" pitchFamily="34" charset="0"/>
              </a:rPr>
              <a:t>Gan feddwl am unigolyn rydych yn gweithio gydag ef ar hyn o bryd, datblygwch gwestiynau i helpu’r person i feddwl am: </a:t>
            </a:r>
          </a:p>
          <a:p>
            <a:pPr marL="342900" indent="-342900">
              <a:buClr>
                <a:srgbClr val="16AD85"/>
              </a:buClr>
              <a:buFont typeface="Arial" panose="020B0604020202020204" pitchFamily="34" charset="0"/>
              <a:buChar char="•"/>
            </a:pPr>
            <a:r>
              <a:rPr lang="cy" sz="2200" dirty="0">
                <a:latin typeface="Calibri" panose="020F0502020204030204" pitchFamily="34" charset="0"/>
              </a:rPr>
              <a:t>Yr hyn y mae eisoes yn ei wneud i gyflawni ei ganlyniadau personol</a:t>
            </a:r>
          </a:p>
          <a:p>
            <a:pPr marL="342900" indent="-342900">
              <a:buClr>
                <a:srgbClr val="16AD85"/>
              </a:buClr>
              <a:buFont typeface="Arial" panose="020B0604020202020204" pitchFamily="34" charset="0"/>
              <a:buChar char="•"/>
            </a:pPr>
            <a:r>
              <a:rPr lang="cy" sz="2200" dirty="0">
                <a:latin typeface="Calibri" panose="020F0502020204030204" pitchFamily="34" charset="0"/>
              </a:rPr>
              <a:t>Beth arall sydd angen digwydd i gyflawni ei ganlyniadau?</a:t>
            </a:r>
          </a:p>
          <a:p>
            <a:pPr marL="342900" indent="-342900">
              <a:buClr>
                <a:srgbClr val="16AD85"/>
              </a:buClr>
              <a:buFont typeface="Arial" panose="020B0604020202020204" pitchFamily="34" charset="0"/>
              <a:buChar char="•"/>
            </a:pPr>
            <a:r>
              <a:rPr lang="cy" sz="2200" dirty="0">
                <a:latin typeface="Calibri" panose="020F0502020204030204" pitchFamily="34" charset="0"/>
              </a:rPr>
              <a:t>Sut byddan nhw'n gwybod pan fydd hyn wedi'i gyflawni?</a:t>
            </a:r>
          </a:p>
        </p:txBody>
      </p:sp>
    </p:spTree>
    <p:extLst>
      <p:ext uri="{BB962C8B-B14F-4D97-AF65-F5344CB8AC3E}">
        <p14:creationId xmlns:p14="http://schemas.microsoft.com/office/powerpoint/2010/main" val="2860286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729688-2F52-1E4D-BF98-703D2039B083}"/>
              </a:ext>
            </a:extLst>
          </p:cNvPr>
          <p:cNvSpPr>
            <a:spLocks noGrp="1"/>
          </p:cNvSpPr>
          <p:nvPr>
            <p:ph type="body" sz="quarter" idx="10"/>
          </p:nvPr>
        </p:nvSpPr>
        <p:spPr/>
        <p:txBody>
          <a:bodyPr/>
          <a:lstStyle/>
          <a:p>
            <a:r>
              <a:rPr lang="en-US" b="1" dirty="0"/>
              <a:t>Proportionate Assessments</a:t>
            </a:r>
          </a:p>
        </p:txBody>
      </p:sp>
      <p:sp>
        <p:nvSpPr>
          <p:cNvPr id="5" name="Text Placeholder 4">
            <a:extLst>
              <a:ext uri="{FF2B5EF4-FFF2-40B4-BE49-F238E27FC236}">
                <a16:creationId xmlns:a16="http://schemas.microsoft.com/office/drawing/2014/main" id="{3092811C-8247-8C40-89B6-CD76AD7D427F}"/>
              </a:ext>
            </a:extLst>
          </p:cNvPr>
          <p:cNvSpPr>
            <a:spLocks noGrp="1"/>
          </p:cNvSpPr>
          <p:nvPr>
            <p:ph type="body" sz="quarter" idx="12"/>
          </p:nvPr>
        </p:nvSpPr>
        <p:spPr/>
        <p:txBody>
          <a:bodyPr>
            <a:normAutofit fontScale="92500" lnSpcReduction="10000"/>
          </a:bodyPr>
          <a:lstStyle/>
          <a:p>
            <a:r>
              <a:rPr lang="en-GB">
                <a:solidFill>
                  <a:schemeClr val="tx1"/>
                </a:solidFill>
              </a:rPr>
              <a:t>Assessment should be appropriate and proportionate</a:t>
            </a:r>
          </a:p>
          <a:p>
            <a:r>
              <a:rPr lang="en-GB">
                <a:solidFill>
                  <a:schemeClr val="tx1"/>
                </a:solidFill>
              </a:rPr>
              <a:t>To be appropriate, assessments should meet the person’s communication and cultural needs</a:t>
            </a:r>
          </a:p>
          <a:p>
            <a:r>
              <a:rPr lang="en-GB">
                <a:solidFill>
                  <a:schemeClr val="tx1"/>
                </a:solidFill>
              </a:rPr>
              <a:t>To be proportionate, assessments should consider fully the assets and barriers identified during the conversation</a:t>
            </a:r>
          </a:p>
          <a:p>
            <a:endParaRPr lang="en-US"/>
          </a:p>
        </p:txBody>
      </p:sp>
      <p:sp>
        <p:nvSpPr>
          <p:cNvPr id="2" name="Rectangle 1"/>
          <p:cNvSpPr/>
          <p:nvPr/>
        </p:nvSpPr>
        <p:spPr>
          <a:xfrm>
            <a:off x="411525" y="365126"/>
            <a:ext cx="3076483" cy="523220"/>
          </a:xfrm>
          <a:prstGeom prst="rect">
            <a:avLst/>
          </a:prstGeom>
        </p:spPr>
        <p:txBody>
          <a:bodyPr wrap="none">
            <a:spAutoFit/>
          </a:bodyPr>
          <a:lstStyle/>
          <a:p>
            <a:r>
              <a:rPr lang="cy" sz="2800" b="1" dirty="0">
                <a:solidFill>
                  <a:srgbClr val="16AD85"/>
                </a:solidFill>
                <a:latin typeface="Calibri" panose="020F0502020204030204" pitchFamily="34" charset="0"/>
              </a:rPr>
              <a:t>Asesiadau Cymesur</a:t>
            </a:r>
          </a:p>
        </p:txBody>
      </p:sp>
      <p:sp>
        <p:nvSpPr>
          <p:cNvPr id="4" name="Rectangle 3"/>
          <p:cNvSpPr/>
          <p:nvPr/>
        </p:nvSpPr>
        <p:spPr>
          <a:xfrm>
            <a:off x="201168" y="1642870"/>
            <a:ext cx="4197988" cy="3785652"/>
          </a:xfrm>
          <a:prstGeom prst="rect">
            <a:avLst/>
          </a:prstGeom>
        </p:spPr>
        <p:txBody>
          <a:bodyPr wrap="square">
            <a:spAutoFit/>
          </a:bodyPr>
          <a:lstStyle/>
          <a:p>
            <a:pPr marL="342900" indent="-342900">
              <a:buClr>
                <a:srgbClr val="16AD85"/>
              </a:buClr>
              <a:buFont typeface="Arial" panose="020B0604020202020204" pitchFamily="34" charset="0"/>
              <a:buChar char="•"/>
            </a:pPr>
            <a:r>
              <a:rPr lang="cy" sz="2400" dirty="0">
                <a:latin typeface="Calibri" panose="020F0502020204030204" pitchFamily="34" charset="0"/>
              </a:rPr>
              <a:t>Dylai asesu fod yn briodol ac yn gymesur</a:t>
            </a:r>
          </a:p>
          <a:p>
            <a:pPr marL="342900" indent="-342900">
              <a:buClr>
                <a:srgbClr val="16AD85"/>
              </a:buClr>
              <a:buFont typeface="Arial" panose="020B0604020202020204" pitchFamily="34" charset="0"/>
              <a:buChar char="•"/>
            </a:pPr>
            <a:r>
              <a:rPr lang="cy" sz="2400" dirty="0">
                <a:latin typeface="Calibri" panose="020F0502020204030204" pitchFamily="34" charset="0"/>
              </a:rPr>
              <a:t>I fod yn briodol, dylai asesiadau ddiwallu anghenion cyfathrebu a diwylliannol y person</a:t>
            </a:r>
          </a:p>
          <a:p>
            <a:pPr marL="342900" indent="-342900">
              <a:buClr>
                <a:srgbClr val="16AD85"/>
              </a:buClr>
              <a:buFont typeface="Arial" panose="020B0604020202020204" pitchFamily="34" charset="0"/>
              <a:buChar char="•"/>
            </a:pPr>
            <a:r>
              <a:rPr lang="cy" sz="2400" dirty="0">
                <a:latin typeface="Calibri" panose="020F0502020204030204" pitchFamily="34" charset="0"/>
              </a:rPr>
              <a:t>I fod yn gymesur, dylai asesiadau ystyried yn llawn yr asedau a’r rhwystrau a nodwyd yn ystod y sgwrs</a:t>
            </a:r>
          </a:p>
        </p:txBody>
      </p:sp>
    </p:spTree>
    <p:extLst>
      <p:ext uri="{BB962C8B-B14F-4D97-AF65-F5344CB8AC3E}">
        <p14:creationId xmlns:p14="http://schemas.microsoft.com/office/powerpoint/2010/main" val="947468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D6DC8E-3F80-AF4E-A444-25B7D98AB83D}"/>
              </a:ext>
            </a:extLst>
          </p:cNvPr>
          <p:cNvSpPr>
            <a:spLocks noGrp="1"/>
          </p:cNvSpPr>
          <p:nvPr>
            <p:ph type="body" sz="quarter" idx="10"/>
          </p:nvPr>
        </p:nvSpPr>
        <p:spPr/>
        <p:txBody>
          <a:bodyPr/>
          <a:lstStyle/>
          <a:p>
            <a:r>
              <a:rPr lang="en-US" b="1" dirty="0">
                <a:latin typeface="Calibri"/>
                <a:cs typeface="Calibri"/>
              </a:rPr>
              <a:t>Combining needs assessments </a:t>
            </a:r>
            <a:endParaRPr lang="en-US"/>
          </a:p>
        </p:txBody>
      </p:sp>
      <p:sp>
        <p:nvSpPr>
          <p:cNvPr id="5" name="Text Placeholder 4">
            <a:extLst>
              <a:ext uri="{FF2B5EF4-FFF2-40B4-BE49-F238E27FC236}">
                <a16:creationId xmlns:a16="http://schemas.microsoft.com/office/drawing/2014/main" id="{1268A325-54F7-2144-B42D-CBEF6521A7AC}"/>
              </a:ext>
            </a:extLst>
          </p:cNvPr>
          <p:cNvSpPr>
            <a:spLocks noGrp="1"/>
          </p:cNvSpPr>
          <p:nvPr>
            <p:ph type="body" sz="quarter" idx="12"/>
          </p:nvPr>
        </p:nvSpPr>
        <p:spPr>
          <a:xfrm>
            <a:off x="4862513" y="1649413"/>
            <a:ext cx="3997131" cy="3851275"/>
          </a:xfrm>
        </p:spPr>
        <p:txBody>
          <a:bodyPr>
            <a:normAutofit/>
          </a:bodyPr>
          <a:lstStyle/>
          <a:p>
            <a:pPr lvl="1"/>
            <a:endParaRPr lang="en-GB" dirty="0"/>
          </a:p>
          <a:p>
            <a:pPr lvl="1"/>
            <a:endParaRPr lang="en-GB" dirty="0"/>
          </a:p>
          <a:p>
            <a:pPr lvl="1"/>
            <a:r>
              <a:rPr lang="en-GB" dirty="0">
                <a:solidFill>
                  <a:schemeClr val="tx1"/>
                </a:solidFill>
              </a:rPr>
              <a:t>A Local Authority may combine a person’s assessment of need for care and support with the assessment of his or her carer</a:t>
            </a:r>
            <a:endParaRPr lang="en-GB" dirty="0">
              <a:solidFill>
                <a:schemeClr val="tx1"/>
              </a:solidFill>
              <a:cs typeface="Calibri" panose="020F0502020204030204" pitchFamily="34" charset="0"/>
            </a:endParaRPr>
          </a:p>
          <a:p>
            <a:pPr lvl="1"/>
            <a:r>
              <a:rPr lang="en-GB" dirty="0">
                <a:solidFill>
                  <a:schemeClr val="tx1"/>
                </a:solidFill>
              </a:rPr>
              <a:t>Carry out assessments jointly or on behalf of another organisation</a:t>
            </a:r>
            <a:endParaRPr lang="en-GB" dirty="0">
              <a:solidFill>
                <a:schemeClr val="tx1"/>
              </a:solidFill>
              <a:cs typeface="Calibri" panose="020F0502020204030204" pitchFamily="34" charset="0"/>
            </a:endParaRPr>
          </a:p>
          <a:p>
            <a:endParaRPr lang="en-US" dirty="0"/>
          </a:p>
        </p:txBody>
      </p:sp>
      <p:sp>
        <p:nvSpPr>
          <p:cNvPr id="2" name="Rectangle 1"/>
          <p:cNvSpPr/>
          <p:nvPr/>
        </p:nvSpPr>
        <p:spPr>
          <a:xfrm>
            <a:off x="429864" y="365126"/>
            <a:ext cx="3703224" cy="954107"/>
          </a:xfrm>
          <a:prstGeom prst="rect">
            <a:avLst/>
          </a:prstGeom>
        </p:spPr>
        <p:txBody>
          <a:bodyPr wrap="square" lIns="91440" tIns="45720" rIns="91440" bIns="45720" anchor="t">
            <a:spAutoFit/>
          </a:bodyPr>
          <a:lstStyle/>
          <a:p>
            <a:r>
              <a:rPr lang="cy" sz="2800" b="1" dirty="0">
                <a:solidFill>
                  <a:srgbClr val="16AD85"/>
                </a:solidFill>
                <a:latin typeface="Calibri"/>
                <a:cs typeface="Calibri"/>
              </a:rPr>
              <a:t>Cyfuno asesiadau anghenion </a:t>
            </a:r>
            <a:endParaRPr lang="cy" sz="2800" dirty="0">
              <a:solidFill>
                <a:srgbClr val="16AD85"/>
              </a:solidFill>
              <a:latin typeface="Calibri" panose="020F0502020204030204" pitchFamily="34" charset="0"/>
            </a:endParaRPr>
          </a:p>
        </p:txBody>
      </p:sp>
      <p:sp>
        <p:nvSpPr>
          <p:cNvPr id="4" name="Rectangle 3"/>
          <p:cNvSpPr/>
          <p:nvPr/>
        </p:nvSpPr>
        <p:spPr>
          <a:xfrm>
            <a:off x="0" y="2329928"/>
            <a:ext cx="4572000" cy="1631216"/>
          </a:xfrm>
          <a:prstGeom prst="rect">
            <a:avLst/>
          </a:prstGeom>
        </p:spPr>
        <p:txBody>
          <a:bodyPr>
            <a:spAutoFit/>
          </a:bodyPr>
          <a:lstStyle/>
          <a:p>
            <a:pPr marL="798513" lvl="1" indent="-342900">
              <a:buClr>
                <a:srgbClr val="16AD85"/>
              </a:buClr>
              <a:buFont typeface="Arial" panose="020B0604020202020204" pitchFamily="34" charset="0"/>
              <a:buChar char="•"/>
            </a:pPr>
            <a:r>
              <a:rPr lang="cy" sz="2000" dirty="0">
                <a:solidFill>
                  <a:srgbClr val="37394C"/>
                </a:solidFill>
                <a:latin typeface="Calibri" panose="020F0502020204030204" pitchFamily="34" charset="0"/>
              </a:rPr>
              <a:t>Mae Awdurdod Lleol yn cyfuno asesiad person o angen am ofal a chymorth ag asesiad o’i ofalwr</a:t>
            </a:r>
          </a:p>
          <a:p>
            <a:pPr marL="798513" lvl="1" indent="-342900">
              <a:buClr>
                <a:srgbClr val="16AD85"/>
              </a:buClr>
              <a:buFont typeface="Arial" panose="020B0604020202020204" pitchFamily="34" charset="0"/>
              <a:buChar char="•"/>
            </a:pPr>
            <a:r>
              <a:rPr lang="cy" sz="2000" dirty="0">
                <a:solidFill>
                  <a:srgbClr val="37394C"/>
                </a:solidFill>
                <a:latin typeface="Calibri" panose="020F0502020204030204" pitchFamily="34" charset="0"/>
              </a:rPr>
              <a:t>cynnal asesiadau ar y cyd neu ar ran sefydliad arall</a:t>
            </a:r>
          </a:p>
        </p:txBody>
      </p:sp>
    </p:spTree>
    <p:extLst>
      <p:ext uri="{BB962C8B-B14F-4D97-AF65-F5344CB8AC3E}">
        <p14:creationId xmlns:p14="http://schemas.microsoft.com/office/powerpoint/2010/main" val="2193032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0763" y="0"/>
            <a:ext cx="3959950" cy="925875"/>
          </a:xfrm>
        </p:spPr>
        <p:txBody>
          <a:bodyPr/>
          <a:lstStyle/>
          <a:p>
            <a:r>
              <a:rPr lang="en-GB" sz="3200" b="1" dirty="0">
                <a:solidFill>
                  <a:srgbClr val="16AD85"/>
                </a:solidFill>
              </a:rPr>
              <a:t>Carer’s assessment</a:t>
            </a:r>
          </a:p>
        </p:txBody>
      </p:sp>
      <p:sp>
        <p:nvSpPr>
          <p:cNvPr id="3" name="Rectangle 2"/>
          <p:cNvSpPr/>
          <p:nvPr/>
        </p:nvSpPr>
        <p:spPr>
          <a:xfrm>
            <a:off x="113628" y="66174"/>
            <a:ext cx="5073720" cy="769441"/>
          </a:xfrm>
          <a:prstGeom prst="rect">
            <a:avLst/>
          </a:prstGeom>
        </p:spPr>
        <p:txBody>
          <a:bodyPr wrap="square">
            <a:spAutoFit/>
          </a:bodyPr>
          <a:lstStyle/>
          <a:p>
            <a:r>
              <a:rPr lang="cy" sz="2800" b="1" dirty="0">
                <a:solidFill>
                  <a:srgbClr val="16AD85"/>
                </a:solidFill>
                <a:latin typeface="Calibri" panose="020F0502020204030204" pitchFamily="34" charset="0"/>
              </a:rPr>
              <a:t>Asesiad</a:t>
            </a:r>
            <a:r>
              <a:rPr lang="cy" sz="4400" b="1" dirty="0">
                <a:solidFill>
                  <a:srgbClr val="16AD85"/>
                </a:solidFill>
                <a:latin typeface="Calibri" panose="020F0502020204030204" pitchFamily="34" charset="0"/>
              </a:rPr>
              <a:t> </a:t>
            </a:r>
            <a:r>
              <a:rPr lang="cy" sz="3200" b="1" dirty="0">
                <a:solidFill>
                  <a:srgbClr val="16AD85"/>
                </a:solidFill>
                <a:latin typeface="Calibri" panose="020F0502020204030204" pitchFamily="34" charset="0"/>
              </a:rPr>
              <a:t>gofalwr</a:t>
            </a:r>
            <a:endParaRPr lang="en-GB" sz="3200" b="1" dirty="0">
              <a:latin typeface="Calibri" panose="020F0502020204030204" pitchFamily="34" charset="0"/>
            </a:endParaRPr>
          </a:p>
        </p:txBody>
      </p:sp>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2459" y="2611636"/>
            <a:ext cx="4718304" cy="4297651"/>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6223" y="2512646"/>
            <a:ext cx="4263718" cy="4340832"/>
          </a:xfrm>
          <a:prstGeom prst="rect">
            <a:avLst/>
          </a:prstGeom>
        </p:spPr>
      </p:pic>
      <p:sp>
        <p:nvSpPr>
          <p:cNvPr id="4" name="TextBox 3">
            <a:extLst>
              <a:ext uri="{FF2B5EF4-FFF2-40B4-BE49-F238E27FC236}">
                <a16:creationId xmlns:a16="http://schemas.microsoft.com/office/drawing/2014/main" id="{086EF6DD-A41E-19DC-713C-F41D13E26B1E}"/>
              </a:ext>
            </a:extLst>
          </p:cNvPr>
          <p:cNvSpPr txBox="1"/>
          <p:nvPr/>
        </p:nvSpPr>
        <p:spPr>
          <a:xfrm>
            <a:off x="4784361" y="740978"/>
            <a:ext cx="4159769" cy="1815882"/>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GB" sz="1600" dirty="0">
                <a:solidFill>
                  <a:srgbClr val="333333"/>
                </a:solidFill>
                <a:latin typeface="Calibri"/>
                <a:ea typeface="Calibri"/>
                <a:cs typeface="Segoe UI"/>
              </a:rPr>
              <a:t>"A carer is someone of any age who provides unpaid support to family or friends who could not manage without this help. This could be caring for a friend or family member who due to illness, disability, a mental health problem or an addiction cannot cope without their support." (Carers  Trust)</a:t>
            </a:r>
            <a:endParaRPr lang="en-GB" sz="1600" dirty="0">
              <a:latin typeface="Calibri"/>
              <a:ea typeface="Calibri"/>
              <a:cs typeface="Calibri" panose="020F0502020204030204" pitchFamily="34" charset="0"/>
            </a:endParaRPr>
          </a:p>
        </p:txBody>
      </p:sp>
      <p:sp>
        <p:nvSpPr>
          <p:cNvPr id="5" name="TextBox 4">
            <a:extLst>
              <a:ext uri="{FF2B5EF4-FFF2-40B4-BE49-F238E27FC236}">
                <a16:creationId xmlns:a16="http://schemas.microsoft.com/office/drawing/2014/main" id="{7D2EC8E1-7110-7A4C-A0DE-0A6FE2DC1B9A}"/>
              </a:ext>
            </a:extLst>
          </p:cNvPr>
          <p:cNvSpPr txBox="1"/>
          <p:nvPr/>
        </p:nvSpPr>
        <p:spPr>
          <a:xfrm>
            <a:off x="112058" y="624617"/>
            <a:ext cx="4062132" cy="206210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GB" sz="1600" dirty="0">
                <a:latin typeface="Calibri"/>
                <a:ea typeface="Calibri"/>
                <a:cs typeface="Arial"/>
              </a:rPr>
              <a:t>"Mae </a:t>
            </a:r>
            <a:r>
              <a:rPr lang="en-GB" sz="1600" dirty="0" err="1">
                <a:latin typeface="Calibri"/>
                <a:ea typeface="Calibri"/>
                <a:cs typeface="Arial"/>
              </a:rPr>
              <a:t>gofalwr</a:t>
            </a:r>
            <a:r>
              <a:rPr lang="en-GB" sz="1600" dirty="0">
                <a:latin typeface="Calibri"/>
                <a:ea typeface="Calibri"/>
                <a:cs typeface="Arial"/>
              </a:rPr>
              <a:t> </a:t>
            </a:r>
            <a:r>
              <a:rPr lang="en-GB" sz="1600" dirty="0" err="1">
                <a:latin typeface="Calibri"/>
                <a:ea typeface="Calibri"/>
                <a:cs typeface="Arial"/>
              </a:rPr>
              <a:t>yn</a:t>
            </a:r>
            <a:r>
              <a:rPr lang="en-GB" sz="1600" dirty="0">
                <a:latin typeface="Calibri"/>
                <a:ea typeface="Calibri"/>
                <a:cs typeface="Arial"/>
              </a:rPr>
              <a:t> </a:t>
            </a:r>
            <a:r>
              <a:rPr lang="en-GB" sz="1600" dirty="0" err="1">
                <a:latin typeface="Calibri"/>
                <a:ea typeface="Calibri"/>
                <a:cs typeface="Arial"/>
              </a:rPr>
              <a:t>rhywun</a:t>
            </a:r>
            <a:r>
              <a:rPr lang="en-GB" sz="1600" dirty="0">
                <a:latin typeface="Calibri"/>
                <a:ea typeface="Calibri"/>
                <a:cs typeface="Arial"/>
              </a:rPr>
              <a:t> o </a:t>
            </a:r>
            <a:r>
              <a:rPr lang="en-GB" sz="1600" dirty="0" err="1">
                <a:latin typeface="Calibri"/>
                <a:ea typeface="Calibri"/>
                <a:cs typeface="Arial"/>
              </a:rPr>
              <a:t>unrhyw</a:t>
            </a:r>
            <a:r>
              <a:rPr lang="en-GB" sz="1600" dirty="0">
                <a:latin typeface="Calibri"/>
                <a:ea typeface="Calibri"/>
                <a:cs typeface="Arial"/>
              </a:rPr>
              <a:t> </a:t>
            </a:r>
            <a:r>
              <a:rPr lang="en-GB" sz="1600" dirty="0" err="1">
                <a:latin typeface="Calibri"/>
                <a:ea typeface="Calibri"/>
                <a:cs typeface="Arial"/>
              </a:rPr>
              <a:t>oedran</a:t>
            </a:r>
            <a:r>
              <a:rPr lang="en-GB" sz="1600" dirty="0">
                <a:latin typeface="Calibri"/>
                <a:ea typeface="Calibri"/>
                <a:cs typeface="Arial"/>
              </a:rPr>
              <a:t> </a:t>
            </a:r>
            <a:r>
              <a:rPr lang="en-GB" sz="1600" dirty="0" err="1">
                <a:latin typeface="Calibri"/>
                <a:ea typeface="Calibri"/>
                <a:cs typeface="Arial"/>
              </a:rPr>
              <a:t>sy'n</a:t>
            </a:r>
            <a:r>
              <a:rPr lang="en-GB" sz="1600" dirty="0">
                <a:latin typeface="Calibri"/>
                <a:ea typeface="Calibri"/>
                <a:cs typeface="Arial"/>
              </a:rPr>
              <a:t> </a:t>
            </a:r>
            <a:r>
              <a:rPr lang="en-GB" sz="1600" dirty="0" err="1">
                <a:latin typeface="Calibri"/>
                <a:ea typeface="Calibri"/>
                <a:cs typeface="Arial"/>
              </a:rPr>
              <a:t>darparu</a:t>
            </a:r>
            <a:r>
              <a:rPr lang="en-GB" sz="1600" dirty="0">
                <a:latin typeface="Calibri"/>
                <a:ea typeface="Calibri"/>
                <a:cs typeface="Arial"/>
              </a:rPr>
              <a:t> </a:t>
            </a:r>
            <a:r>
              <a:rPr lang="en-GB" sz="1600" dirty="0" err="1">
                <a:latin typeface="Calibri"/>
                <a:ea typeface="Calibri"/>
                <a:cs typeface="Arial"/>
              </a:rPr>
              <a:t>cefnogaeth</a:t>
            </a:r>
            <a:r>
              <a:rPr lang="en-GB" sz="1600" dirty="0">
                <a:latin typeface="Calibri"/>
                <a:ea typeface="Calibri"/>
                <a:cs typeface="Arial"/>
              </a:rPr>
              <a:t> </a:t>
            </a:r>
            <a:r>
              <a:rPr lang="en-GB" sz="1600" dirty="0" err="1">
                <a:latin typeface="Calibri"/>
                <a:ea typeface="Calibri"/>
                <a:cs typeface="Arial"/>
              </a:rPr>
              <a:t>ddi-dâl</a:t>
            </a:r>
            <a:r>
              <a:rPr lang="en-GB" sz="1600" dirty="0">
                <a:latin typeface="Calibri"/>
                <a:ea typeface="Calibri"/>
                <a:cs typeface="Arial"/>
              </a:rPr>
              <a:t> </a:t>
            </a:r>
            <a:r>
              <a:rPr lang="en-GB" sz="1600" dirty="0" err="1">
                <a:latin typeface="Calibri"/>
                <a:ea typeface="Calibri"/>
                <a:cs typeface="Arial"/>
              </a:rPr>
              <a:t>i</a:t>
            </a:r>
            <a:r>
              <a:rPr lang="en-GB" sz="1600" dirty="0">
                <a:latin typeface="Calibri"/>
                <a:ea typeface="Calibri"/>
                <a:cs typeface="Arial"/>
              </a:rPr>
              <a:t> </a:t>
            </a:r>
            <a:r>
              <a:rPr lang="en-GB" sz="1600" dirty="0" err="1">
                <a:latin typeface="Calibri"/>
                <a:ea typeface="Calibri"/>
                <a:cs typeface="Arial"/>
              </a:rPr>
              <a:t>deulu</a:t>
            </a:r>
            <a:r>
              <a:rPr lang="en-GB" sz="1600" dirty="0">
                <a:latin typeface="Calibri"/>
                <a:ea typeface="Calibri"/>
                <a:cs typeface="Arial"/>
              </a:rPr>
              <a:t> neu </a:t>
            </a:r>
            <a:r>
              <a:rPr lang="en-GB" sz="1600" dirty="0" err="1">
                <a:latin typeface="Calibri"/>
                <a:ea typeface="Calibri"/>
                <a:cs typeface="Arial"/>
              </a:rPr>
              <a:t>ffrindiau</a:t>
            </a:r>
            <a:r>
              <a:rPr lang="en-GB" sz="1600" dirty="0">
                <a:latin typeface="Calibri"/>
                <a:ea typeface="Calibri"/>
                <a:cs typeface="Arial"/>
              </a:rPr>
              <a:t> </a:t>
            </a:r>
            <a:r>
              <a:rPr lang="en-GB" sz="1600" dirty="0" err="1">
                <a:latin typeface="Calibri"/>
                <a:ea typeface="Calibri"/>
                <a:cs typeface="Arial"/>
              </a:rPr>
              <a:t>na</a:t>
            </a:r>
            <a:r>
              <a:rPr lang="en-GB" sz="1600" dirty="0">
                <a:latin typeface="Calibri"/>
                <a:ea typeface="Calibri"/>
                <a:cs typeface="Arial"/>
              </a:rPr>
              <a:t> </a:t>
            </a:r>
            <a:r>
              <a:rPr lang="en-GB" sz="1600" dirty="0" err="1">
                <a:latin typeface="Calibri"/>
                <a:ea typeface="Calibri"/>
                <a:cs typeface="Arial"/>
              </a:rPr>
              <a:t>allai</a:t>
            </a:r>
            <a:r>
              <a:rPr lang="en-GB" sz="1600" dirty="0">
                <a:latin typeface="Calibri"/>
                <a:ea typeface="Calibri"/>
                <a:cs typeface="Arial"/>
              </a:rPr>
              <a:t> </a:t>
            </a:r>
            <a:r>
              <a:rPr lang="en-GB" sz="1600" dirty="0" err="1">
                <a:latin typeface="Calibri"/>
                <a:ea typeface="Calibri"/>
                <a:cs typeface="Arial"/>
              </a:rPr>
              <a:t>ymdopi</a:t>
            </a:r>
            <a:r>
              <a:rPr lang="en-GB" sz="1600" dirty="0">
                <a:latin typeface="Calibri"/>
                <a:ea typeface="Calibri"/>
                <a:cs typeface="Arial"/>
              </a:rPr>
              <a:t> </a:t>
            </a:r>
            <a:r>
              <a:rPr lang="en-GB" sz="1600" dirty="0" err="1">
                <a:latin typeface="Calibri"/>
                <a:ea typeface="Calibri"/>
                <a:cs typeface="Arial"/>
              </a:rPr>
              <a:t>heb</a:t>
            </a:r>
            <a:r>
              <a:rPr lang="en-GB" sz="1600" dirty="0">
                <a:latin typeface="Calibri"/>
                <a:ea typeface="Calibri"/>
                <a:cs typeface="Arial"/>
              </a:rPr>
              <a:t> </a:t>
            </a:r>
            <a:r>
              <a:rPr lang="en-GB" sz="1600" dirty="0" err="1">
                <a:latin typeface="Calibri"/>
                <a:ea typeface="Calibri"/>
                <a:cs typeface="Arial"/>
              </a:rPr>
              <a:t>yr</a:t>
            </a:r>
            <a:r>
              <a:rPr lang="en-GB" sz="1600" dirty="0">
                <a:latin typeface="Calibri"/>
                <a:ea typeface="Calibri"/>
                <a:cs typeface="Arial"/>
              </a:rPr>
              <a:t> help </a:t>
            </a:r>
            <a:r>
              <a:rPr lang="en-GB" sz="1600" dirty="0" err="1">
                <a:latin typeface="Calibri"/>
                <a:ea typeface="Calibri"/>
                <a:cs typeface="Arial"/>
              </a:rPr>
              <a:t>hwn</a:t>
            </a:r>
            <a:r>
              <a:rPr lang="en-GB" sz="1600" dirty="0">
                <a:latin typeface="Calibri"/>
                <a:ea typeface="Calibri"/>
                <a:cs typeface="Arial"/>
              </a:rPr>
              <a:t>. Gallai </a:t>
            </a:r>
            <a:r>
              <a:rPr lang="en-GB" sz="1600" dirty="0" err="1">
                <a:latin typeface="Calibri"/>
                <a:ea typeface="Calibri"/>
                <a:cs typeface="Arial"/>
              </a:rPr>
              <a:t>hyn</a:t>
            </a:r>
            <a:r>
              <a:rPr lang="en-GB" sz="1600" dirty="0">
                <a:latin typeface="Calibri"/>
                <a:ea typeface="Calibri"/>
                <a:cs typeface="Arial"/>
              </a:rPr>
              <a:t> </a:t>
            </a:r>
            <a:r>
              <a:rPr lang="en-GB" sz="1600" dirty="0" err="1">
                <a:latin typeface="Calibri"/>
                <a:ea typeface="Calibri"/>
                <a:cs typeface="Arial"/>
              </a:rPr>
              <a:t>olygu</a:t>
            </a:r>
            <a:r>
              <a:rPr lang="en-GB" sz="1600" dirty="0">
                <a:latin typeface="Calibri"/>
                <a:ea typeface="Calibri"/>
                <a:cs typeface="Arial"/>
              </a:rPr>
              <a:t> </a:t>
            </a:r>
            <a:r>
              <a:rPr lang="en-GB" sz="1600" dirty="0" err="1">
                <a:latin typeface="Calibri"/>
                <a:ea typeface="Calibri"/>
                <a:cs typeface="Arial"/>
              </a:rPr>
              <a:t>gofalu</a:t>
            </a:r>
            <a:r>
              <a:rPr lang="en-GB" sz="1600" dirty="0">
                <a:latin typeface="Calibri"/>
                <a:ea typeface="Calibri"/>
                <a:cs typeface="Arial"/>
              </a:rPr>
              <a:t> am </a:t>
            </a:r>
            <a:r>
              <a:rPr lang="en-GB" sz="1600" dirty="0" err="1">
                <a:latin typeface="Calibri"/>
                <a:ea typeface="Calibri"/>
                <a:cs typeface="Arial"/>
              </a:rPr>
              <a:t>ffrind</a:t>
            </a:r>
            <a:r>
              <a:rPr lang="en-GB" sz="1600" dirty="0">
                <a:latin typeface="Calibri"/>
                <a:ea typeface="Calibri"/>
                <a:cs typeface="Arial"/>
              </a:rPr>
              <a:t> neu </a:t>
            </a:r>
            <a:r>
              <a:rPr lang="en-GB" sz="1600" dirty="0" err="1">
                <a:latin typeface="Calibri"/>
                <a:ea typeface="Calibri"/>
                <a:cs typeface="Arial"/>
              </a:rPr>
              <a:t>aelod</a:t>
            </a:r>
            <a:r>
              <a:rPr lang="en-GB" sz="1600" dirty="0">
                <a:latin typeface="Calibri"/>
                <a:ea typeface="Calibri"/>
                <a:cs typeface="Arial"/>
              </a:rPr>
              <a:t> </a:t>
            </a:r>
            <a:r>
              <a:rPr lang="en-GB" sz="1600" dirty="0" err="1">
                <a:latin typeface="Calibri"/>
                <a:ea typeface="Calibri"/>
                <a:cs typeface="Arial"/>
              </a:rPr>
              <a:t>o'r</a:t>
            </a:r>
            <a:r>
              <a:rPr lang="en-GB" sz="1600" dirty="0">
                <a:latin typeface="Calibri"/>
                <a:ea typeface="Calibri"/>
                <a:cs typeface="Arial"/>
              </a:rPr>
              <a:t> </a:t>
            </a:r>
            <a:r>
              <a:rPr lang="en-GB" sz="1600" dirty="0" err="1">
                <a:latin typeface="Calibri"/>
                <a:ea typeface="Calibri"/>
                <a:cs typeface="Arial"/>
              </a:rPr>
              <a:t>teulu</a:t>
            </a:r>
            <a:r>
              <a:rPr lang="en-GB" sz="1600" dirty="0">
                <a:latin typeface="Calibri"/>
                <a:ea typeface="Calibri"/>
                <a:cs typeface="Arial"/>
              </a:rPr>
              <a:t> </a:t>
            </a:r>
            <a:r>
              <a:rPr lang="en-GB" sz="1600" dirty="0" err="1">
                <a:latin typeface="Calibri"/>
                <a:ea typeface="Calibri"/>
                <a:cs typeface="Arial"/>
              </a:rPr>
              <a:t>sydd</a:t>
            </a:r>
            <a:r>
              <a:rPr lang="en-GB" sz="1600" dirty="0">
                <a:latin typeface="Calibri"/>
                <a:ea typeface="Calibri"/>
                <a:cs typeface="Arial"/>
              </a:rPr>
              <a:t>, </a:t>
            </a:r>
            <a:r>
              <a:rPr lang="en-GB" sz="1600" dirty="0" err="1">
                <a:latin typeface="Calibri"/>
                <a:ea typeface="Calibri"/>
                <a:cs typeface="Arial"/>
              </a:rPr>
              <a:t>oherwydd</a:t>
            </a:r>
            <a:r>
              <a:rPr lang="en-GB" sz="1600" dirty="0">
                <a:latin typeface="Calibri"/>
                <a:ea typeface="Calibri"/>
                <a:cs typeface="Arial"/>
              </a:rPr>
              <a:t> </a:t>
            </a:r>
            <a:r>
              <a:rPr lang="en-GB" sz="1600" dirty="0" err="1">
                <a:latin typeface="Calibri"/>
                <a:ea typeface="Calibri"/>
                <a:cs typeface="Arial"/>
              </a:rPr>
              <a:t>salwch</a:t>
            </a:r>
            <a:r>
              <a:rPr lang="en-GB" sz="1600" dirty="0">
                <a:latin typeface="Calibri"/>
                <a:ea typeface="Calibri"/>
                <a:cs typeface="Arial"/>
              </a:rPr>
              <a:t>, </a:t>
            </a:r>
            <a:r>
              <a:rPr lang="en-GB" sz="1600" dirty="0" err="1">
                <a:latin typeface="Calibri"/>
                <a:ea typeface="Calibri"/>
                <a:cs typeface="Arial"/>
              </a:rPr>
              <a:t>anabledd</a:t>
            </a:r>
            <a:r>
              <a:rPr lang="en-GB" sz="1600" dirty="0">
                <a:latin typeface="Calibri"/>
                <a:ea typeface="Calibri"/>
                <a:cs typeface="Arial"/>
              </a:rPr>
              <a:t>, problem iechyd </a:t>
            </a:r>
            <a:r>
              <a:rPr lang="en-GB" sz="1600" dirty="0" err="1">
                <a:latin typeface="Calibri"/>
                <a:ea typeface="Calibri"/>
                <a:cs typeface="Arial"/>
              </a:rPr>
              <a:t>meddwl</a:t>
            </a:r>
            <a:r>
              <a:rPr lang="en-GB" sz="1600" dirty="0">
                <a:latin typeface="Calibri"/>
                <a:ea typeface="Calibri"/>
                <a:cs typeface="Arial"/>
              </a:rPr>
              <a:t> neu </a:t>
            </a:r>
            <a:r>
              <a:rPr lang="en-GB" sz="1600" dirty="0" err="1">
                <a:latin typeface="Calibri"/>
                <a:ea typeface="Calibri"/>
                <a:cs typeface="Arial"/>
              </a:rPr>
              <a:t>ddibyniaeth</a:t>
            </a:r>
            <a:r>
              <a:rPr lang="en-GB" sz="1600" dirty="0">
                <a:latin typeface="Calibri"/>
                <a:ea typeface="Calibri"/>
                <a:cs typeface="Arial"/>
              </a:rPr>
              <a:t> </a:t>
            </a:r>
            <a:r>
              <a:rPr lang="en-GB" sz="1600" dirty="0" err="1">
                <a:latin typeface="Calibri"/>
                <a:ea typeface="Calibri"/>
                <a:cs typeface="Arial"/>
              </a:rPr>
              <a:t>yn</a:t>
            </a:r>
            <a:r>
              <a:rPr lang="en-GB" sz="1600" dirty="0">
                <a:latin typeface="Calibri"/>
                <a:ea typeface="Calibri"/>
                <a:cs typeface="Arial"/>
              </a:rPr>
              <a:t> </a:t>
            </a:r>
            <a:r>
              <a:rPr lang="en-GB" sz="1600" dirty="0" err="1">
                <a:latin typeface="Calibri"/>
                <a:ea typeface="Calibri"/>
                <a:cs typeface="Arial"/>
              </a:rPr>
              <a:t>methu</a:t>
            </a:r>
            <a:r>
              <a:rPr lang="en-GB" sz="1600" dirty="0">
                <a:latin typeface="Calibri"/>
                <a:ea typeface="Calibri"/>
                <a:cs typeface="Arial"/>
              </a:rPr>
              <a:t> </a:t>
            </a:r>
            <a:r>
              <a:rPr lang="en-GB" sz="1600" dirty="0" err="1">
                <a:latin typeface="Calibri"/>
                <a:ea typeface="Calibri"/>
                <a:cs typeface="Arial"/>
              </a:rPr>
              <a:t>ymdopi</a:t>
            </a:r>
            <a:r>
              <a:rPr lang="en-GB" sz="1600" dirty="0">
                <a:latin typeface="Calibri"/>
                <a:ea typeface="Calibri"/>
                <a:cs typeface="Arial"/>
              </a:rPr>
              <a:t> </a:t>
            </a:r>
            <a:r>
              <a:rPr lang="en-GB" sz="1600" dirty="0" err="1">
                <a:latin typeface="Calibri"/>
                <a:ea typeface="Calibri"/>
                <a:cs typeface="Arial"/>
              </a:rPr>
              <a:t>heb</a:t>
            </a:r>
            <a:r>
              <a:rPr lang="en-GB" sz="1600" dirty="0">
                <a:latin typeface="Calibri"/>
                <a:ea typeface="Calibri"/>
                <a:cs typeface="Arial"/>
              </a:rPr>
              <a:t> </a:t>
            </a:r>
            <a:r>
              <a:rPr lang="en-GB" sz="1600" dirty="0" err="1">
                <a:latin typeface="Calibri"/>
                <a:ea typeface="Calibri"/>
                <a:cs typeface="Arial"/>
              </a:rPr>
              <a:t>eu</a:t>
            </a:r>
            <a:r>
              <a:rPr lang="en-GB" sz="1600" dirty="0">
                <a:latin typeface="Calibri"/>
                <a:ea typeface="Calibri"/>
                <a:cs typeface="Arial"/>
              </a:rPr>
              <a:t> </a:t>
            </a:r>
            <a:r>
              <a:rPr lang="en-GB" sz="1600" dirty="0" err="1">
                <a:latin typeface="Calibri"/>
                <a:ea typeface="Calibri"/>
                <a:cs typeface="Arial"/>
              </a:rPr>
              <a:t>cefnogaeth</a:t>
            </a:r>
            <a:r>
              <a:rPr lang="en-GB" sz="1600" dirty="0">
                <a:latin typeface="Calibri"/>
                <a:ea typeface="Calibri"/>
                <a:cs typeface="Arial"/>
              </a:rPr>
              <a:t>." (Carers Trust)</a:t>
            </a:r>
            <a:endParaRPr lang="en-US" sz="1600" dirty="0">
              <a:latin typeface="Calibri"/>
              <a:ea typeface="Calibri"/>
              <a:cs typeface="Calibri"/>
            </a:endParaRPr>
          </a:p>
        </p:txBody>
      </p:sp>
    </p:spTree>
    <p:extLst>
      <p:ext uri="{BB962C8B-B14F-4D97-AF65-F5344CB8AC3E}">
        <p14:creationId xmlns:p14="http://schemas.microsoft.com/office/powerpoint/2010/main" val="3517307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1670"/>
            <a:ext cx="7995920" cy="5691621"/>
          </a:xfrm>
          <a:prstGeom prst="rect">
            <a:avLst/>
          </a:prstGeom>
        </p:spPr>
      </p:pic>
    </p:spTree>
    <p:custDataLst>
      <p:tags r:id="rId1"/>
    </p:custDataLst>
    <p:extLst>
      <p:ext uri="{BB962C8B-B14F-4D97-AF65-F5344CB8AC3E}">
        <p14:creationId xmlns:p14="http://schemas.microsoft.com/office/powerpoint/2010/main" val="4105305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41D13E-A814-4341-B61F-7C7208E0416A}"/>
              </a:ext>
            </a:extLst>
          </p:cNvPr>
          <p:cNvSpPr>
            <a:spLocks noGrp="1"/>
          </p:cNvSpPr>
          <p:nvPr>
            <p:ph type="body" sz="quarter" idx="10"/>
          </p:nvPr>
        </p:nvSpPr>
        <p:spPr/>
        <p:txBody>
          <a:bodyPr/>
          <a:lstStyle/>
          <a:p>
            <a:r>
              <a:rPr lang="en-US" b="1" dirty="0">
                <a:cs typeface="Calibri" panose="020F0502020204030204" pitchFamily="34" charset="0"/>
              </a:rPr>
              <a:t>Adults and Children in the Secure Estate</a:t>
            </a:r>
          </a:p>
        </p:txBody>
      </p:sp>
      <p:sp>
        <p:nvSpPr>
          <p:cNvPr id="5" name="Text Placeholder 4">
            <a:extLst>
              <a:ext uri="{FF2B5EF4-FFF2-40B4-BE49-F238E27FC236}">
                <a16:creationId xmlns:a16="http://schemas.microsoft.com/office/drawing/2014/main" id="{CDBF394A-8AC6-0E44-A905-BD87F351228E}"/>
              </a:ext>
            </a:extLst>
          </p:cNvPr>
          <p:cNvSpPr>
            <a:spLocks noGrp="1"/>
          </p:cNvSpPr>
          <p:nvPr>
            <p:ph type="body" sz="quarter" idx="12"/>
          </p:nvPr>
        </p:nvSpPr>
        <p:spPr/>
        <p:txBody>
          <a:bodyPr/>
          <a:lstStyle/>
          <a:p>
            <a:endParaRPr lang="en-US" dirty="0"/>
          </a:p>
          <a:p>
            <a:endParaRPr lang="en-US" dirty="0"/>
          </a:p>
          <a:p>
            <a:r>
              <a:rPr lang="en-US" dirty="0">
                <a:solidFill>
                  <a:schemeClr val="tx1"/>
                </a:solidFill>
              </a:rPr>
              <a:t>Adults </a:t>
            </a:r>
            <a:endParaRPr lang="en-US" dirty="0">
              <a:solidFill>
                <a:schemeClr val="tx1"/>
              </a:solidFill>
              <a:cs typeface="Calibri" panose="020F0502020204030204" pitchFamily="34" charset="0"/>
            </a:endParaRPr>
          </a:p>
          <a:p>
            <a:endParaRPr lang="en-US" dirty="0">
              <a:solidFill>
                <a:schemeClr val="tx1"/>
              </a:solidFill>
            </a:endParaRPr>
          </a:p>
          <a:p>
            <a:r>
              <a:rPr lang="en-US" dirty="0">
                <a:solidFill>
                  <a:schemeClr val="tx1"/>
                </a:solidFill>
              </a:rPr>
              <a:t>Children-  video - The experiences of children in the secure estate (research undertaken by CASCADE) </a:t>
            </a:r>
            <a:endParaRPr lang="en-US" dirty="0">
              <a:solidFill>
                <a:schemeClr val="tx1"/>
              </a:solidFill>
              <a:cs typeface="Calibri" panose="020F0502020204030204" pitchFamily="34" charset="0"/>
            </a:endParaRPr>
          </a:p>
        </p:txBody>
      </p:sp>
      <p:sp>
        <p:nvSpPr>
          <p:cNvPr id="2" name="Rectangle 1"/>
          <p:cNvSpPr/>
          <p:nvPr/>
        </p:nvSpPr>
        <p:spPr>
          <a:xfrm>
            <a:off x="290513" y="362001"/>
            <a:ext cx="4572000" cy="954107"/>
          </a:xfrm>
          <a:prstGeom prst="rect">
            <a:avLst/>
          </a:prstGeom>
        </p:spPr>
        <p:txBody>
          <a:bodyPr>
            <a:spAutoFit/>
          </a:bodyPr>
          <a:lstStyle/>
          <a:p>
            <a:r>
              <a:rPr lang="cy" sz="2800" b="1" dirty="0">
                <a:solidFill>
                  <a:srgbClr val="16AD85"/>
                </a:solidFill>
                <a:latin typeface="Calibri" panose="020F0502020204030204" pitchFamily="34" charset="0"/>
              </a:rPr>
              <a:t>Oedolion a Phlant mewn Sefydliadau Diogel</a:t>
            </a:r>
          </a:p>
        </p:txBody>
      </p:sp>
      <p:sp>
        <p:nvSpPr>
          <p:cNvPr id="4" name="Rectangle 3"/>
          <p:cNvSpPr/>
          <p:nvPr/>
        </p:nvSpPr>
        <p:spPr>
          <a:xfrm>
            <a:off x="201168" y="2598896"/>
            <a:ext cx="4572000" cy="2308324"/>
          </a:xfrm>
          <a:prstGeom prst="rect">
            <a:avLst/>
          </a:prstGeom>
        </p:spPr>
        <p:txBody>
          <a:bodyPr>
            <a:spAutoFit/>
          </a:bodyPr>
          <a:lstStyle/>
          <a:p>
            <a:pPr marL="342900" indent="-342900">
              <a:buClr>
                <a:srgbClr val="16AD85"/>
              </a:buClr>
              <a:buFont typeface="Arial" panose="020B0604020202020204" pitchFamily="34" charset="0"/>
              <a:buChar char="•"/>
            </a:pPr>
            <a:r>
              <a:rPr lang="cy" sz="2400" dirty="0">
                <a:latin typeface="Calibri" panose="020F0502020204030204" pitchFamily="34" charset="0"/>
              </a:rPr>
              <a:t>Oedolion </a:t>
            </a:r>
          </a:p>
          <a:p>
            <a:pPr marL="342900" indent="-342900">
              <a:buClr>
                <a:srgbClr val="16AD85"/>
              </a:buClr>
              <a:buFont typeface="Arial" panose="020B0604020202020204" pitchFamily="34" charset="0"/>
              <a:buChar char="•"/>
            </a:pPr>
            <a:endParaRPr lang="en-US" sz="2400" dirty="0">
              <a:latin typeface="Calibri" panose="020F0502020204030204" pitchFamily="34" charset="0"/>
            </a:endParaRPr>
          </a:p>
          <a:p>
            <a:pPr marL="342900" indent="-342900">
              <a:buClr>
                <a:srgbClr val="16AD85"/>
              </a:buClr>
              <a:buFont typeface="Arial" panose="020B0604020202020204" pitchFamily="34" charset="0"/>
              <a:buChar char="•"/>
            </a:pPr>
            <a:r>
              <a:rPr lang="cy" sz="2400" dirty="0">
                <a:latin typeface="Calibri" panose="020F0502020204030204" pitchFamily="34" charset="0"/>
              </a:rPr>
              <a:t>Plant- fideo - Profiadau plant mewn sefydliadau diogel (ymchwil a wnaed gan CASCADE) </a:t>
            </a:r>
          </a:p>
        </p:txBody>
      </p:sp>
    </p:spTree>
    <p:extLst>
      <p:ext uri="{BB962C8B-B14F-4D97-AF65-F5344CB8AC3E}">
        <p14:creationId xmlns:p14="http://schemas.microsoft.com/office/powerpoint/2010/main" val="2774331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8021" y="1066673"/>
            <a:ext cx="3886200" cy="2005711"/>
          </a:xfrm>
        </p:spPr>
        <p:txBody>
          <a:bodyPr>
            <a:normAutofit fontScale="77500" lnSpcReduction="20000"/>
          </a:bodyPr>
          <a:lstStyle/>
          <a:p>
            <a:r>
              <a:rPr lang="en-GB" sz="2100">
                <a:solidFill>
                  <a:schemeClr val="tx1"/>
                </a:solidFill>
              </a:rPr>
              <a:t>The right to an assessment based on </a:t>
            </a:r>
            <a:br>
              <a:rPr lang="en-GB" sz="2100">
                <a:solidFill>
                  <a:schemeClr val="tx1"/>
                </a:solidFill>
              </a:rPr>
            </a:br>
            <a:r>
              <a:rPr lang="en-GB" sz="2100">
                <a:solidFill>
                  <a:schemeClr val="tx1"/>
                </a:solidFill>
              </a:rPr>
              <a:t>the appearance of need for care and support</a:t>
            </a:r>
          </a:p>
          <a:p>
            <a:r>
              <a:rPr lang="en-GB" sz="2100">
                <a:solidFill>
                  <a:schemeClr val="tx1"/>
                </a:solidFill>
              </a:rPr>
              <a:t>Regardless of the level </a:t>
            </a:r>
            <a:br>
              <a:rPr lang="en-GB" sz="2100">
                <a:solidFill>
                  <a:schemeClr val="tx1"/>
                </a:solidFill>
              </a:rPr>
            </a:br>
            <a:r>
              <a:rPr lang="en-GB" sz="2100">
                <a:solidFill>
                  <a:schemeClr val="tx1"/>
                </a:solidFill>
              </a:rPr>
              <a:t>of need or financial resources </a:t>
            </a:r>
          </a:p>
          <a:p>
            <a:r>
              <a:rPr lang="en-GB" sz="2100">
                <a:solidFill>
                  <a:schemeClr val="tx1"/>
                </a:solidFill>
              </a:rPr>
              <a:t>Aims to simplify assessments through </a:t>
            </a:r>
            <a:br>
              <a:rPr lang="en-GB" sz="2100">
                <a:solidFill>
                  <a:schemeClr val="tx1"/>
                </a:solidFill>
              </a:rPr>
            </a:br>
            <a:r>
              <a:rPr lang="en-GB" sz="2100">
                <a:solidFill>
                  <a:schemeClr val="tx1"/>
                </a:solidFill>
              </a:rPr>
              <a:t>a single process for children, adults and carers</a:t>
            </a:r>
          </a:p>
          <a:p>
            <a:endParaRPr lang="en-GB" sz="1600">
              <a:solidFill>
                <a:schemeClr val="tx1"/>
              </a:solidFill>
            </a:endParaRPr>
          </a:p>
          <a:p>
            <a:endParaRPr lang="en-GB" sz="1600">
              <a:solidFill>
                <a:schemeClr val="tx1"/>
              </a:solidFill>
            </a:endParaRPr>
          </a:p>
          <a:p>
            <a:endParaRPr lang="en-GB" sz="1600">
              <a:solidFill>
                <a:schemeClr val="tx1"/>
              </a:solidFill>
            </a:endParaRPr>
          </a:p>
        </p:txBody>
      </p:sp>
      <p:sp>
        <p:nvSpPr>
          <p:cNvPr id="5" name="Title 4"/>
          <p:cNvSpPr>
            <a:spLocks noGrp="1"/>
          </p:cNvSpPr>
          <p:nvPr>
            <p:ph type="title"/>
          </p:nvPr>
        </p:nvSpPr>
        <p:spPr>
          <a:xfrm>
            <a:off x="80010" y="72519"/>
            <a:ext cx="4062222" cy="887078"/>
          </a:xfrm>
        </p:spPr>
        <p:txBody>
          <a:bodyPr>
            <a:normAutofit/>
          </a:bodyPr>
          <a:lstStyle/>
          <a:p>
            <a:r>
              <a:rPr lang="en-GB" sz="2700" b="1">
                <a:solidFill>
                  <a:srgbClr val="16AD85"/>
                </a:solidFill>
              </a:rPr>
              <a:t>Assessing the needs of individuals</a:t>
            </a:r>
          </a:p>
        </p:txBody>
      </p:sp>
      <p:graphicFrame>
        <p:nvGraphicFramePr>
          <p:cNvPr id="8" name="Content Placeholder 5"/>
          <p:cNvGraphicFramePr>
            <a:graphicFrameLocks noGrp="1"/>
          </p:cNvGraphicFramePr>
          <p:nvPr>
            <p:ph sz="half" idx="2"/>
            <p:extLst>
              <p:ext uri="{D42A27DB-BD31-4B8C-83A1-F6EECF244321}">
                <p14:modId xmlns:p14="http://schemas.microsoft.com/office/powerpoint/2010/main" val="2139963517"/>
              </p:ext>
            </p:extLst>
          </p:nvPr>
        </p:nvGraphicFramePr>
        <p:xfrm>
          <a:off x="4626928" y="72519"/>
          <a:ext cx="4608512" cy="3084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5"/>
          <p:cNvGraphicFramePr>
            <a:graphicFrameLocks/>
          </p:cNvGraphicFramePr>
          <p:nvPr>
            <p:extLst>
              <p:ext uri="{D42A27DB-BD31-4B8C-83A1-F6EECF244321}">
                <p14:modId xmlns:p14="http://schemas.microsoft.com/office/powerpoint/2010/main" val="3744293873"/>
              </p:ext>
            </p:extLst>
          </p:nvPr>
        </p:nvGraphicFramePr>
        <p:xfrm>
          <a:off x="4407472" y="3608102"/>
          <a:ext cx="4827968" cy="30956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itle 4"/>
          <p:cNvSpPr txBox="1">
            <a:spLocks/>
          </p:cNvSpPr>
          <p:nvPr/>
        </p:nvSpPr>
        <p:spPr bwMode="auto">
          <a:xfrm>
            <a:off x="80010" y="3298970"/>
            <a:ext cx="7886700" cy="88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lvl1pPr algn="l" rtl="0" eaLnBrk="1" fontAlgn="base" hangingPunct="1">
              <a:lnSpc>
                <a:spcPct val="90000"/>
              </a:lnSpc>
              <a:spcBef>
                <a:spcPct val="0"/>
              </a:spcBef>
              <a:spcAft>
                <a:spcPct val="0"/>
              </a:spcAft>
              <a:defRPr sz="4400" kern="1200">
                <a:solidFill>
                  <a:srgbClr val="37394C"/>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cy" sz="2700" b="1" dirty="0">
                <a:solidFill>
                  <a:srgbClr val="16AD85"/>
                </a:solidFill>
                <a:latin typeface="Calibri" panose="020F0502020204030204" pitchFamily="34" charset="0"/>
              </a:rPr>
              <a:t>Asesu anghenion unigolion</a:t>
            </a:r>
          </a:p>
        </p:txBody>
      </p:sp>
      <p:sp>
        <p:nvSpPr>
          <p:cNvPr id="9" name="Content Placeholder 1"/>
          <p:cNvSpPr txBox="1">
            <a:spLocks/>
          </p:cNvSpPr>
          <p:nvPr/>
        </p:nvSpPr>
        <p:spPr bwMode="auto">
          <a:xfrm>
            <a:off x="197803" y="4001294"/>
            <a:ext cx="38862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lnSpc>
                <a:spcPct val="90000"/>
              </a:lnSpc>
              <a:spcBef>
                <a:spcPts val="1000"/>
              </a:spcBef>
              <a:spcAft>
                <a:spcPct val="0"/>
              </a:spcAft>
              <a:buFont typeface="Arial" charset="0"/>
              <a:buChar char="•"/>
              <a:defRPr sz="2800" kern="1200">
                <a:solidFill>
                  <a:srgbClr val="37394C"/>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rgbClr val="37394C"/>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rgbClr val="37394C"/>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en-GB" sz="1600" dirty="0" err="1">
                <a:solidFill>
                  <a:schemeClr val="tx1"/>
                </a:solidFill>
                <a:latin typeface="Calibri" panose="020F0502020204030204" pitchFamily="34" charset="0"/>
              </a:rPr>
              <a:t>Yr</a:t>
            </a:r>
            <a:r>
              <a:rPr lang="en-GB" sz="1600" dirty="0">
                <a:solidFill>
                  <a:schemeClr val="tx1"/>
                </a:solidFill>
                <a:latin typeface="Calibri" panose="020F0502020204030204" pitchFamily="34" charset="0"/>
              </a:rPr>
              <a:t> </a:t>
            </a:r>
            <a:r>
              <a:rPr lang="en-GB" sz="1600" dirty="0" err="1">
                <a:solidFill>
                  <a:schemeClr val="tx1"/>
                </a:solidFill>
                <a:latin typeface="Calibri" panose="020F0502020204030204" pitchFamily="34" charset="0"/>
              </a:rPr>
              <a:t>hawl</a:t>
            </a:r>
            <a:r>
              <a:rPr lang="en-GB" sz="1600" dirty="0">
                <a:solidFill>
                  <a:schemeClr val="tx1"/>
                </a:solidFill>
                <a:latin typeface="Calibri" panose="020F0502020204030204" pitchFamily="34" charset="0"/>
              </a:rPr>
              <a:t> i </a:t>
            </a:r>
            <a:r>
              <a:rPr lang="en-GB" sz="1600" dirty="0" err="1">
                <a:solidFill>
                  <a:schemeClr val="tx1"/>
                </a:solidFill>
                <a:latin typeface="Calibri" panose="020F0502020204030204" pitchFamily="34" charset="0"/>
              </a:rPr>
              <a:t>asesiad</a:t>
            </a:r>
            <a:r>
              <a:rPr lang="en-GB" sz="1600" dirty="0">
                <a:solidFill>
                  <a:schemeClr val="tx1"/>
                </a:solidFill>
                <a:latin typeface="Calibri" panose="020F0502020204030204" pitchFamily="34" charset="0"/>
              </a:rPr>
              <a:t> </a:t>
            </a:r>
            <a:r>
              <a:rPr lang="en-GB" sz="1600" dirty="0" err="1">
                <a:solidFill>
                  <a:schemeClr val="tx1"/>
                </a:solidFill>
                <a:latin typeface="Calibri" panose="020F0502020204030204" pitchFamily="34" charset="0"/>
              </a:rPr>
              <a:t>yn</a:t>
            </a:r>
            <a:r>
              <a:rPr lang="en-GB" sz="1600" dirty="0">
                <a:solidFill>
                  <a:schemeClr val="tx1"/>
                </a:solidFill>
                <a:latin typeface="Calibri" panose="020F0502020204030204" pitchFamily="34" charset="0"/>
              </a:rPr>
              <a:t> </a:t>
            </a:r>
            <a:r>
              <a:rPr lang="en-GB" sz="1600" dirty="0" err="1">
                <a:solidFill>
                  <a:schemeClr val="tx1"/>
                </a:solidFill>
                <a:latin typeface="Calibri" panose="020F0502020204030204" pitchFamily="34" charset="0"/>
              </a:rPr>
              <a:t>seiliedig</a:t>
            </a:r>
            <a:r>
              <a:rPr lang="en-GB" sz="1600" dirty="0">
                <a:solidFill>
                  <a:schemeClr val="tx1"/>
                </a:solidFill>
                <a:latin typeface="Calibri" panose="020F0502020204030204" pitchFamily="34" charset="0"/>
              </a:rPr>
              <a:t> </a:t>
            </a:r>
            <a:r>
              <a:rPr lang="en-GB" sz="1600" dirty="0" err="1">
                <a:solidFill>
                  <a:schemeClr val="tx1"/>
                </a:solidFill>
                <a:latin typeface="Calibri" panose="020F0502020204030204" pitchFamily="34" charset="0"/>
              </a:rPr>
              <a:t>ar</a:t>
            </a:r>
            <a:r>
              <a:rPr lang="en-GB" sz="1600" dirty="0">
                <a:solidFill>
                  <a:schemeClr val="tx1"/>
                </a:solidFill>
                <a:latin typeface="Calibri" panose="020F0502020204030204" pitchFamily="34" charset="0"/>
              </a:rPr>
              <a:t> </a:t>
            </a:r>
            <a:br>
              <a:rPr lang="en-GB" sz="1600" dirty="0">
                <a:solidFill>
                  <a:schemeClr val="tx1"/>
                </a:solidFill>
                <a:latin typeface="Calibri" panose="020F0502020204030204" pitchFamily="34" charset="0"/>
              </a:rPr>
            </a:br>
            <a:r>
              <a:rPr lang="en-GB" sz="1600" dirty="0" err="1">
                <a:solidFill>
                  <a:schemeClr val="tx1"/>
                </a:solidFill>
                <a:latin typeface="Calibri" panose="020F0502020204030204" pitchFamily="34" charset="0"/>
              </a:rPr>
              <a:t>yr</a:t>
            </a:r>
            <a:r>
              <a:rPr lang="en-GB" sz="1600" dirty="0">
                <a:solidFill>
                  <a:schemeClr val="tx1"/>
                </a:solidFill>
                <a:latin typeface="Calibri" panose="020F0502020204030204" pitchFamily="34" charset="0"/>
              </a:rPr>
              <a:t> </a:t>
            </a:r>
            <a:r>
              <a:rPr lang="en-GB" sz="1600" dirty="0" err="1">
                <a:solidFill>
                  <a:schemeClr val="tx1"/>
                </a:solidFill>
                <a:latin typeface="Calibri" panose="020F0502020204030204" pitchFamily="34" charset="0"/>
              </a:rPr>
              <a:t>ymddangosiad</a:t>
            </a:r>
            <a:r>
              <a:rPr lang="en-GB" sz="1600" dirty="0">
                <a:solidFill>
                  <a:schemeClr val="tx1"/>
                </a:solidFill>
                <a:latin typeface="Calibri" panose="020F0502020204030204" pitchFamily="34" charset="0"/>
              </a:rPr>
              <a:t> o </a:t>
            </a:r>
            <a:r>
              <a:rPr lang="en-GB" sz="1600" dirty="0" err="1">
                <a:solidFill>
                  <a:schemeClr val="tx1"/>
                </a:solidFill>
                <a:latin typeface="Calibri" panose="020F0502020204030204" pitchFamily="34" charset="0"/>
              </a:rPr>
              <a:t>angen</a:t>
            </a:r>
            <a:r>
              <a:rPr lang="en-GB" sz="1600" dirty="0">
                <a:solidFill>
                  <a:schemeClr val="tx1"/>
                </a:solidFill>
                <a:latin typeface="Calibri" panose="020F0502020204030204" pitchFamily="34" charset="0"/>
              </a:rPr>
              <a:t> am </a:t>
            </a:r>
            <a:r>
              <a:rPr lang="en-GB" sz="1600" dirty="0" err="1">
                <a:solidFill>
                  <a:schemeClr val="tx1"/>
                </a:solidFill>
                <a:latin typeface="Calibri" panose="020F0502020204030204" pitchFamily="34" charset="0"/>
              </a:rPr>
              <a:t>ofal</a:t>
            </a:r>
            <a:r>
              <a:rPr lang="en-GB" sz="1600" dirty="0">
                <a:solidFill>
                  <a:schemeClr val="tx1"/>
                </a:solidFill>
                <a:latin typeface="Calibri" panose="020F0502020204030204" pitchFamily="34" charset="0"/>
              </a:rPr>
              <a:t> a </a:t>
            </a:r>
            <a:r>
              <a:rPr lang="en-GB" sz="1600" dirty="0" err="1">
                <a:solidFill>
                  <a:schemeClr val="tx1"/>
                </a:solidFill>
                <a:latin typeface="Calibri" panose="020F0502020204030204" pitchFamily="34" charset="0"/>
              </a:rPr>
              <a:t>chymorth</a:t>
            </a:r>
            <a:endParaRPr lang="en-GB" sz="1600" dirty="0">
              <a:solidFill>
                <a:schemeClr val="tx1"/>
              </a:solidFill>
              <a:latin typeface="Calibri" panose="020F0502020204030204" pitchFamily="34" charset="0"/>
            </a:endParaRPr>
          </a:p>
          <a:p>
            <a:pPr defTabSz="914400"/>
            <a:r>
              <a:rPr lang="en-GB" sz="1600" dirty="0" err="1">
                <a:solidFill>
                  <a:schemeClr val="tx1"/>
                </a:solidFill>
                <a:latin typeface="Calibri" panose="020F0502020204030204" pitchFamily="34" charset="0"/>
              </a:rPr>
              <a:t>Waeth</a:t>
            </a:r>
            <a:r>
              <a:rPr lang="en-GB" sz="1600" dirty="0">
                <a:solidFill>
                  <a:schemeClr val="tx1"/>
                </a:solidFill>
                <a:latin typeface="Calibri" panose="020F0502020204030204" pitchFamily="34" charset="0"/>
              </a:rPr>
              <a:t> </a:t>
            </a:r>
            <a:r>
              <a:rPr lang="en-GB" sz="1600" dirty="0" err="1">
                <a:solidFill>
                  <a:schemeClr val="tx1"/>
                </a:solidFill>
                <a:latin typeface="Calibri" panose="020F0502020204030204" pitchFamily="34" charset="0"/>
              </a:rPr>
              <a:t>beth</a:t>
            </a:r>
            <a:r>
              <a:rPr lang="en-GB" sz="1600" dirty="0">
                <a:solidFill>
                  <a:schemeClr val="tx1"/>
                </a:solidFill>
                <a:latin typeface="Calibri" panose="020F0502020204030204" pitchFamily="34" charset="0"/>
              </a:rPr>
              <a:t> </a:t>
            </a:r>
            <a:r>
              <a:rPr lang="en-GB" sz="1600" dirty="0" err="1">
                <a:solidFill>
                  <a:schemeClr val="tx1"/>
                </a:solidFill>
                <a:latin typeface="Calibri" panose="020F0502020204030204" pitchFamily="34" charset="0"/>
              </a:rPr>
              <a:t>fo'r</a:t>
            </a:r>
            <a:r>
              <a:rPr lang="en-GB" sz="1600" dirty="0">
                <a:solidFill>
                  <a:schemeClr val="tx1"/>
                </a:solidFill>
                <a:latin typeface="Calibri" panose="020F0502020204030204" pitchFamily="34" charset="0"/>
              </a:rPr>
              <a:t> </a:t>
            </a:r>
            <a:r>
              <a:rPr lang="en-GB" sz="1600" dirty="0" err="1">
                <a:solidFill>
                  <a:schemeClr val="tx1"/>
                </a:solidFill>
                <a:latin typeface="Calibri" panose="020F0502020204030204" pitchFamily="34" charset="0"/>
              </a:rPr>
              <a:t>lefel</a:t>
            </a:r>
            <a:r>
              <a:rPr lang="en-GB" sz="1600" dirty="0">
                <a:solidFill>
                  <a:schemeClr val="tx1"/>
                </a:solidFill>
                <a:latin typeface="Calibri" panose="020F0502020204030204" pitchFamily="34" charset="0"/>
              </a:rPr>
              <a:t> </a:t>
            </a:r>
            <a:br>
              <a:rPr lang="en-GB" sz="1600" dirty="0">
                <a:solidFill>
                  <a:schemeClr val="tx1"/>
                </a:solidFill>
                <a:latin typeface="Calibri" panose="020F0502020204030204" pitchFamily="34" charset="0"/>
              </a:rPr>
            </a:br>
            <a:r>
              <a:rPr lang="en-GB" sz="1600" dirty="0" err="1">
                <a:solidFill>
                  <a:schemeClr val="tx1"/>
                </a:solidFill>
                <a:latin typeface="Calibri" panose="020F0502020204030204" pitchFamily="34" charset="0"/>
              </a:rPr>
              <a:t>angen</a:t>
            </a:r>
            <a:r>
              <a:rPr lang="en-GB" sz="1600" dirty="0">
                <a:solidFill>
                  <a:schemeClr val="tx1"/>
                </a:solidFill>
                <a:latin typeface="Calibri" panose="020F0502020204030204" pitchFamily="34" charset="0"/>
              </a:rPr>
              <a:t> neu </a:t>
            </a:r>
            <a:r>
              <a:rPr lang="en-GB" sz="1600" dirty="0" err="1">
                <a:solidFill>
                  <a:schemeClr val="tx1"/>
                </a:solidFill>
                <a:latin typeface="Calibri" panose="020F0502020204030204" pitchFamily="34" charset="0"/>
              </a:rPr>
              <a:t>adnoddau</a:t>
            </a:r>
            <a:r>
              <a:rPr lang="en-GB" sz="1600" dirty="0">
                <a:solidFill>
                  <a:schemeClr val="tx1"/>
                </a:solidFill>
                <a:latin typeface="Calibri" panose="020F0502020204030204" pitchFamily="34" charset="0"/>
              </a:rPr>
              <a:t> </a:t>
            </a:r>
            <a:r>
              <a:rPr lang="en-GB" sz="1600" dirty="0" err="1">
                <a:solidFill>
                  <a:schemeClr val="tx1"/>
                </a:solidFill>
                <a:latin typeface="Calibri" panose="020F0502020204030204" pitchFamily="34" charset="0"/>
              </a:rPr>
              <a:t>ariannol</a:t>
            </a:r>
            <a:r>
              <a:rPr lang="en-GB" sz="1600" dirty="0">
                <a:solidFill>
                  <a:schemeClr val="tx1"/>
                </a:solidFill>
                <a:latin typeface="Calibri" panose="020F0502020204030204" pitchFamily="34" charset="0"/>
              </a:rPr>
              <a:t> </a:t>
            </a:r>
          </a:p>
          <a:p>
            <a:pPr defTabSz="914400"/>
            <a:r>
              <a:rPr lang="en-GB" sz="1600" dirty="0">
                <a:solidFill>
                  <a:schemeClr val="tx1"/>
                </a:solidFill>
                <a:latin typeface="Calibri" panose="020F0502020204030204" pitchFamily="34" charset="0"/>
              </a:rPr>
              <a:t>Ei nod </a:t>
            </a:r>
            <a:r>
              <a:rPr lang="en-GB" sz="1600" dirty="0" err="1">
                <a:solidFill>
                  <a:schemeClr val="tx1"/>
                </a:solidFill>
                <a:latin typeface="Calibri" panose="020F0502020204030204" pitchFamily="34" charset="0"/>
              </a:rPr>
              <a:t>yw</a:t>
            </a:r>
            <a:r>
              <a:rPr lang="en-GB" sz="1600" dirty="0">
                <a:solidFill>
                  <a:schemeClr val="tx1"/>
                </a:solidFill>
                <a:latin typeface="Calibri" panose="020F0502020204030204" pitchFamily="34" charset="0"/>
              </a:rPr>
              <a:t> </a:t>
            </a:r>
            <a:r>
              <a:rPr lang="en-GB" sz="1600" dirty="0" err="1">
                <a:solidFill>
                  <a:schemeClr val="tx1"/>
                </a:solidFill>
                <a:latin typeface="Calibri" panose="020F0502020204030204" pitchFamily="34" charset="0"/>
              </a:rPr>
              <a:t>symleiddio</a:t>
            </a:r>
            <a:r>
              <a:rPr lang="en-GB" sz="1600" dirty="0">
                <a:solidFill>
                  <a:schemeClr val="tx1"/>
                </a:solidFill>
                <a:latin typeface="Calibri" panose="020F0502020204030204" pitchFamily="34" charset="0"/>
              </a:rPr>
              <a:t> </a:t>
            </a:r>
            <a:r>
              <a:rPr lang="en-GB" sz="1600" dirty="0" err="1">
                <a:solidFill>
                  <a:schemeClr val="tx1"/>
                </a:solidFill>
                <a:latin typeface="Calibri" panose="020F0502020204030204" pitchFamily="34" charset="0"/>
              </a:rPr>
              <a:t>asesiadau</a:t>
            </a:r>
            <a:r>
              <a:rPr lang="en-GB" sz="1600" dirty="0">
                <a:solidFill>
                  <a:schemeClr val="tx1"/>
                </a:solidFill>
                <a:latin typeface="Calibri" panose="020F0502020204030204" pitchFamily="34" charset="0"/>
              </a:rPr>
              <a:t> </a:t>
            </a:r>
            <a:r>
              <a:rPr lang="en-GB" sz="1600" dirty="0" err="1">
                <a:solidFill>
                  <a:schemeClr val="tx1"/>
                </a:solidFill>
                <a:latin typeface="Calibri" panose="020F0502020204030204" pitchFamily="34" charset="0"/>
              </a:rPr>
              <a:t>drwy</a:t>
            </a:r>
            <a:r>
              <a:rPr lang="en-GB" sz="1600" dirty="0">
                <a:solidFill>
                  <a:schemeClr val="tx1"/>
                </a:solidFill>
                <a:latin typeface="Calibri" panose="020F0502020204030204" pitchFamily="34" charset="0"/>
              </a:rPr>
              <a:t> </a:t>
            </a:r>
            <a:br>
              <a:rPr lang="en-GB" sz="1600" dirty="0">
                <a:solidFill>
                  <a:schemeClr val="tx1"/>
                </a:solidFill>
                <a:latin typeface="Calibri" panose="020F0502020204030204" pitchFamily="34" charset="0"/>
              </a:rPr>
            </a:br>
            <a:r>
              <a:rPr lang="en-GB" sz="1600" dirty="0">
                <a:solidFill>
                  <a:schemeClr val="tx1"/>
                </a:solidFill>
                <a:latin typeface="Calibri" panose="020F0502020204030204" pitchFamily="34" charset="0"/>
              </a:rPr>
              <a:t>un broses </a:t>
            </a:r>
            <a:r>
              <a:rPr lang="en-GB" sz="1600" dirty="0" err="1">
                <a:solidFill>
                  <a:schemeClr val="tx1"/>
                </a:solidFill>
                <a:latin typeface="Calibri" panose="020F0502020204030204" pitchFamily="34" charset="0"/>
              </a:rPr>
              <a:t>ar</a:t>
            </a:r>
            <a:r>
              <a:rPr lang="en-GB" sz="1600" dirty="0">
                <a:solidFill>
                  <a:schemeClr val="tx1"/>
                </a:solidFill>
                <a:latin typeface="Calibri" panose="020F0502020204030204" pitchFamily="34" charset="0"/>
              </a:rPr>
              <a:t> </a:t>
            </a:r>
            <a:r>
              <a:rPr lang="en-GB" sz="1600" dirty="0" err="1">
                <a:solidFill>
                  <a:schemeClr val="tx1"/>
                </a:solidFill>
                <a:latin typeface="Calibri" panose="020F0502020204030204" pitchFamily="34" charset="0"/>
              </a:rPr>
              <a:t>gyfer</a:t>
            </a:r>
            <a:r>
              <a:rPr lang="en-GB" sz="1600" dirty="0">
                <a:solidFill>
                  <a:schemeClr val="tx1"/>
                </a:solidFill>
                <a:latin typeface="Calibri" panose="020F0502020204030204" pitchFamily="34" charset="0"/>
              </a:rPr>
              <a:t> plant, </a:t>
            </a:r>
            <a:r>
              <a:rPr lang="en-GB" sz="1600" dirty="0" err="1">
                <a:solidFill>
                  <a:schemeClr val="tx1"/>
                </a:solidFill>
                <a:latin typeface="Calibri" panose="020F0502020204030204" pitchFamily="34" charset="0"/>
              </a:rPr>
              <a:t>oedolion</a:t>
            </a:r>
            <a:r>
              <a:rPr lang="en-GB" sz="1600" dirty="0">
                <a:solidFill>
                  <a:schemeClr val="tx1"/>
                </a:solidFill>
                <a:latin typeface="Calibri" panose="020F0502020204030204" pitchFamily="34" charset="0"/>
              </a:rPr>
              <a:t> a </a:t>
            </a:r>
            <a:r>
              <a:rPr lang="en-GB" sz="1600" dirty="0" err="1">
                <a:solidFill>
                  <a:schemeClr val="tx1"/>
                </a:solidFill>
                <a:latin typeface="Calibri" panose="020F0502020204030204" pitchFamily="34" charset="0"/>
              </a:rPr>
              <a:t>gofalwyr</a:t>
            </a:r>
            <a:endParaRPr lang="en-GB" sz="16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64782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032D6B2F-543A-4284-A3A1-9C3EEA8C0F9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B654B566-5278-46A8-A0B4-64A24AD5A5A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graphicEl>
                                              <a:dgm id="{46F39B7D-47CC-418C-B2BE-490A684143A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dgm id="{F7C5FB61-71A3-4F9B-9CCD-1EC2134B43B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04E8EE37-6EA4-4B83-97E2-A3017ED6ADB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E10F7DBA-77D0-4D30-98C8-6844D699979A}"/>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graphicEl>
                                              <a:dgm id="{3081EC96-3DB6-4F8D-8580-0FF1BEF0470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graphicEl>
                                              <a:dgm id="{85CE9F47-045A-470F-8A16-0D88882110C9}"/>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graphicEl>
                                              <a:dgm id="{2B13B1A9-7E4C-4949-9131-506A9B969461}"/>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graphicEl>
                                              <a:dgm id="{B379BA0D-21D2-41EF-B20D-4444AC053157}"/>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dgm id="{032D6B2F-543A-4284-A3A1-9C3EEA8C0F9B}"/>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graphicEl>
                                              <a:dgm id="{B654B566-5278-46A8-A0B4-64A24AD5A5A0}"/>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graphicEl>
                                              <a:dgm id="{46F39B7D-47CC-418C-B2BE-490A684143A5}"/>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graphicEl>
                                              <a:dgm id="{F7C5FB61-71A3-4F9B-9CCD-1EC2134B43BD}"/>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graphicEl>
                                              <a:dgm id="{04E8EE37-6EA4-4B83-97E2-A3017ED6ADBC}"/>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graphicEl>
                                              <a:dgm id="{E10F7DBA-77D0-4D30-98C8-6844D699979A}"/>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
                                            <p:graphicEl>
                                              <a:dgm id="{3081EC96-3DB6-4F8D-8580-0FF1BEF04703}"/>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graphicEl>
                                              <a:dgm id="{85CE9F47-045A-470F-8A16-0D88882110C9}"/>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
                                            <p:graphicEl>
                                              <a:dgm id="{2B13B1A9-7E4C-4949-9131-506A9B969461}"/>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
                                            <p:graphicEl>
                                              <a:dgm id="{B379BA0D-21D2-41EF-B20D-4444AC05315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Graphic spid="6"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4">
            <a:extLst>
              <a:ext uri="{FF2B5EF4-FFF2-40B4-BE49-F238E27FC236}">
                <a16:creationId xmlns:a16="http://schemas.microsoft.com/office/drawing/2014/main" id="{D42051BF-D89E-294F-A355-35FEE9FB538A}"/>
              </a:ext>
            </a:extLst>
          </p:cNvPr>
          <p:cNvSpPr>
            <a:spLocks noGrp="1"/>
          </p:cNvSpPr>
          <p:nvPr>
            <p:ph type="title"/>
          </p:nvPr>
        </p:nvSpPr>
        <p:spPr>
          <a:xfrm>
            <a:off x="65977" y="3876"/>
            <a:ext cx="7176071" cy="998538"/>
          </a:xfrm>
        </p:spPr>
        <p:txBody>
          <a:bodyPr/>
          <a:lstStyle/>
          <a:p>
            <a:r>
              <a:rPr lang="en-GB" altLang="en-US" sz="3200" b="1" dirty="0">
                <a:solidFill>
                  <a:srgbClr val="16AD85"/>
                </a:solidFill>
              </a:rPr>
              <a:t>Elements of integrated assessment </a:t>
            </a:r>
          </a:p>
        </p:txBody>
      </p:sp>
      <p:sp>
        <p:nvSpPr>
          <p:cNvPr id="4" name="Slide Number Placeholder 3">
            <a:extLst>
              <a:ext uri="{FF2B5EF4-FFF2-40B4-BE49-F238E27FC236}">
                <a16:creationId xmlns:a16="http://schemas.microsoft.com/office/drawing/2014/main" id="{90D4B521-14A7-0646-A2F8-8C03D722EC0F}"/>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66E28FD-7B4C-344C-BE11-0D71BADD7B18}" type="slidenum">
              <a:rPr lang="en-GB" altLang="en-US">
                <a:solidFill>
                  <a:srgbClr val="898989"/>
                </a:solidFill>
              </a:rPr>
              <a:pPr/>
              <a:t>22</a:t>
            </a:fld>
            <a:endParaRPr lang="en-GB" altLang="en-US">
              <a:solidFill>
                <a:srgbClr val="898989"/>
              </a:solidFill>
            </a:endParaRPr>
          </a:p>
        </p:txBody>
      </p:sp>
      <p:pic>
        <p:nvPicPr>
          <p:cNvPr id="33796" name="Content Placeholder 6">
            <a:extLst>
              <a:ext uri="{FF2B5EF4-FFF2-40B4-BE49-F238E27FC236}">
                <a16:creationId xmlns:a16="http://schemas.microsoft.com/office/drawing/2014/main" id="{4BE0584F-E857-C14E-8950-F85B8D7B705D}"/>
              </a:ext>
            </a:extLst>
          </p:cNvPr>
          <p:cNvPicPr>
            <a:picLocks noGrp="1"/>
          </p:cNvPicPr>
          <p:nvPr>
            <p:ph idx="1"/>
          </p:nvPr>
        </p:nvPicPr>
        <p:blipFill>
          <a:blip r:embed="rId2">
            <a:extLst>
              <a:ext uri="{28A0092B-C50C-407E-A947-70E740481C1C}">
                <a14:useLocalDpi xmlns:a14="http://schemas.microsoft.com/office/drawing/2010/main" val="0"/>
              </a:ext>
            </a:extLst>
          </a:blip>
          <a:srcRect l="6091" t="29594" r="3253" b="20346"/>
          <a:stretch>
            <a:fillRect/>
          </a:stretch>
        </p:blipFill>
        <p:spPr>
          <a:xfrm>
            <a:off x="783400" y="2594801"/>
            <a:ext cx="6640512" cy="2882900"/>
          </a:xfrm>
        </p:spPr>
      </p:pic>
      <p:sp>
        <p:nvSpPr>
          <p:cNvPr id="33797" name="TextBox 1">
            <a:extLst>
              <a:ext uri="{FF2B5EF4-FFF2-40B4-BE49-F238E27FC236}">
                <a16:creationId xmlns:a16="http://schemas.microsoft.com/office/drawing/2014/main" id="{C6FBACB3-6554-6D44-A33C-7AD6953B0C9E}"/>
              </a:ext>
            </a:extLst>
          </p:cNvPr>
          <p:cNvSpPr txBox="1">
            <a:spLocks noChangeArrowheads="1"/>
          </p:cNvSpPr>
          <p:nvPr/>
        </p:nvSpPr>
        <p:spPr bwMode="auto">
          <a:xfrm>
            <a:off x="6188297" y="1156007"/>
            <a:ext cx="2952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000" dirty="0"/>
              <a:t>Common local template that must include, as a minimum, the NMDS</a:t>
            </a:r>
          </a:p>
        </p:txBody>
      </p:sp>
      <p:sp>
        <p:nvSpPr>
          <p:cNvPr id="33798" name="TextBox 5">
            <a:extLst>
              <a:ext uri="{FF2B5EF4-FFF2-40B4-BE49-F238E27FC236}">
                <a16:creationId xmlns:a16="http://schemas.microsoft.com/office/drawing/2014/main" id="{101C4260-1360-E542-A88F-087ACC63A18E}"/>
              </a:ext>
            </a:extLst>
          </p:cNvPr>
          <p:cNvSpPr txBox="1">
            <a:spLocks noChangeArrowheads="1"/>
          </p:cNvSpPr>
          <p:nvPr/>
        </p:nvSpPr>
        <p:spPr bwMode="auto">
          <a:xfrm>
            <a:off x="1112584" y="5474399"/>
            <a:ext cx="772052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000" dirty="0"/>
              <a:t>Specialist and professional assessments required according to need and circumstance</a:t>
            </a:r>
          </a:p>
        </p:txBody>
      </p:sp>
      <p:sp>
        <p:nvSpPr>
          <p:cNvPr id="7" name="TextBox 1">
            <a:extLst>
              <a:ext uri="{FF2B5EF4-FFF2-40B4-BE49-F238E27FC236}">
                <a16:creationId xmlns:a16="http://schemas.microsoft.com/office/drawing/2014/main" id="{C6FBACB3-6554-6D44-A33C-7AD6953B0C9E}"/>
              </a:ext>
            </a:extLst>
          </p:cNvPr>
          <p:cNvSpPr txBox="1">
            <a:spLocks noChangeArrowheads="1"/>
          </p:cNvSpPr>
          <p:nvPr/>
        </p:nvSpPr>
        <p:spPr bwMode="auto">
          <a:xfrm>
            <a:off x="6188297" y="2300859"/>
            <a:ext cx="295570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cy" sz="2000" b="0" i="0" u="none" strike="noStrike" cap="none" baseline="0" dirty="0">
                <a:solidFill>
                  <a:srgbClr val="000000"/>
                </a:solidFill>
                <a:effectLst/>
                <a:uFillTx/>
              </a:rPr>
              <a:t>Templed lleol cyffredin y mae'n rhaid iddo gynnwys, o leiaf, yr NMDS</a:t>
            </a:r>
          </a:p>
        </p:txBody>
      </p:sp>
      <p:sp>
        <p:nvSpPr>
          <p:cNvPr id="8" name="TextBox 5">
            <a:extLst>
              <a:ext uri="{FF2B5EF4-FFF2-40B4-BE49-F238E27FC236}">
                <a16:creationId xmlns:a16="http://schemas.microsoft.com/office/drawing/2014/main" id="{101C4260-1360-E542-A88F-087ACC63A18E}"/>
              </a:ext>
            </a:extLst>
          </p:cNvPr>
          <p:cNvSpPr txBox="1">
            <a:spLocks noChangeArrowheads="1"/>
          </p:cNvSpPr>
          <p:nvPr/>
        </p:nvSpPr>
        <p:spPr bwMode="auto">
          <a:xfrm>
            <a:off x="1066864" y="6134669"/>
            <a:ext cx="7339584" cy="70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cy" sz="2000" b="0" i="0" u="none" strike="noStrike" cap="none" baseline="0" dirty="0">
                <a:solidFill>
                  <a:srgbClr val="000000"/>
                </a:solidFill>
                <a:effectLst/>
                <a:uFillTx/>
              </a:rPr>
              <a:t>Angen asesiadau arbenigol a phroffesiynol yn ôl yr angen a'r amgylchiadau</a:t>
            </a:r>
          </a:p>
        </p:txBody>
      </p:sp>
      <p:sp>
        <p:nvSpPr>
          <p:cNvPr id="9" name="Title 4">
            <a:extLst>
              <a:ext uri="{FF2B5EF4-FFF2-40B4-BE49-F238E27FC236}">
                <a16:creationId xmlns:a16="http://schemas.microsoft.com/office/drawing/2014/main" id="{D42051BF-D89E-294F-A355-35FEE9FB538A}"/>
              </a:ext>
            </a:extLst>
          </p:cNvPr>
          <p:cNvSpPr txBox="1">
            <a:spLocks/>
          </p:cNvSpPr>
          <p:nvPr/>
        </p:nvSpPr>
        <p:spPr bwMode="auto">
          <a:xfrm>
            <a:off x="65976" y="612270"/>
            <a:ext cx="649941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rgbClr val="37394C"/>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cy" sz="3200" b="1" dirty="0">
                <a:solidFill>
                  <a:srgbClr val="16AD85"/>
                </a:solidFill>
                <a:latin typeface="Calibri" panose="020F0502020204030204" pitchFamily="34" charset="0"/>
              </a:rPr>
              <a:t>Elfennau o asesu integredig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19FE1D-6CC1-EC45-8BBD-2C139DCB2DDC}"/>
              </a:ext>
            </a:extLst>
          </p:cNvPr>
          <p:cNvSpPr>
            <a:spLocks noGrp="1"/>
          </p:cNvSpPr>
          <p:nvPr>
            <p:ph type="body" sz="quarter" idx="10"/>
          </p:nvPr>
        </p:nvSpPr>
        <p:spPr/>
        <p:txBody>
          <a:bodyPr/>
          <a:lstStyle/>
          <a:p>
            <a:r>
              <a:rPr lang="en-US" b="1" dirty="0">
                <a:solidFill>
                  <a:srgbClr val="FFFFFF"/>
                </a:solidFill>
              </a:rPr>
              <a:t>Core</a:t>
            </a:r>
            <a:r>
              <a:rPr lang="en-US" b="1" dirty="0"/>
              <a:t> Data Set</a:t>
            </a:r>
          </a:p>
        </p:txBody>
      </p:sp>
      <p:sp>
        <p:nvSpPr>
          <p:cNvPr id="5" name="Text Placeholder 4">
            <a:extLst>
              <a:ext uri="{FF2B5EF4-FFF2-40B4-BE49-F238E27FC236}">
                <a16:creationId xmlns:a16="http://schemas.microsoft.com/office/drawing/2014/main" id="{54C48995-8891-A040-AE31-845B71078B25}"/>
              </a:ext>
            </a:extLst>
          </p:cNvPr>
          <p:cNvSpPr>
            <a:spLocks noGrp="1"/>
          </p:cNvSpPr>
          <p:nvPr>
            <p:ph type="body" sz="quarter" idx="12"/>
          </p:nvPr>
        </p:nvSpPr>
        <p:spPr>
          <a:xfrm>
            <a:off x="4862513" y="1169581"/>
            <a:ext cx="3796855" cy="4706808"/>
          </a:xfrm>
        </p:spPr>
        <p:txBody>
          <a:bodyPr>
            <a:normAutofit fontScale="25000" lnSpcReduction="20000"/>
          </a:bodyPr>
          <a:lstStyle/>
          <a:p>
            <a:pPr marL="0" indent="0" eaLnBrk="0" hangingPunct="0">
              <a:lnSpc>
                <a:spcPct val="100000"/>
              </a:lnSpc>
              <a:spcBef>
                <a:spcPct val="0"/>
              </a:spcBef>
              <a:buNone/>
            </a:pPr>
            <a:r>
              <a:rPr lang="en-US" altLang="en-US" sz="4400" dirty="0">
                <a:solidFill>
                  <a:schemeClr val="tx1"/>
                </a:solidFill>
                <a:cs typeface="Calibri" panose="020F0502020204030204" pitchFamily="34" charset="0"/>
              </a:rPr>
              <a:t>NHS Number</a:t>
            </a:r>
            <a:br>
              <a:rPr lang="en-US" altLang="en-US" sz="4400" dirty="0">
                <a:cs typeface="Calibri" panose="020F0502020204030204" pitchFamily="34" charset="0"/>
              </a:rPr>
            </a:br>
            <a:r>
              <a:rPr lang="en-US" altLang="en-US" sz="4400" dirty="0">
                <a:solidFill>
                  <a:schemeClr val="tx1"/>
                </a:solidFill>
                <a:cs typeface="Calibri" panose="020F0502020204030204" pitchFamily="34" charset="0"/>
              </a:rPr>
              <a:t>Title</a:t>
            </a:r>
            <a:br>
              <a:rPr lang="en-US" altLang="en-US" sz="4400" dirty="0">
                <a:cs typeface="Calibri" panose="020F0502020204030204" pitchFamily="34" charset="0"/>
              </a:rPr>
            </a:br>
            <a:r>
              <a:rPr lang="en-US" altLang="en-US" sz="4400" dirty="0">
                <a:solidFill>
                  <a:schemeClr val="tx1"/>
                </a:solidFill>
                <a:cs typeface="Calibri" panose="020F0502020204030204" pitchFamily="34" charset="0"/>
              </a:rPr>
              <a:t>Surname</a:t>
            </a:r>
            <a:br>
              <a:rPr lang="en-US" altLang="en-US" sz="4400" dirty="0">
                <a:cs typeface="Calibri" panose="020F0502020204030204" pitchFamily="34" charset="0"/>
              </a:rPr>
            </a:br>
            <a:r>
              <a:rPr lang="en-US" altLang="en-US" sz="4400" dirty="0">
                <a:solidFill>
                  <a:schemeClr val="tx1"/>
                </a:solidFill>
                <a:cs typeface="Calibri" panose="020F0502020204030204" pitchFamily="34" charset="0"/>
              </a:rPr>
              <a:t>Forename(s) Preferred Name Address and Postcode Date of Birth Telephone </a:t>
            </a:r>
            <a:endParaRPr lang="en-US" altLang="en-US" sz="4400" dirty="0">
              <a:solidFill>
                <a:schemeClr val="tx1"/>
              </a:solidFill>
            </a:endParaRPr>
          </a:p>
          <a:p>
            <a:pPr marL="0" indent="0" eaLnBrk="0" hangingPunct="0">
              <a:lnSpc>
                <a:spcPct val="100000"/>
              </a:lnSpc>
              <a:spcBef>
                <a:spcPct val="0"/>
              </a:spcBef>
              <a:buNone/>
            </a:pPr>
            <a:r>
              <a:rPr lang="en-US" altLang="en-US" sz="4400" dirty="0">
                <a:solidFill>
                  <a:schemeClr val="tx1"/>
                </a:solidFill>
                <a:cs typeface="Calibri" panose="020F0502020204030204" pitchFamily="34" charset="0"/>
              </a:rPr>
              <a:t>Email Address</a:t>
            </a:r>
            <a:br>
              <a:rPr lang="en-US" altLang="en-US" sz="4400" dirty="0">
                <a:cs typeface="Calibri" panose="020F0502020204030204" pitchFamily="34" charset="0"/>
              </a:rPr>
            </a:br>
            <a:r>
              <a:rPr lang="en-US" altLang="en-US" sz="4400" dirty="0">
                <a:solidFill>
                  <a:schemeClr val="tx1"/>
                </a:solidFill>
                <a:cs typeface="Calibri" panose="020F0502020204030204" pitchFamily="34" charset="0"/>
              </a:rPr>
              <a:t>Sex</a:t>
            </a:r>
            <a:br>
              <a:rPr lang="en-US" altLang="en-US" sz="4400" dirty="0">
                <a:cs typeface="Calibri" panose="020F0502020204030204" pitchFamily="34" charset="0"/>
              </a:rPr>
            </a:br>
            <a:r>
              <a:rPr lang="en-US" altLang="en-US" sz="4400" dirty="0">
                <a:solidFill>
                  <a:schemeClr val="tx1"/>
                </a:solidFill>
                <a:cs typeface="Calibri" panose="020F0502020204030204" pitchFamily="34" charset="0"/>
              </a:rPr>
              <a:t>GP Name and address</a:t>
            </a:r>
            <a:br>
              <a:rPr lang="en-US" altLang="en-US" sz="4400" dirty="0">
                <a:cs typeface="Calibri" panose="020F0502020204030204" pitchFamily="34" charset="0"/>
              </a:rPr>
            </a:br>
            <a:endParaRPr lang="en-US" altLang="en-US" sz="4400" dirty="0">
              <a:solidFill>
                <a:schemeClr val="tx1"/>
              </a:solidFill>
              <a:cs typeface="Calibri" panose="020F0502020204030204" pitchFamily="34" charset="0"/>
            </a:endParaRPr>
          </a:p>
          <a:p>
            <a:pPr marL="0" indent="0">
              <a:lnSpc>
                <a:spcPct val="100000"/>
              </a:lnSpc>
              <a:spcBef>
                <a:spcPct val="0"/>
              </a:spcBef>
              <a:buNone/>
            </a:pPr>
            <a:r>
              <a:rPr lang="en-US" altLang="en-US" sz="4400" dirty="0">
                <a:solidFill>
                  <a:schemeClr val="tx1"/>
                </a:solidFill>
                <a:cs typeface="Calibri" panose="020F0502020204030204" pitchFamily="34" charset="0"/>
              </a:rPr>
              <a:t>School name and address</a:t>
            </a:r>
            <a:endParaRPr lang="en-US" dirty="0">
              <a:solidFill>
                <a:schemeClr val="tx1"/>
              </a:solidFill>
            </a:endParaRPr>
          </a:p>
          <a:p>
            <a:pPr marL="0" indent="0">
              <a:lnSpc>
                <a:spcPct val="100000"/>
              </a:lnSpc>
              <a:spcBef>
                <a:spcPct val="0"/>
              </a:spcBef>
              <a:buNone/>
            </a:pPr>
            <a:endParaRPr lang="en-US" altLang="en-US" sz="4400" dirty="0">
              <a:solidFill>
                <a:schemeClr val="tx1"/>
              </a:solidFill>
              <a:cs typeface="Calibri" panose="020F0502020204030204" pitchFamily="34" charset="0"/>
            </a:endParaRPr>
          </a:p>
          <a:p>
            <a:pPr marL="0" indent="0">
              <a:lnSpc>
                <a:spcPct val="100000"/>
              </a:lnSpc>
              <a:spcBef>
                <a:spcPct val="0"/>
              </a:spcBef>
              <a:buNone/>
            </a:pPr>
            <a:r>
              <a:rPr lang="en-US" altLang="en-US" sz="4400" dirty="0">
                <a:solidFill>
                  <a:schemeClr val="tx1"/>
                </a:solidFill>
                <a:cs typeface="Calibri" panose="020F0502020204030204" pitchFamily="34" charset="0"/>
              </a:rPr>
              <a:t>Occupation</a:t>
            </a:r>
          </a:p>
          <a:p>
            <a:pPr marL="0" indent="0">
              <a:lnSpc>
                <a:spcPct val="100000"/>
              </a:lnSpc>
              <a:spcBef>
                <a:spcPct val="0"/>
              </a:spcBef>
              <a:buNone/>
            </a:pPr>
            <a:br>
              <a:rPr lang="en-US" altLang="en-US" sz="4400" dirty="0">
                <a:cs typeface="Calibri" panose="020F0502020204030204" pitchFamily="34" charset="0"/>
              </a:rPr>
            </a:br>
            <a:r>
              <a:rPr lang="en-US" altLang="en-US" sz="4400" dirty="0">
                <a:solidFill>
                  <a:schemeClr val="tx1"/>
                </a:solidFill>
                <a:cs typeface="Calibri" panose="020F0502020204030204" pitchFamily="34" charset="0"/>
              </a:rPr>
              <a:t>What other assessments have been undertaken by other agencies? </a:t>
            </a:r>
            <a:endParaRPr lang="en-US" dirty="0">
              <a:solidFill>
                <a:schemeClr val="tx1"/>
              </a:solidFill>
            </a:endParaRPr>
          </a:p>
          <a:p>
            <a:pPr marL="0" indent="0" eaLnBrk="0" hangingPunct="0">
              <a:lnSpc>
                <a:spcPct val="100000"/>
              </a:lnSpc>
              <a:spcBef>
                <a:spcPct val="0"/>
              </a:spcBef>
              <a:buNone/>
            </a:pPr>
            <a:r>
              <a:rPr lang="en-US" altLang="en-US" sz="4400" dirty="0">
                <a:solidFill>
                  <a:schemeClr val="tx1"/>
                </a:solidFill>
                <a:cs typeface="Calibri" panose="020F0502020204030204" pitchFamily="34" charset="0"/>
              </a:rPr>
              <a:t>Preferred Language / Communication method / Accessibility requirement Name(s) of Carer(s) / People with Parental Responsibility </a:t>
            </a:r>
            <a:endParaRPr lang="en-US" altLang="en-US" sz="4400" dirty="0">
              <a:solidFill>
                <a:schemeClr val="tx1"/>
              </a:solidFill>
            </a:endParaRPr>
          </a:p>
          <a:p>
            <a:pPr marL="0" indent="0" eaLnBrk="0" hangingPunct="0">
              <a:lnSpc>
                <a:spcPct val="100000"/>
              </a:lnSpc>
              <a:spcBef>
                <a:spcPct val="0"/>
              </a:spcBef>
              <a:buNone/>
            </a:pPr>
            <a:r>
              <a:rPr lang="en-US" altLang="en-US" sz="4400" dirty="0">
                <a:solidFill>
                  <a:schemeClr val="tx1"/>
                </a:solidFill>
                <a:cs typeface="Calibri" panose="020F0502020204030204" pitchFamily="34" charset="0"/>
              </a:rPr>
              <a:t>Relationship</a:t>
            </a:r>
            <a:br>
              <a:rPr lang="en-US" altLang="en-US" sz="4400" dirty="0">
                <a:cs typeface="Calibri" panose="020F0502020204030204" pitchFamily="34" charset="0"/>
              </a:rPr>
            </a:br>
            <a:r>
              <a:rPr lang="en-US" altLang="en-US" sz="4400" dirty="0">
                <a:solidFill>
                  <a:schemeClr val="tx1"/>
                </a:solidFill>
                <a:cs typeface="Calibri" panose="020F0502020204030204" pitchFamily="34" charset="0"/>
              </a:rPr>
              <a:t>Contact Details for Carer(s) / People with Parental Responsibility</a:t>
            </a:r>
            <a:br>
              <a:rPr lang="en-US" altLang="en-US" sz="4400" dirty="0">
                <a:cs typeface="Calibri" panose="020F0502020204030204" pitchFamily="34" charset="0"/>
              </a:rPr>
            </a:br>
            <a:r>
              <a:rPr lang="en-US" altLang="en-US" sz="4400" dirty="0">
                <a:solidFill>
                  <a:schemeClr val="tx1"/>
                </a:solidFill>
                <a:cs typeface="Calibri" panose="020F0502020204030204" pitchFamily="34" charset="0"/>
              </a:rPr>
              <a:t>Is this a child on the Child Protection Register?</a:t>
            </a:r>
            <a:br>
              <a:rPr lang="en-US" altLang="en-US" sz="4400" dirty="0">
                <a:cs typeface="Calibri" panose="020F0502020204030204" pitchFamily="34" charset="0"/>
              </a:rPr>
            </a:br>
            <a:r>
              <a:rPr lang="en-US" altLang="en-US" sz="4400" dirty="0">
                <a:solidFill>
                  <a:schemeClr val="tx1"/>
                </a:solidFill>
                <a:cs typeface="Calibri" panose="020F0502020204030204" pitchFamily="34" charset="0"/>
              </a:rPr>
              <a:t>Contact details of Lead Assessment Co-</a:t>
            </a:r>
            <a:r>
              <a:rPr lang="en-US" altLang="en-US" sz="4400" dirty="0" err="1">
                <a:solidFill>
                  <a:schemeClr val="tx1"/>
                </a:solidFill>
                <a:cs typeface="Calibri" panose="020F0502020204030204" pitchFamily="34" charset="0"/>
              </a:rPr>
              <a:t>ordinator</a:t>
            </a:r>
            <a:r>
              <a:rPr lang="en-US" altLang="en-US" sz="4400" dirty="0">
                <a:solidFill>
                  <a:schemeClr val="tx1"/>
                </a:solidFill>
                <a:cs typeface="Calibri" panose="020F0502020204030204" pitchFamily="34" charset="0"/>
              </a:rPr>
              <a:t>.</a:t>
            </a:r>
            <a:br>
              <a:rPr lang="en-US" altLang="en-US" sz="4400" dirty="0">
                <a:cs typeface="Calibri" panose="020F0502020204030204" pitchFamily="34" charset="0"/>
              </a:rPr>
            </a:br>
            <a:r>
              <a:rPr lang="en-US" altLang="en-US" sz="4400" dirty="0">
                <a:solidFill>
                  <a:schemeClr val="tx1"/>
                </a:solidFill>
                <a:cs typeface="Calibri" panose="020F0502020204030204" pitchFamily="34" charset="0"/>
              </a:rPr>
              <a:t>Contact details of Lead Care Co- </a:t>
            </a:r>
            <a:r>
              <a:rPr lang="en-US" altLang="en-US" sz="4400" dirty="0" err="1">
                <a:solidFill>
                  <a:schemeClr val="tx1"/>
                </a:solidFill>
                <a:cs typeface="Calibri" panose="020F0502020204030204" pitchFamily="34" charset="0"/>
              </a:rPr>
              <a:t>ordinator</a:t>
            </a:r>
            <a:br>
              <a:rPr lang="en-US" altLang="en-US" sz="4400" dirty="0">
                <a:cs typeface="Calibri" panose="020F0502020204030204" pitchFamily="34" charset="0"/>
              </a:rPr>
            </a:br>
            <a:r>
              <a:rPr lang="en-US" altLang="en-US" sz="4400" dirty="0">
                <a:solidFill>
                  <a:schemeClr val="tx1"/>
                </a:solidFill>
                <a:cs typeface="Calibri" panose="020F0502020204030204" pitchFamily="34" charset="0"/>
              </a:rPr>
              <a:t>Information taken by (name) Designation</a:t>
            </a:r>
            <a:br>
              <a:rPr lang="en-US" altLang="en-US" sz="4400" dirty="0">
                <a:cs typeface="Calibri" panose="020F0502020204030204" pitchFamily="34" charset="0"/>
              </a:rPr>
            </a:br>
            <a:r>
              <a:rPr lang="en-US" altLang="en-US" sz="4400" dirty="0" err="1">
                <a:solidFill>
                  <a:schemeClr val="tx1"/>
                </a:solidFill>
                <a:cs typeface="Calibri" panose="020F0502020204030204" pitchFamily="34" charset="0"/>
              </a:rPr>
              <a:t>Organisation</a:t>
            </a:r>
            <a:br>
              <a:rPr lang="en-US" altLang="en-US" sz="4400" dirty="0">
                <a:cs typeface="Calibri" panose="020F0502020204030204" pitchFamily="34" charset="0"/>
              </a:rPr>
            </a:br>
            <a:r>
              <a:rPr lang="en-US" altLang="en-US" sz="4400" dirty="0">
                <a:solidFill>
                  <a:schemeClr val="tx1"/>
                </a:solidFill>
                <a:cs typeface="Calibri" panose="020F0502020204030204" pitchFamily="34" charset="0"/>
              </a:rPr>
              <a:t>Date </a:t>
            </a:r>
            <a:endParaRPr lang="en-US" altLang="en-US" sz="4400" dirty="0">
              <a:solidFill>
                <a:schemeClr val="tx1"/>
              </a:solidFill>
            </a:endParaRPr>
          </a:p>
          <a:p>
            <a:pPr marL="0" indent="0" eaLnBrk="0" hangingPunct="0">
              <a:lnSpc>
                <a:spcPct val="100000"/>
              </a:lnSpc>
              <a:spcBef>
                <a:spcPct val="0"/>
              </a:spcBef>
              <a:buNone/>
            </a:pPr>
            <a:r>
              <a:rPr lang="en-US" altLang="en-US" sz="4400" dirty="0">
                <a:solidFill>
                  <a:schemeClr val="tx1"/>
                </a:solidFill>
              </a:rPr>
              <a:t>             </a:t>
            </a:r>
            <a:endParaRPr lang="en-US" altLang="en-US" sz="4400" dirty="0">
              <a:solidFill>
                <a:schemeClr val="tx1"/>
              </a:solidFill>
              <a:cs typeface="Calibri" panose="020F0502020204030204" pitchFamily="34" charset="0"/>
            </a:endParaRPr>
          </a:p>
          <a:p>
            <a:pPr marL="0" indent="0" eaLnBrk="0" hangingPunct="0">
              <a:lnSpc>
                <a:spcPct val="100000"/>
              </a:lnSpc>
              <a:spcBef>
                <a:spcPct val="0"/>
              </a:spcBef>
              <a:buNone/>
            </a:pPr>
            <a:r>
              <a:rPr lang="en-US" altLang="en-US" sz="4400" dirty="0">
                <a:solidFill>
                  <a:schemeClr val="tx1"/>
                </a:solidFill>
              </a:rPr>
              <a:t>Only need to be completed in its entirety once the needs assessed are eligible.        </a:t>
            </a:r>
            <a:r>
              <a:rPr lang="en-US" altLang="en-US" sz="3600" dirty="0">
                <a:solidFill>
                  <a:schemeClr val="tx1"/>
                </a:solidFill>
                <a:cs typeface="Calibri" panose="020F0502020204030204" pitchFamily="34" charset="0"/>
              </a:rPr>
              <a:t>   </a:t>
            </a:r>
            <a:endParaRPr lang="en-US" sz="3600" dirty="0">
              <a:solidFill>
                <a:schemeClr val="tx1"/>
              </a:solidFill>
              <a:cs typeface="Calibri" panose="020F0502020204030204" pitchFamily="34" charset="0"/>
            </a:endParaRPr>
          </a:p>
          <a:p>
            <a:endParaRPr lang="en-US" dirty="0"/>
          </a:p>
        </p:txBody>
      </p:sp>
      <p:sp>
        <p:nvSpPr>
          <p:cNvPr id="4" name="Text Placeholder 2">
            <a:extLst>
              <a:ext uri="{FF2B5EF4-FFF2-40B4-BE49-F238E27FC236}">
                <a16:creationId xmlns:a16="http://schemas.microsoft.com/office/drawing/2014/main" id="{2019FE1D-6CC1-EC45-8BBD-2C139DCB2DDC}"/>
              </a:ext>
            </a:extLst>
          </p:cNvPr>
          <p:cNvSpPr>
            <a:spLocks noGrp="1"/>
          </p:cNvSpPr>
          <p:nvPr>
            <p:ph type="body" sz="quarter" idx="10"/>
          </p:nvPr>
        </p:nvSpPr>
        <p:spPr>
          <a:xfrm>
            <a:off x="314897" y="365126"/>
            <a:ext cx="3690937" cy="1031284"/>
          </a:xfrm>
        </p:spPr>
        <p:txBody>
          <a:bodyPr/>
          <a:lstStyle/>
          <a:p>
            <a:r>
              <a:rPr lang="cy" sz="2800" b="1" i="0" u="none" strike="noStrike" cap="none" baseline="0" dirty="0">
                <a:solidFill>
                  <a:srgbClr val="16AD85"/>
                </a:solidFill>
                <a:effectLst/>
                <a:uFillTx/>
              </a:rPr>
              <a:t>Set Ddata Graidd</a:t>
            </a:r>
          </a:p>
        </p:txBody>
      </p:sp>
      <p:sp>
        <p:nvSpPr>
          <p:cNvPr id="6" name="Text Placeholder 4">
            <a:extLst>
              <a:ext uri="{FF2B5EF4-FFF2-40B4-BE49-F238E27FC236}">
                <a16:creationId xmlns:a16="http://schemas.microsoft.com/office/drawing/2014/main" id="{54C48995-8891-A040-AE31-845B71078B25}"/>
              </a:ext>
            </a:extLst>
          </p:cNvPr>
          <p:cNvSpPr>
            <a:spLocks noGrp="1"/>
          </p:cNvSpPr>
          <p:nvPr>
            <p:ph type="body" sz="quarter" idx="12"/>
          </p:nvPr>
        </p:nvSpPr>
        <p:spPr>
          <a:xfrm>
            <a:off x="368298" y="1169581"/>
            <a:ext cx="3690495" cy="4698371"/>
          </a:xfrm>
        </p:spPr>
        <p:txBody>
          <a:bodyPr>
            <a:normAutofit fontScale="47500" lnSpcReduction="20000"/>
          </a:bodyPr>
          <a:lstStyle/>
          <a:p>
            <a:pPr marL="0" indent="0" eaLnBrk="0" hangingPunct="0">
              <a:lnSpc>
                <a:spcPct val="100000"/>
              </a:lnSpc>
              <a:spcBef>
                <a:spcPct val="0"/>
              </a:spcBef>
              <a:buNone/>
            </a:pPr>
            <a:r>
              <a:rPr lang="cy" sz="2400" b="0" i="0" u="none" strike="noStrike" cap="none" baseline="0" dirty="0">
                <a:solidFill>
                  <a:schemeClr val="tx1"/>
                </a:solidFill>
                <a:effectLst/>
                <a:uFillTx/>
              </a:rPr>
              <a:t>Rhif GIG</a:t>
            </a:r>
            <a:br>
              <a:rPr sz="2400" dirty="0"/>
            </a:br>
            <a:r>
              <a:rPr lang="cy" sz="2400" b="0" i="0" u="none" strike="noStrike" cap="none" baseline="0" dirty="0">
                <a:solidFill>
                  <a:schemeClr val="tx1"/>
                </a:solidFill>
                <a:effectLst/>
                <a:uFillTx/>
              </a:rPr>
              <a:t>Teitl</a:t>
            </a:r>
            <a:br>
              <a:rPr sz="2400" dirty="0"/>
            </a:br>
            <a:r>
              <a:rPr lang="cy" sz="2400" b="0" i="0" u="none" strike="noStrike" cap="none" baseline="0" dirty="0">
                <a:solidFill>
                  <a:schemeClr val="tx1"/>
                </a:solidFill>
                <a:effectLst/>
                <a:uFillTx/>
              </a:rPr>
              <a:t>Cyfenw</a:t>
            </a:r>
            <a:br>
              <a:rPr sz="2400" dirty="0"/>
            </a:br>
            <a:r>
              <a:rPr lang="cy" sz="2400" b="0" i="0" u="none" strike="noStrike" cap="none" baseline="0" dirty="0">
                <a:solidFill>
                  <a:schemeClr val="tx1"/>
                </a:solidFill>
                <a:effectLst/>
                <a:uFillTx/>
              </a:rPr>
              <a:t>Enw(au) cyntaf Enw a Ffefrir Cyfeiriad a Chod Post Dyddiad Geni Ffôn</a:t>
            </a:r>
            <a:r>
              <a:rPr lang="cy" dirty="0">
                <a:solidFill>
                  <a:schemeClr val="tx1"/>
                </a:solidFill>
              </a:rPr>
              <a:t> </a:t>
            </a:r>
            <a:endParaRPr lang="cy" sz="2400" b="0" i="0" u="none" strike="noStrike" cap="none" baseline="0" dirty="0">
              <a:solidFill>
                <a:schemeClr val="tx1"/>
              </a:solidFill>
              <a:effectLst/>
              <a:uFillTx/>
            </a:endParaRPr>
          </a:p>
          <a:p>
            <a:pPr marL="0" indent="0" eaLnBrk="0" hangingPunct="0">
              <a:lnSpc>
                <a:spcPct val="100000"/>
              </a:lnSpc>
              <a:spcBef>
                <a:spcPct val="0"/>
              </a:spcBef>
              <a:buNone/>
            </a:pPr>
            <a:r>
              <a:rPr lang="cy" sz="2400" b="0" i="0" u="none" strike="noStrike" cap="none" baseline="0" dirty="0" err="1">
                <a:solidFill>
                  <a:schemeClr val="tx1"/>
                </a:solidFill>
                <a:effectLst/>
                <a:uFillTx/>
              </a:rPr>
              <a:t>Cyfeiriad</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ebost</a:t>
            </a:r>
            <a:br>
              <a:rPr sz="2400" dirty="0"/>
            </a:br>
            <a:r>
              <a:rPr lang="cy" sz="2400" b="0" i="0" u="none" strike="noStrike" cap="none" baseline="0" dirty="0" err="1">
                <a:solidFill>
                  <a:schemeClr val="tx1"/>
                </a:solidFill>
                <a:effectLst/>
                <a:uFillTx/>
              </a:rPr>
              <a:t>Rhyw</a:t>
            </a:r>
            <a:br>
              <a:rPr sz="2400" dirty="0"/>
            </a:br>
            <a:r>
              <a:rPr lang="cy" sz="2400" b="0" i="0" u="none" strike="noStrike" cap="none" baseline="0" dirty="0" err="1">
                <a:solidFill>
                  <a:schemeClr val="tx1"/>
                </a:solidFill>
                <a:effectLst/>
                <a:uFillTx/>
              </a:rPr>
              <a:t>Enw</a:t>
            </a:r>
            <a:r>
              <a:rPr lang="cy" sz="2400" b="0" i="0" u="none" strike="noStrike" cap="none" baseline="0" dirty="0">
                <a:solidFill>
                  <a:schemeClr val="tx1"/>
                </a:solidFill>
                <a:effectLst/>
                <a:uFillTx/>
              </a:rPr>
              <a:t> a </a:t>
            </a:r>
            <a:r>
              <a:rPr lang="cy" sz="2400" b="0" i="0" u="none" strike="noStrike" cap="none" baseline="0" dirty="0" err="1">
                <a:solidFill>
                  <a:schemeClr val="tx1"/>
                </a:solidFill>
                <a:effectLst/>
                <a:uFillTx/>
              </a:rPr>
              <a:t>chyfeiriad</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meddyg</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teulu</a:t>
            </a:r>
            <a:br>
              <a:rPr sz="2400" dirty="0"/>
            </a:br>
            <a:endParaRPr lang="cy" dirty="0"/>
          </a:p>
          <a:p>
            <a:pPr marL="0" indent="0">
              <a:lnSpc>
                <a:spcPct val="100000"/>
              </a:lnSpc>
              <a:spcBef>
                <a:spcPct val="0"/>
              </a:spcBef>
              <a:buNone/>
            </a:pPr>
            <a:r>
              <a:rPr lang="cy" sz="2400" b="0" i="0" u="none" strike="noStrike" cap="none" baseline="0" dirty="0">
                <a:solidFill>
                  <a:schemeClr val="tx1"/>
                </a:solidFill>
                <a:effectLst/>
                <a:uFillTx/>
              </a:rPr>
              <a:t>Enw a chyfeiriad yr ysgol Galwedigaeth</a:t>
            </a:r>
            <a:endParaRPr lang="cy" dirty="0">
              <a:solidFill>
                <a:schemeClr val="tx1"/>
              </a:solidFill>
              <a:cs typeface="Calibri" panose="020F0502020204030204" pitchFamily="34" charset="0"/>
            </a:endParaRPr>
          </a:p>
          <a:p>
            <a:pPr marL="0" indent="0">
              <a:lnSpc>
                <a:spcPct val="100000"/>
              </a:lnSpc>
              <a:spcBef>
                <a:spcPct val="0"/>
              </a:spcBef>
              <a:buNone/>
            </a:pPr>
            <a:endParaRPr lang="en-GB" dirty="0"/>
          </a:p>
          <a:p>
            <a:pPr marL="0" indent="0">
              <a:lnSpc>
                <a:spcPct val="100000"/>
              </a:lnSpc>
              <a:spcBef>
                <a:spcPct val="0"/>
              </a:spcBef>
              <a:buNone/>
            </a:pPr>
            <a:r>
              <a:rPr lang="en-US" dirty="0" err="1">
                <a:ea typeface="Calibri" panose="020F0502020204030204" pitchFamily="34" charset="0"/>
                <a:cs typeface="Calibri" panose="020F0502020204030204" pitchFamily="34" charset="0"/>
              </a:rPr>
              <a:t>Galwedigaeth</a:t>
            </a:r>
            <a:br>
              <a:rPr sz="2400" dirty="0"/>
            </a:br>
            <a:endParaRPr lang="cy" dirty="0">
              <a:solidFill>
                <a:schemeClr val="tx1"/>
              </a:solidFill>
              <a:cs typeface="Calibri" panose="020F0502020204030204" pitchFamily="34" charset="0"/>
            </a:endParaRPr>
          </a:p>
          <a:p>
            <a:pPr marL="0" indent="0">
              <a:lnSpc>
                <a:spcPct val="100000"/>
              </a:lnSpc>
              <a:spcBef>
                <a:spcPct val="0"/>
              </a:spcBef>
              <a:buNone/>
            </a:pPr>
            <a:r>
              <a:rPr lang="cy" sz="2400" b="0" i="0" u="none" strike="noStrike" cap="none" baseline="0" dirty="0">
                <a:solidFill>
                  <a:schemeClr val="tx1"/>
                </a:solidFill>
                <a:effectLst/>
                <a:uFillTx/>
              </a:rPr>
              <a:t>Pa asesiadau eraill a gynhaliwyd gan asiantaethau eraill?</a:t>
            </a:r>
            <a:r>
              <a:rPr lang="cy" dirty="0">
                <a:solidFill>
                  <a:schemeClr val="tx1"/>
                </a:solidFill>
              </a:rPr>
              <a:t> </a:t>
            </a:r>
            <a:endParaRPr lang="cy" dirty="0">
              <a:solidFill>
                <a:schemeClr val="tx1"/>
              </a:solidFill>
              <a:cs typeface="Calibri" panose="020F0502020204030204" pitchFamily="34" charset="0"/>
            </a:endParaRPr>
          </a:p>
          <a:p>
            <a:pPr marL="0" indent="0" eaLnBrk="0" hangingPunct="0">
              <a:lnSpc>
                <a:spcPct val="100000"/>
              </a:lnSpc>
              <a:spcBef>
                <a:spcPct val="0"/>
              </a:spcBef>
              <a:buNone/>
            </a:pPr>
            <a:r>
              <a:rPr lang="cy" sz="2400" b="0" i="0" u="none" strike="noStrike" cap="none" baseline="0" dirty="0">
                <a:solidFill>
                  <a:schemeClr val="tx1"/>
                </a:solidFill>
                <a:effectLst/>
                <a:uFillTx/>
              </a:rPr>
              <a:t>Dewis Iaith / Dull Cyfathrebu / Gofyniad Hygyrchedd Enw(au) y Gofalwr / Pobl â Chyfrifoldeb Rhiant</a:t>
            </a:r>
            <a:r>
              <a:rPr lang="cy" dirty="0">
                <a:solidFill>
                  <a:schemeClr val="tx1"/>
                </a:solidFill>
              </a:rPr>
              <a:t> </a:t>
            </a:r>
            <a:endParaRPr lang="cy" sz="2400" b="0" i="0" u="none" strike="noStrike" cap="none" baseline="0" dirty="0">
              <a:solidFill>
                <a:schemeClr val="tx1"/>
              </a:solidFill>
              <a:effectLst/>
              <a:uFillTx/>
              <a:cs typeface="Calibri" panose="020F0502020204030204" pitchFamily="34" charset="0"/>
            </a:endParaRPr>
          </a:p>
          <a:p>
            <a:pPr marL="0" indent="0" eaLnBrk="0" hangingPunct="0">
              <a:lnSpc>
                <a:spcPct val="100000"/>
              </a:lnSpc>
              <a:spcBef>
                <a:spcPct val="0"/>
              </a:spcBef>
              <a:buNone/>
            </a:pPr>
            <a:r>
              <a:rPr lang="cy" sz="2400" b="0" i="0" u="none" strike="noStrike" cap="none" baseline="0" dirty="0">
                <a:solidFill>
                  <a:schemeClr val="tx1"/>
                </a:solidFill>
                <a:effectLst/>
                <a:uFillTx/>
              </a:rPr>
              <a:t>Perthynas</a:t>
            </a:r>
            <a:br>
              <a:rPr sz="2400" dirty="0"/>
            </a:br>
            <a:r>
              <a:rPr lang="cy" sz="2400" b="0" i="0" u="none" strike="noStrike" cap="none" baseline="0" dirty="0">
                <a:solidFill>
                  <a:schemeClr val="tx1"/>
                </a:solidFill>
                <a:effectLst/>
                <a:uFillTx/>
              </a:rPr>
              <a:t>Manylion Cyswllt ar gyfer Gofalwr(wyr) / Pobl â Chyfrifoldeb Rhiant</a:t>
            </a:r>
            <a:br>
              <a:rPr sz="2400" dirty="0"/>
            </a:br>
            <a:r>
              <a:rPr lang="cy" sz="2400" b="0" i="0" u="none" strike="noStrike" cap="none" baseline="0" dirty="0">
                <a:solidFill>
                  <a:schemeClr val="tx1"/>
                </a:solidFill>
                <a:effectLst/>
                <a:uFillTx/>
              </a:rPr>
              <a:t>Ydy hwn yn blentyn ar y Gofrestr Amddiffyn Plant?</a:t>
            </a:r>
            <a:br>
              <a:rPr sz="2400" dirty="0"/>
            </a:br>
            <a:r>
              <a:rPr lang="cy" sz="2400" b="0" i="0" u="none" strike="noStrike" cap="none" baseline="0" dirty="0">
                <a:solidFill>
                  <a:schemeClr val="tx1"/>
                </a:solidFill>
                <a:effectLst/>
                <a:uFillTx/>
              </a:rPr>
              <a:t>Manylion cyswllt y Cydlynydd Asesu Arweiniol.</a:t>
            </a:r>
            <a:br>
              <a:rPr sz="2400" dirty="0"/>
            </a:br>
            <a:r>
              <a:rPr lang="cy" sz="2400" b="0" i="0" u="none" strike="noStrike" cap="none" baseline="0" dirty="0">
                <a:solidFill>
                  <a:schemeClr val="tx1"/>
                </a:solidFill>
                <a:effectLst/>
                <a:uFillTx/>
              </a:rPr>
              <a:t>Manylion cyswllt y Cydgysylltydd Gofal Arweiniol</a:t>
            </a:r>
            <a:br>
              <a:rPr sz="2400" dirty="0"/>
            </a:br>
            <a:r>
              <a:rPr lang="cy" sz="2400" b="0" i="0" u="none" strike="noStrike" cap="none" baseline="0" dirty="0">
                <a:solidFill>
                  <a:schemeClr val="tx1"/>
                </a:solidFill>
                <a:effectLst/>
                <a:uFillTx/>
              </a:rPr>
              <a:t>Cymerwyd y wybodaeth gan (enw) Dynodiad</a:t>
            </a:r>
            <a:br>
              <a:rPr sz="2400" dirty="0"/>
            </a:br>
            <a:r>
              <a:rPr lang="cy" sz="2400" b="0" i="0" u="none" strike="noStrike" cap="none" baseline="0" dirty="0">
                <a:solidFill>
                  <a:schemeClr val="tx1"/>
                </a:solidFill>
                <a:effectLst/>
                <a:uFillTx/>
              </a:rPr>
              <a:t>Sefydliad</a:t>
            </a:r>
            <a:br>
              <a:rPr sz="2400" dirty="0"/>
            </a:br>
            <a:r>
              <a:rPr lang="cy" sz="2400" b="0" i="0" u="none" strike="noStrike" cap="none" baseline="0" dirty="0">
                <a:solidFill>
                  <a:schemeClr val="tx1"/>
                </a:solidFill>
                <a:effectLst/>
                <a:uFillTx/>
              </a:rPr>
              <a:t>Dyddiad</a:t>
            </a:r>
            <a:r>
              <a:rPr lang="cy" dirty="0">
                <a:solidFill>
                  <a:schemeClr val="tx1"/>
                </a:solidFill>
              </a:rPr>
              <a:t> </a:t>
            </a:r>
            <a:endParaRPr lang="cy" sz="2400" b="0" i="0" u="none" strike="noStrike" cap="none" baseline="0" dirty="0">
              <a:solidFill>
                <a:schemeClr val="tx1"/>
              </a:solidFill>
              <a:effectLst/>
              <a:uFillTx/>
              <a:cs typeface="Calibri" panose="020F0502020204030204" pitchFamily="34" charset="0"/>
            </a:endParaRPr>
          </a:p>
          <a:p>
            <a:pPr marL="0" indent="0" eaLnBrk="0" hangingPunct="0">
              <a:lnSpc>
                <a:spcPct val="100000"/>
              </a:lnSpc>
              <a:spcBef>
                <a:spcPct val="0"/>
              </a:spcBef>
              <a:buNone/>
            </a:pPr>
            <a:r>
              <a:rPr lang="en-US" altLang="en-US" sz="2800" dirty="0">
                <a:solidFill>
                  <a:schemeClr val="tx1"/>
                </a:solidFill>
                <a:cs typeface="Calibri" panose="020F0502020204030204" pitchFamily="34" charset="0"/>
              </a:rPr>
              <a:t>  </a:t>
            </a:r>
            <a:r>
              <a:rPr lang="en-US" altLang="en-US" dirty="0">
                <a:solidFill>
                  <a:schemeClr val="tx1"/>
                </a:solidFill>
                <a:cs typeface="Calibri" panose="020F0502020204030204" pitchFamily="34" charset="0"/>
              </a:rPr>
              <a:t>           </a:t>
            </a:r>
          </a:p>
          <a:p>
            <a:pPr marL="0" indent="0" eaLnBrk="0" hangingPunct="0">
              <a:lnSpc>
                <a:spcPct val="100000"/>
              </a:lnSpc>
              <a:spcBef>
                <a:spcPct val="0"/>
              </a:spcBef>
              <a:buNone/>
            </a:pPr>
            <a:r>
              <a:rPr lang="cy" sz="2400" b="0" i="0" u="none" strike="noStrike" cap="none" baseline="0" dirty="0">
                <a:solidFill>
                  <a:schemeClr val="tx1"/>
                </a:solidFill>
                <a:effectLst/>
                <a:uFillTx/>
              </a:rPr>
              <a:t>dim ond pan fydd yr anghenion a aseswyd yn gymwys y mae angen ei gwblhau yn ei gyfanrwydd.           </a:t>
            </a:r>
            <a:endParaRPr lang="cy" sz="2400" b="0" i="0" u="none" strike="noStrike" cap="none" baseline="0" dirty="0">
              <a:solidFill>
                <a:schemeClr val="tx1"/>
              </a:solidFill>
              <a:effectLst/>
              <a:uFillTx/>
              <a:cs typeface="Calibri" panose="020F0502020204030204" pitchFamily="34" charset="0"/>
            </a:endParaRPr>
          </a:p>
          <a:p>
            <a:endParaRPr lang="en-US" dirty="0">
              <a:solidFill>
                <a:schemeClr val="tx1"/>
              </a:solidFill>
            </a:endParaRPr>
          </a:p>
        </p:txBody>
      </p:sp>
    </p:spTree>
    <p:extLst>
      <p:ext uri="{BB962C8B-B14F-4D97-AF65-F5344CB8AC3E}">
        <p14:creationId xmlns:p14="http://schemas.microsoft.com/office/powerpoint/2010/main" val="755023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36853" y="-20216"/>
            <a:ext cx="8287925" cy="748904"/>
          </a:xfrm>
        </p:spPr>
        <p:txBody>
          <a:bodyPr>
            <a:noAutofit/>
          </a:bodyPr>
          <a:lstStyle/>
          <a:p>
            <a:r>
              <a:rPr lang="en-GB" altLang="en-US" sz="2400" b="1" dirty="0">
                <a:solidFill>
                  <a:srgbClr val="16AD85"/>
                </a:solidFill>
              </a:rPr>
              <a:t>National assessment and eligibility tool</a:t>
            </a:r>
          </a:p>
        </p:txBody>
      </p:sp>
      <p:sp>
        <p:nvSpPr>
          <p:cNvPr id="4" name="Slide Number Placeholder 3"/>
          <p:cNvSpPr>
            <a:spLocks noGrp="1"/>
          </p:cNvSpPr>
          <p:nvPr>
            <p:ph type="sldNum" sz="quarter" idx="10"/>
          </p:nvPr>
        </p:nvSpPr>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fld id="{8404081B-2CB5-4E73-9EEB-4C8DFEDB36C3}" type="slidenum">
              <a:rPr lang="en-GB" altLang="en-US" smtClean="0">
                <a:solidFill>
                  <a:srgbClr val="898989"/>
                </a:solidFill>
              </a:rPr>
              <a:pPr/>
              <a:t>24</a:t>
            </a:fld>
            <a:endParaRPr lang="en-GB" altLang="en-US">
              <a:solidFill>
                <a:srgbClr val="898989"/>
              </a:solidFill>
            </a:endParaRPr>
          </a:p>
        </p:txBody>
      </p:sp>
      <p:sp>
        <p:nvSpPr>
          <p:cNvPr id="30724" name="Rectangle 7"/>
          <p:cNvSpPr>
            <a:spLocks noChangeArrowheads="1"/>
          </p:cNvSpPr>
          <p:nvPr/>
        </p:nvSpPr>
        <p:spPr bwMode="auto">
          <a:xfrm>
            <a:off x="1739673" y="1818645"/>
            <a:ext cx="6777038" cy="419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latin typeface="Calibri" panose="020F0502020204030204" pitchFamily="34" charset="0"/>
            </a:endParaRPr>
          </a:p>
        </p:txBody>
      </p:sp>
      <p:sp>
        <p:nvSpPr>
          <p:cNvPr id="9" name="Freeform 8"/>
          <p:cNvSpPr/>
          <p:nvPr/>
        </p:nvSpPr>
        <p:spPr>
          <a:xfrm>
            <a:off x="5903830" y="1899852"/>
            <a:ext cx="2168779" cy="2394691"/>
          </a:xfrm>
          <a:custGeom>
            <a:avLst/>
            <a:gdLst>
              <a:gd name="connsiteX0" fmla="*/ 0 w 3275997"/>
              <a:gd name="connsiteY0" fmla="*/ 2592968 h 2592968"/>
              <a:gd name="connsiteX1" fmla="*/ 1637999 w 3275997"/>
              <a:gd name="connsiteY1" fmla="*/ 0 h 2592968"/>
              <a:gd name="connsiteX2" fmla="*/ 3275997 w 3275997"/>
              <a:gd name="connsiteY2" fmla="*/ 2592968 h 2592968"/>
              <a:gd name="connsiteX3" fmla="*/ 0 w 3275997"/>
              <a:gd name="connsiteY3" fmla="*/ 2592968 h 2592968"/>
            </a:gdLst>
            <a:ahLst/>
            <a:cxnLst>
              <a:cxn ang="0">
                <a:pos x="connsiteX0" y="connsiteY0"/>
              </a:cxn>
              <a:cxn ang="0">
                <a:pos x="connsiteX1" y="connsiteY1"/>
              </a:cxn>
              <a:cxn ang="0">
                <a:pos x="connsiteX2" y="connsiteY2"/>
              </a:cxn>
              <a:cxn ang="0">
                <a:pos x="connsiteX3" y="connsiteY3"/>
              </a:cxn>
            </a:cxnLst>
            <a:rect l="l" t="t" r="r" b="b"/>
            <a:pathLst>
              <a:path w="3275997" h="2592968">
                <a:moveTo>
                  <a:pt x="0" y="2592968"/>
                </a:moveTo>
                <a:lnTo>
                  <a:pt x="1637999" y="0"/>
                </a:lnTo>
                <a:lnTo>
                  <a:pt x="3275997" y="2592968"/>
                </a:lnTo>
                <a:lnTo>
                  <a:pt x="0" y="2592968"/>
                </a:lnTo>
                <a:close/>
              </a:path>
            </a:pathLst>
          </a:custGeom>
          <a:solidFill>
            <a:srgbClr val="00B05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lIns="671399" tIns="1029513" rIns="671399" bIns="57150" spcCol="1270" anchor="ctr"/>
          <a:lstStyle/>
          <a:p>
            <a:pPr algn="ctr" defTabSz="666750">
              <a:lnSpc>
                <a:spcPct val="90000"/>
              </a:lnSpc>
              <a:spcAft>
                <a:spcPct val="35000"/>
              </a:spcAft>
              <a:defRPr/>
            </a:pPr>
            <a:r>
              <a:rPr lang="en-GB" sz="1500" dirty="0">
                <a:solidFill>
                  <a:schemeClr val="bg1"/>
                </a:solidFill>
                <a:latin typeface="Calibri" panose="020F0502020204030204" pitchFamily="34" charset="0"/>
                <a:cs typeface="Calibri" panose="020F0502020204030204" pitchFamily="34" charset="0"/>
              </a:rPr>
              <a:t>National Minimum Core Data Set (NMDS)</a:t>
            </a:r>
          </a:p>
        </p:txBody>
      </p:sp>
      <p:sp>
        <p:nvSpPr>
          <p:cNvPr id="10" name="Freeform 9"/>
          <p:cNvSpPr/>
          <p:nvPr/>
        </p:nvSpPr>
        <p:spPr>
          <a:xfrm>
            <a:off x="4911938" y="4287575"/>
            <a:ext cx="2074064" cy="2250355"/>
          </a:xfrm>
          <a:custGeom>
            <a:avLst/>
            <a:gdLst>
              <a:gd name="connsiteX0" fmla="*/ 0 w 3275997"/>
              <a:gd name="connsiteY0" fmla="*/ 2799183 h 2799183"/>
              <a:gd name="connsiteX1" fmla="*/ 1637999 w 3275997"/>
              <a:gd name="connsiteY1" fmla="*/ 0 h 2799183"/>
              <a:gd name="connsiteX2" fmla="*/ 3275997 w 3275997"/>
              <a:gd name="connsiteY2" fmla="*/ 2799183 h 2799183"/>
              <a:gd name="connsiteX3" fmla="*/ 0 w 3275997"/>
              <a:gd name="connsiteY3" fmla="*/ 2799183 h 2799183"/>
            </a:gdLst>
            <a:ahLst/>
            <a:cxnLst>
              <a:cxn ang="0">
                <a:pos x="connsiteX0" y="connsiteY0"/>
              </a:cxn>
              <a:cxn ang="0">
                <a:pos x="connsiteX1" y="connsiteY1"/>
              </a:cxn>
              <a:cxn ang="0">
                <a:pos x="connsiteX2" y="connsiteY2"/>
              </a:cxn>
              <a:cxn ang="0">
                <a:pos x="connsiteX3" y="connsiteY3"/>
              </a:cxn>
            </a:cxnLst>
            <a:rect l="l" t="t" r="r" b="b"/>
            <a:pathLst>
              <a:path w="3275997" h="2799183">
                <a:moveTo>
                  <a:pt x="0" y="2799183"/>
                </a:moveTo>
                <a:lnTo>
                  <a:pt x="1637999" y="0"/>
                </a:lnTo>
                <a:lnTo>
                  <a:pt x="3275997" y="2799183"/>
                </a:lnTo>
                <a:lnTo>
                  <a:pt x="0" y="2799183"/>
                </a:lnTo>
                <a:close/>
              </a:path>
            </a:pathLst>
          </a:custGeom>
          <a:solidFill>
            <a:srgbClr val="00B05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lIns="671399" tIns="837000" rIns="671399" bIns="57150" spcCol="1270" anchor="ctr"/>
          <a:lstStyle/>
          <a:p>
            <a:pPr algn="ctr" defTabSz="666750">
              <a:lnSpc>
                <a:spcPct val="90000"/>
              </a:lnSpc>
              <a:spcAft>
                <a:spcPct val="35000"/>
              </a:spcAft>
              <a:defRPr/>
            </a:pPr>
            <a:r>
              <a:rPr lang="en-GB" sz="1500" dirty="0">
                <a:solidFill>
                  <a:schemeClr val="bg1"/>
                </a:solidFill>
                <a:latin typeface="Calibri" panose="020F0502020204030204" pitchFamily="34" charset="0"/>
                <a:cs typeface="Calibri" panose="020F0502020204030204" pitchFamily="34" charset="0"/>
              </a:rPr>
              <a:t>Action taken to achieve personal outcomes </a:t>
            </a:r>
          </a:p>
        </p:txBody>
      </p:sp>
      <p:sp>
        <p:nvSpPr>
          <p:cNvPr id="11" name="Freeform 10"/>
          <p:cNvSpPr/>
          <p:nvPr/>
        </p:nvSpPr>
        <p:spPr>
          <a:xfrm>
            <a:off x="5908357" y="4295888"/>
            <a:ext cx="2168779" cy="2251818"/>
          </a:xfrm>
          <a:custGeom>
            <a:avLst/>
            <a:gdLst>
              <a:gd name="connsiteX0" fmla="*/ 0 w 3275997"/>
              <a:gd name="connsiteY0" fmla="*/ 2799183 h 2799183"/>
              <a:gd name="connsiteX1" fmla="*/ 1637999 w 3275997"/>
              <a:gd name="connsiteY1" fmla="*/ 0 h 2799183"/>
              <a:gd name="connsiteX2" fmla="*/ 3275997 w 3275997"/>
              <a:gd name="connsiteY2" fmla="*/ 2799183 h 2799183"/>
              <a:gd name="connsiteX3" fmla="*/ 0 w 3275997"/>
              <a:gd name="connsiteY3" fmla="*/ 2799183 h 2799183"/>
            </a:gdLst>
            <a:ahLst/>
            <a:cxnLst>
              <a:cxn ang="0">
                <a:pos x="connsiteX0" y="connsiteY0"/>
              </a:cxn>
              <a:cxn ang="0">
                <a:pos x="connsiteX1" y="connsiteY1"/>
              </a:cxn>
              <a:cxn ang="0">
                <a:pos x="connsiteX2" y="connsiteY2"/>
              </a:cxn>
              <a:cxn ang="0">
                <a:pos x="connsiteX3" y="connsiteY3"/>
              </a:cxn>
            </a:cxnLst>
            <a:rect l="l" t="t" r="r" b="b"/>
            <a:pathLst>
              <a:path w="3275997" h="2799183">
                <a:moveTo>
                  <a:pt x="3275997" y="0"/>
                </a:moveTo>
                <a:lnTo>
                  <a:pt x="1637998" y="2799183"/>
                </a:lnTo>
                <a:lnTo>
                  <a:pt x="0" y="0"/>
                </a:lnTo>
                <a:lnTo>
                  <a:pt x="3275997" y="0"/>
                </a:lnTo>
                <a:close/>
              </a:path>
            </a:pathLst>
          </a:custGeom>
          <a:solidFill>
            <a:srgbClr val="00B05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lIns="671399" tIns="57151" rIns="671399" bIns="1106844" spcCol="1270" anchor="ctr"/>
          <a:lstStyle/>
          <a:p>
            <a:pPr algn="ctr" defTabSz="666750">
              <a:lnSpc>
                <a:spcPct val="90000"/>
              </a:lnSpc>
              <a:spcAft>
                <a:spcPct val="35000"/>
              </a:spcAft>
              <a:defRPr/>
            </a:pPr>
            <a:endParaRPr lang="en-GB" sz="1500" dirty="0">
              <a:solidFill>
                <a:schemeClr val="bg1"/>
              </a:solidFill>
              <a:latin typeface="Calibri" panose="020F0502020204030204" pitchFamily="34" charset="0"/>
              <a:cs typeface="Calibri" panose="020F0502020204030204" pitchFamily="34" charset="0"/>
            </a:endParaRPr>
          </a:p>
          <a:p>
            <a:pPr algn="ctr" defTabSz="666750">
              <a:lnSpc>
                <a:spcPct val="90000"/>
              </a:lnSpc>
              <a:spcAft>
                <a:spcPct val="35000"/>
              </a:spcAft>
              <a:defRPr/>
            </a:pPr>
            <a:r>
              <a:rPr lang="en-GB" sz="1500" dirty="0">
                <a:solidFill>
                  <a:schemeClr val="bg1"/>
                </a:solidFill>
                <a:latin typeface="Calibri" panose="020F0502020204030204" pitchFamily="34" charset="0"/>
                <a:cs typeface="Calibri" panose="020F0502020204030204" pitchFamily="34" charset="0"/>
              </a:rPr>
              <a:t>Analysis of all five elements of assessment</a:t>
            </a:r>
          </a:p>
        </p:txBody>
      </p:sp>
      <p:sp>
        <p:nvSpPr>
          <p:cNvPr id="12" name="Freeform 11"/>
          <p:cNvSpPr/>
          <p:nvPr/>
        </p:nvSpPr>
        <p:spPr>
          <a:xfrm>
            <a:off x="7021386" y="4317751"/>
            <a:ext cx="2109850" cy="2210412"/>
          </a:xfrm>
          <a:custGeom>
            <a:avLst/>
            <a:gdLst>
              <a:gd name="connsiteX0" fmla="*/ 0 w 3275997"/>
              <a:gd name="connsiteY0" fmla="*/ 2799183 h 2799183"/>
              <a:gd name="connsiteX1" fmla="*/ 1637999 w 3275997"/>
              <a:gd name="connsiteY1" fmla="*/ 0 h 2799183"/>
              <a:gd name="connsiteX2" fmla="*/ 3275997 w 3275997"/>
              <a:gd name="connsiteY2" fmla="*/ 2799183 h 2799183"/>
              <a:gd name="connsiteX3" fmla="*/ 0 w 3275997"/>
              <a:gd name="connsiteY3" fmla="*/ 2799183 h 2799183"/>
            </a:gdLst>
            <a:ahLst/>
            <a:cxnLst>
              <a:cxn ang="0">
                <a:pos x="connsiteX0" y="connsiteY0"/>
              </a:cxn>
              <a:cxn ang="0">
                <a:pos x="connsiteX1" y="connsiteY1"/>
              </a:cxn>
              <a:cxn ang="0">
                <a:pos x="connsiteX2" y="connsiteY2"/>
              </a:cxn>
              <a:cxn ang="0">
                <a:pos x="connsiteX3" y="connsiteY3"/>
              </a:cxn>
            </a:cxnLst>
            <a:rect l="l" t="t" r="r" b="b"/>
            <a:pathLst>
              <a:path w="3275997" h="2799183">
                <a:moveTo>
                  <a:pt x="0" y="2799183"/>
                </a:moveTo>
                <a:lnTo>
                  <a:pt x="1637999" y="0"/>
                </a:lnTo>
                <a:lnTo>
                  <a:pt x="3275997" y="2799183"/>
                </a:lnTo>
                <a:lnTo>
                  <a:pt x="0" y="2799183"/>
                </a:lnTo>
                <a:close/>
              </a:path>
            </a:pathLst>
          </a:custGeom>
          <a:solidFill>
            <a:srgbClr val="00B05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lIns="671399" tIns="1106844" rIns="671399" bIns="57150" spcCol="1270" anchor="ctr"/>
          <a:lstStyle/>
          <a:p>
            <a:pPr algn="ctr" defTabSz="666750">
              <a:lnSpc>
                <a:spcPct val="90000"/>
              </a:lnSpc>
              <a:spcAft>
                <a:spcPct val="35000"/>
              </a:spcAft>
              <a:defRPr/>
            </a:pPr>
            <a:r>
              <a:rPr lang="en-GB" sz="1400" dirty="0">
                <a:solidFill>
                  <a:schemeClr val="bg1"/>
                </a:solidFill>
                <a:latin typeface="Calibri" panose="020F0502020204030204" pitchFamily="34" charset="0"/>
                <a:cs typeface="Calibri" panose="020F0502020204030204" pitchFamily="34" charset="0"/>
              </a:rPr>
              <a:t>Practitioner’s statement on how actions  contribute to   outcomes </a:t>
            </a:r>
          </a:p>
        </p:txBody>
      </p:sp>
      <p:sp>
        <p:nvSpPr>
          <p:cNvPr id="3" name="TextBox 2"/>
          <p:cNvSpPr txBox="1">
            <a:spLocks noChangeArrowheads="1"/>
          </p:cNvSpPr>
          <p:nvPr/>
        </p:nvSpPr>
        <p:spPr bwMode="auto">
          <a:xfrm>
            <a:off x="3857833" y="1196086"/>
            <a:ext cx="2430065" cy="147732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1500" dirty="0"/>
              <a:t>The NMDS only needs to be completed in its entirety if the individual’s care and support needs are eligible and a care and / or support plan is required</a:t>
            </a:r>
          </a:p>
        </p:txBody>
      </p:sp>
      <p:sp>
        <p:nvSpPr>
          <p:cNvPr id="13" name="Title 1"/>
          <p:cNvSpPr txBox="1">
            <a:spLocks/>
          </p:cNvSpPr>
          <p:nvPr/>
        </p:nvSpPr>
        <p:spPr bwMode="auto">
          <a:xfrm>
            <a:off x="426877" y="354429"/>
            <a:ext cx="8287925" cy="74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Autofit/>
          </a:bodyPr>
          <a:lstStyle>
            <a:lvl1pPr algn="l" rtl="0" eaLnBrk="1" fontAlgn="base" hangingPunct="1">
              <a:lnSpc>
                <a:spcPct val="90000"/>
              </a:lnSpc>
              <a:spcBef>
                <a:spcPct val="0"/>
              </a:spcBef>
              <a:spcAft>
                <a:spcPct val="0"/>
              </a:spcAft>
              <a:defRPr sz="4400" kern="1200">
                <a:solidFill>
                  <a:srgbClr val="37394C"/>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cy" sz="2400" b="1" dirty="0">
                <a:solidFill>
                  <a:srgbClr val="16AD85"/>
                </a:solidFill>
                <a:latin typeface="Calibri" panose="020F0502020204030204" pitchFamily="34" charset="0"/>
              </a:rPr>
              <a:t>Offeryn asesu a chymhwysedd cenedlaethol</a:t>
            </a:r>
          </a:p>
        </p:txBody>
      </p:sp>
      <p:sp>
        <p:nvSpPr>
          <p:cNvPr id="14" name="Freeform 13"/>
          <p:cNvSpPr/>
          <p:nvPr/>
        </p:nvSpPr>
        <p:spPr>
          <a:xfrm>
            <a:off x="1296659" y="1911456"/>
            <a:ext cx="2456998" cy="2384429"/>
          </a:xfrm>
          <a:custGeom>
            <a:avLst/>
            <a:gdLst>
              <a:gd name="connsiteX0" fmla="*/ 0 w 3275997"/>
              <a:gd name="connsiteY0" fmla="*/ 2592968 h 2592968"/>
              <a:gd name="connsiteX1" fmla="*/ 1637999 w 3275997"/>
              <a:gd name="connsiteY1" fmla="*/ 0 h 2592968"/>
              <a:gd name="connsiteX2" fmla="*/ 3275997 w 3275997"/>
              <a:gd name="connsiteY2" fmla="*/ 2592968 h 2592968"/>
              <a:gd name="connsiteX3" fmla="*/ 0 w 3275997"/>
              <a:gd name="connsiteY3" fmla="*/ 2592968 h 2592968"/>
            </a:gdLst>
            <a:ahLst/>
            <a:cxnLst>
              <a:cxn ang="0">
                <a:pos x="connsiteX0" y="connsiteY0"/>
              </a:cxn>
              <a:cxn ang="0">
                <a:pos x="connsiteX1" y="connsiteY1"/>
              </a:cxn>
              <a:cxn ang="0">
                <a:pos x="connsiteX2" y="connsiteY2"/>
              </a:cxn>
              <a:cxn ang="0">
                <a:pos x="connsiteX3" y="connsiteY3"/>
              </a:cxn>
            </a:cxnLst>
            <a:rect l="l" t="t" r="r" b="b"/>
            <a:pathLst>
              <a:path w="3275997" h="2592968">
                <a:moveTo>
                  <a:pt x="0" y="2592968"/>
                </a:moveTo>
                <a:lnTo>
                  <a:pt x="1637999" y="0"/>
                </a:lnTo>
                <a:lnTo>
                  <a:pt x="3275997" y="2592968"/>
                </a:lnTo>
                <a:lnTo>
                  <a:pt x="0" y="2592968"/>
                </a:lnTo>
                <a:close/>
              </a:path>
            </a:pathLst>
          </a:custGeom>
          <a:solidFill>
            <a:srgbClr val="00B05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lIns="671399" tIns="1029513" rIns="671399" bIns="57150" anchor="ctr"/>
          <a:lstStyle/>
          <a:p>
            <a:pPr algn="ctr" defTabSz="666750">
              <a:lnSpc>
                <a:spcPct val="90000"/>
              </a:lnSpc>
              <a:spcAft>
                <a:spcPct val="35000"/>
              </a:spcAft>
              <a:defRPr/>
            </a:pPr>
            <a:r>
              <a:rPr lang="cy" sz="1500" b="0" i="0" u="none" strike="noStrike" cap="none" baseline="0" dirty="0">
                <a:solidFill>
                  <a:srgbClr val="FFFFFF"/>
                </a:solidFill>
                <a:effectLst/>
                <a:uFillTx/>
                <a:latin typeface="Calibri" panose="020F0502020204030204" pitchFamily="34" charset="0"/>
              </a:rPr>
              <a:t>Set Data Craidd Isafswm Cenedlaethol</a:t>
            </a:r>
          </a:p>
        </p:txBody>
      </p:sp>
      <p:sp>
        <p:nvSpPr>
          <p:cNvPr id="16" name="Freeform 15"/>
          <p:cNvSpPr/>
          <p:nvPr/>
        </p:nvSpPr>
        <p:spPr>
          <a:xfrm>
            <a:off x="1308263" y="4295887"/>
            <a:ext cx="2456998" cy="2301899"/>
          </a:xfrm>
          <a:custGeom>
            <a:avLst/>
            <a:gdLst>
              <a:gd name="connsiteX0" fmla="*/ 0 w 3275997"/>
              <a:gd name="connsiteY0" fmla="*/ 2799183 h 2799183"/>
              <a:gd name="connsiteX1" fmla="*/ 1637999 w 3275997"/>
              <a:gd name="connsiteY1" fmla="*/ 0 h 2799183"/>
              <a:gd name="connsiteX2" fmla="*/ 3275997 w 3275997"/>
              <a:gd name="connsiteY2" fmla="*/ 2799183 h 2799183"/>
              <a:gd name="connsiteX3" fmla="*/ 0 w 3275997"/>
              <a:gd name="connsiteY3" fmla="*/ 2799183 h 2799183"/>
            </a:gdLst>
            <a:ahLst/>
            <a:cxnLst>
              <a:cxn ang="0">
                <a:pos x="connsiteX0" y="connsiteY0"/>
              </a:cxn>
              <a:cxn ang="0">
                <a:pos x="connsiteX1" y="connsiteY1"/>
              </a:cxn>
              <a:cxn ang="0">
                <a:pos x="connsiteX2" y="connsiteY2"/>
              </a:cxn>
              <a:cxn ang="0">
                <a:pos x="connsiteX3" y="connsiteY3"/>
              </a:cxn>
            </a:cxnLst>
            <a:rect l="l" t="t" r="r" b="b"/>
            <a:pathLst>
              <a:path w="3275997" h="2799183">
                <a:moveTo>
                  <a:pt x="3275997" y="0"/>
                </a:moveTo>
                <a:lnTo>
                  <a:pt x="1637998" y="2799183"/>
                </a:lnTo>
                <a:lnTo>
                  <a:pt x="0" y="0"/>
                </a:lnTo>
                <a:lnTo>
                  <a:pt x="3275997" y="0"/>
                </a:lnTo>
                <a:close/>
              </a:path>
            </a:pathLst>
          </a:custGeom>
          <a:solidFill>
            <a:srgbClr val="00B05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lIns="671399" tIns="57151" rIns="671399" bIns="1106844" anchor="ctr"/>
          <a:lstStyle/>
          <a:p>
            <a:pPr algn="ctr" defTabSz="666750">
              <a:lnSpc>
                <a:spcPct val="90000"/>
              </a:lnSpc>
              <a:spcAft>
                <a:spcPct val="35000"/>
              </a:spcAft>
              <a:defRPr/>
            </a:pPr>
            <a:endParaRPr lang="en-GB" sz="1500" dirty="0">
              <a:solidFill>
                <a:schemeClr val="bg1"/>
              </a:solidFill>
              <a:latin typeface="Calibri" panose="020F0502020204030204" pitchFamily="34" charset="0"/>
              <a:cs typeface="Calibri" panose="020F0502020204030204" pitchFamily="34" charset="0"/>
            </a:endParaRPr>
          </a:p>
          <a:p>
            <a:pPr algn="ctr" defTabSz="666750">
              <a:lnSpc>
                <a:spcPct val="90000"/>
              </a:lnSpc>
              <a:spcAft>
                <a:spcPct val="35000"/>
              </a:spcAft>
              <a:defRPr/>
            </a:pPr>
            <a:r>
              <a:rPr lang="cy" sz="1500" b="0" i="0" u="none" strike="noStrike" cap="none" baseline="0" dirty="0">
                <a:solidFill>
                  <a:srgbClr val="FFFFFF"/>
                </a:solidFill>
                <a:effectLst/>
                <a:uFillTx/>
                <a:latin typeface="Calibri" panose="020F0502020204030204" pitchFamily="34" charset="0"/>
              </a:rPr>
              <a:t>Dadansoddiad o bob un o'r pum elfen asesu</a:t>
            </a:r>
          </a:p>
        </p:txBody>
      </p:sp>
      <p:sp>
        <p:nvSpPr>
          <p:cNvPr id="17" name="Freeform 16"/>
          <p:cNvSpPr/>
          <p:nvPr/>
        </p:nvSpPr>
        <p:spPr>
          <a:xfrm>
            <a:off x="84758" y="4299179"/>
            <a:ext cx="2430282" cy="2287004"/>
          </a:xfrm>
          <a:custGeom>
            <a:avLst/>
            <a:gdLst>
              <a:gd name="connsiteX0" fmla="*/ 0 w 3275997"/>
              <a:gd name="connsiteY0" fmla="*/ 2799183 h 2799183"/>
              <a:gd name="connsiteX1" fmla="*/ 1637999 w 3275997"/>
              <a:gd name="connsiteY1" fmla="*/ 0 h 2799183"/>
              <a:gd name="connsiteX2" fmla="*/ 3275997 w 3275997"/>
              <a:gd name="connsiteY2" fmla="*/ 2799183 h 2799183"/>
              <a:gd name="connsiteX3" fmla="*/ 0 w 3275997"/>
              <a:gd name="connsiteY3" fmla="*/ 2799183 h 2799183"/>
            </a:gdLst>
            <a:ahLst/>
            <a:cxnLst>
              <a:cxn ang="0">
                <a:pos x="connsiteX0" y="connsiteY0"/>
              </a:cxn>
              <a:cxn ang="0">
                <a:pos x="connsiteX1" y="connsiteY1"/>
              </a:cxn>
              <a:cxn ang="0">
                <a:pos x="connsiteX2" y="connsiteY2"/>
              </a:cxn>
              <a:cxn ang="0">
                <a:pos x="connsiteX3" y="connsiteY3"/>
              </a:cxn>
            </a:cxnLst>
            <a:rect l="l" t="t" r="r" b="b"/>
            <a:pathLst>
              <a:path w="3275997" h="2799183">
                <a:moveTo>
                  <a:pt x="0" y="2799183"/>
                </a:moveTo>
                <a:lnTo>
                  <a:pt x="1637999" y="0"/>
                </a:lnTo>
                <a:lnTo>
                  <a:pt x="3275997" y="2799183"/>
                </a:lnTo>
                <a:lnTo>
                  <a:pt x="0" y="2799183"/>
                </a:lnTo>
                <a:close/>
              </a:path>
            </a:pathLst>
          </a:custGeom>
          <a:solidFill>
            <a:srgbClr val="00B05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lIns="671399" tIns="837000" rIns="671399" bIns="57150" anchor="ctr"/>
          <a:lstStyle/>
          <a:p>
            <a:pPr algn="ctr" defTabSz="666750">
              <a:lnSpc>
                <a:spcPct val="90000"/>
              </a:lnSpc>
              <a:spcAft>
                <a:spcPct val="35000"/>
              </a:spcAft>
              <a:defRPr/>
            </a:pPr>
            <a:r>
              <a:rPr lang="cy" sz="1500" b="0" i="0" u="none" strike="noStrike" cap="none" baseline="0" dirty="0">
                <a:solidFill>
                  <a:srgbClr val="FFFFFF"/>
                </a:solidFill>
                <a:effectLst/>
                <a:uFillTx/>
                <a:latin typeface="Calibri" panose="020F0502020204030204" pitchFamily="34" charset="0"/>
              </a:rPr>
              <a:t>Camau a gymerwyd i gyflawni canlyniadau personol </a:t>
            </a:r>
          </a:p>
        </p:txBody>
      </p:sp>
      <p:sp>
        <p:nvSpPr>
          <p:cNvPr id="18" name="Freeform 17"/>
          <p:cNvSpPr/>
          <p:nvPr/>
        </p:nvSpPr>
        <p:spPr>
          <a:xfrm>
            <a:off x="2536424" y="4301162"/>
            <a:ext cx="2509122" cy="2308229"/>
          </a:xfrm>
          <a:custGeom>
            <a:avLst/>
            <a:gdLst>
              <a:gd name="connsiteX0" fmla="*/ 0 w 3275997"/>
              <a:gd name="connsiteY0" fmla="*/ 2799183 h 2799183"/>
              <a:gd name="connsiteX1" fmla="*/ 1637999 w 3275997"/>
              <a:gd name="connsiteY1" fmla="*/ 0 h 2799183"/>
              <a:gd name="connsiteX2" fmla="*/ 3275997 w 3275997"/>
              <a:gd name="connsiteY2" fmla="*/ 2799183 h 2799183"/>
              <a:gd name="connsiteX3" fmla="*/ 0 w 3275997"/>
              <a:gd name="connsiteY3" fmla="*/ 2799183 h 2799183"/>
            </a:gdLst>
            <a:ahLst/>
            <a:cxnLst>
              <a:cxn ang="0">
                <a:pos x="connsiteX0" y="connsiteY0"/>
              </a:cxn>
              <a:cxn ang="0">
                <a:pos x="connsiteX1" y="connsiteY1"/>
              </a:cxn>
              <a:cxn ang="0">
                <a:pos x="connsiteX2" y="connsiteY2"/>
              </a:cxn>
              <a:cxn ang="0">
                <a:pos x="connsiteX3" y="connsiteY3"/>
              </a:cxn>
            </a:cxnLst>
            <a:rect l="l" t="t" r="r" b="b"/>
            <a:pathLst>
              <a:path w="3275997" h="2799183">
                <a:moveTo>
                  <a:pt x="0" y="2799183"/>
                </a:moveTo>
                <a:lnTo>
                  <a:pt x="1637999" y="0"/>
                </a:lnTo>
                <a:lnTo>
                  <a:pt x="3275997" y="2799183"/>
                </a:lnTo>
                <a:lnTo>
                  <a:pt x="0" y="2799183"/>
                </a:lnTo>
                <a:close/>
              </a:path>
            </a:pathLst>
          </a:custGeom>
          <a:solidFill>
            <a:srgbClr val="00B05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lIns="671399" tIns="1106844" rIns="671399" bIns="57150" anchor="ctr"/>
          <a:lstStyle/>
          <a:p>
            <a:pPr algn="ctr" defTabSz="666750">
              <a:lnSpc>
                <a:spcPct val="90000"/>
              </a:lnSpc>
              <a:spcAft>
                <a:spcPct val="35000"/>
              </a:spcAft>
              <a:defRPr/>
            </a:pPr>
            <a:r>
              <a:rPr lang="cy" sz="1200" b="0" i="0" u="none" strike="noStrike" cap="none" baseline="0" dirty="0">
                <a:solidFill>
                  <a:srgbClr val="FFFFFF"/>
                </a:solidFill>
                <a:effectLst/>
                <a:uFillTx/>
                <a:latin typeface="Calibri" panose="020F0502020204030204" pitchFamily="34" charset="0"/>
              </a:rPr>
              <a:t>Datganiad yr ymarferydd ar sut mae gweithredoedd yn cyfrannu at ganlyniadau</a:t>
            </a:r>
            <a:r>
              <a:rPr lang="cy" sz="1200" dirty="0">
                <a:solidFill>
                  <a:srgbClr val="FFFFFF"/>
                </a:solidFill>
                <a:latin typeface="Calibri" panose="020F0502020204030204" pitchFamily="34" charset="0"/>
              </a:rPr>
              <a:t> </a:t>
            </a:r>
            <a:endParaRPr lang="en-US" sz="1200" b="0" i="0" u="none" strike="noStrike" cap="none" baseline="0" dirty="0">
              <a:solidFill>
                <a:srgbClr val="FFFFFF"/>
              </a:solidFill>
              <a:effectLst/>
              <a:uFillTx/>
              <a:latin typeface="Calibri" panose="020F0502020204030204" pitchFamily="34" charset="0"/>
              <a:cs typeface="Calibri" panose="020F0502020204030204" pitchFamily="34" charset="0"/>
            </a:endParaRPr>
          </a:p>
        </p:txBody>
      </p:sp>
      <p:sp>
        <p:nvSpPr>
          <p:cNvPr id="19" name="TextBox 18"/>
          <p:cNvSpPr txBox="1">
            <a:spLocks noChangeArrowheads="1"/>
          </p:cNvSpPr>
          <p:nvPr/>
        </p:nvSpPr>
        <p:spPr bwMode="auto">
          <a:xfrm>
            <a:off x="88122" y="1207668"/>
            <a:ext cx="2432495" cy="1477328"/>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cy" sz="1500" b="0" i="0" u="none" strike="noStrike" cap="none" baseline="0" dirty="0">
                <a:effectLst/>
                <a:uFillTx/>
              </a:rPr>
              <a:t>Dim ond os yw anghenion gofal a chymorth yr unigolyn yn gymwys a bod angen cynllun gofal a/neu gymorth y mae angen cwblhau’r NMDS yn ei gyfanrwydd.</a:t>
            </a:r>
          </a:p>
        </p:txBody>
      </p:sp>
    </p:spTree>
    <p:extLst>
      <p:ext uri="{BB962C8B-B14F-4D97-AF65-F5344CB8AC3E}">
        <p14:creationId xmlns:p14="http://schemas.microsoft.com/office/powerpoint/2010/main" val="3017841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23F894-1EF9-1141-8982-372CF7A70F46}"/>
              </a:ext>
            </a:extLst>
          </p:cNvPr>
          <p:cNvSpPr>
            <a:spLocks noGrp="1"/>
          </p:cNvSpPr>
          <p:nvPr>
            <p:ph type="body" sz="quarter" idx="10"/>
          </p:nvPr>
        </p:nvSpPr>
        <p:spPr/>
        <p:txBody>
          <a:bodyPr/>
          <a:lstStyle/>
          <a:p>
            <a:r>
              <a:rPr lang="en-US" b="1" dirty="0"/>
              <a:t>Individual exercise </a:t>
            </a:r>
          </a:p>
        </p:txBody>
      </p:sp>
      <p:sp>
        <p:nvSpPr>
          <p:cNvPr id="4" name="Text Placeholder 3">
            <a:extLst>
              <a:ext uri="{FF2B5EF4-FFF2-40B4-BE49-F238E27FC236}">
                <a16:creationId xmlns:a16="http://schemas.microsoft.com/office/drawing/2014/main" id="{B6748344-96D1-0F44-B8FF-A073B3796967}"/>
              </a:ext>
            </a:extLst>
          </p:cNvPr>
          <p:cNvSpPr>
            <a:spLocks noGrp="1"/>
          </p:cNvSpPr>
          <p:nvPr>
            <p:ph type="body" sz="quarter" idx="11"/>
          </p:nvPr>
        </p:nvSpPr>
        <p:spPr/>
        <p:txBody>
          <a:bodyPr/>
          <a:lstStyle/>
          <a:p>
            <a:endParaRPr lang="en-US">
              <a:solidFill>
                <a:srgbClr val="002060"/>
              </a:solidFill>
            </a:endParaRPr>
          </a:p>
          <a:p>
            <a:endParaRPr lang="en-US">
              <a:solidFill>
                <a:srgbClr val="002060"/>
              </a:solidFill>
            </a:endParaRPr>
          </a:p>
          <a:p>
            <a:r>
              <a:rPr lang="en-US">
                <a:solidFill>
                  <a:schemeClr val="tx1"/>
                </a:solidFill>
              </a:rPr>
              <a:t>On your own write down what ‘Wellbeing’ means to you.  </a:t>
            </a:r>
          </a:p>
        </p:txBody>
      </p:sp>
      <p:sp>
        <p:nvSpPr>
          <p:cNvPr id="2" name="Rectangle 1"/>
          <p:cNvSpPr/>
          <p:nvPr/>
        </p:nvSpPr>
        <p:spPr>
          <a:xfrm>
            <a:off x="792453" y="365126"/>
            <a:ext cx="2281330" cy="523220"/>
          </a:xfrm>
          <a:prstGeom prst="rect">
            <a:avLst/>
          </a:prstGeom>
        </p:spPr>
        <p:txBody>
          <a:bodyPr wrap="none">
            <a:spAutoFit/>
          </a:bodyPr>
          <a:lstStyle/>
          <a:p>
            <a:r>
              <a:rPr lang="cy" sz="2800" b="1" dirty="0">
                <a:solidFill>
                  <a:srgbClr val="16AD85"/>
                </a:solidFill>
                <a:latin typeface="Calibri" panose="020F0502020204030204" pitchFamily="34" charset="0"/>
              </a:rPr>
              <a:t>Ymarfer unigo</a:t>
            </a:r>
            <a:endParaRPr lang="en-GB" sz="2800" b="1" dirty="0">
              <a:solidFill>
                <a:srgbClr val="16AD85"/>
              </a:solidFill>
              <a:latin typeface="Calibri" panose="020F0502020204030204" pitchFamily="34" charset="0"/>
            </a:endParaRPr>
          </a:p>
        </p:txBody>
      </p:sp>
      <p:sp>
        <p:nvSpPr>
          <p:cNvPr id="5" name="Text Placeholder 3">
            <a:extLst>
              <a:ext uri="{FF2B5EF4-FFF2-40B4-BE49-F238E27FC236}">
                <a16:creationId xmlns:a16="http://schemas.microsoft.com/office/drawing/2014/main" id="{B6748344-96D1-0F44-B8FF-A073B3796967}"/>
              </a:ext>
            </a:extLst>
          </p:cNvPr>
          <p:cNvSpPr>
            <a:spLocks noGrp="1"/>
          </p:cNvSpPr>
          <p:nvPr>
            <p:ph type="body" sz="quarter" idx="11"/>
          </p:nvPr>
        </p:nvSpPr>
        <p:spPr>
          <a:xfrm>
            <a:off x="561785" y="1947038"/>
            <a:ext cx="3690937" cy="3480353"/>
          </a:xfrm>
        </p:spPr>
        <p:txBody>
          <a:bodyPr/>
          <a:lstStyle/>
          <a:p>
            <a:endParaRPr lang="en-US">
              <a:solidFill>
                <a:srgbClr val="002060"/>
              </a:solidFill>
            </a:endParaRPr>
          </a:p>
          <a:p>
            <a:endParaRPr lang="en-US">
              <a:solidFill>
                <a:srgbClr val="002060"/>
              </a:solidFill>
            </a:endParaRPr>
          </a:p>
          <a:p>
            <a:r>
              <a:rPr lang="cy" sz="1800" b="0" i="0" u="none" strike="noStrike" cap="none" baseline="0">
                <a:solidFill>
                  <a:schemeClr val="tx1"/>
                </a:solidFill>
                <a:effectLst/>
                <a:uFillTx/>
              </a:rPr>
              <a:t>Ar eich pen eich hun ysgrifennwch beth mae 'Llesiant' yn ei olygu i chi.  </a:t>
            </a:r>
          </a:p>
        </p:txBody>
      </p:sp>
    </p:spTree>
    <p:extLst>
      <p:ext uri="{BB962C8B-B14F-4D97-AF65-F5344CB8AC3E}">
        <p14:creationId xmlns:p14="http://schemas.microsoft.com/office/powerpoint/2010/main" val="2575065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42840854"/>
              </p:ext>
            </p:extLst>
          </p:nvPr>
        </p:nvGraphicFramePr>
        <p:xfrm>
          <a:off x="4263107" y="1713640"/>
          <a:ext cx="4751058" cy="3670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4931726" y="221285"/>
            <a:ext cx="3858768" cy="994172"/>
          </a:xfrm>
        </p:spPr>
        <p:txBody>
          <a:bodyPr>
            <a:noAutofit/>
          </a:bodyPr>
          <a:lstStyle/>
          <a:p>
            <a:r>
              <a:rPr lang="en-GB" sz="3600" b="1" dirty="0">
                <a:solidFill>
                  <a:srgbClr val="16AD85"/>
                </a:solidFill>
              </a:rPr>
              <a:t>Definition of well-being for children</a:t>
            </a:r>
          </a:p>
        </p:txBody>
      </p:sp>
      <p:sp>
        <p:nvSpPr>
          <p:cNvPr id="6" name="Title 3"/>
          <p:cNvSpPr txBox="1">
            <a:spLocks/>
          </p:cNvSpPr>
          <p:nvPr/>
        </p:nvSpPr>
        <p:spPr bwMode="auto">
          <a:xfrm>
            <a:off x="297857" y="256097"/>
            <a:ext cx="379857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Autofit/>
          </a:bodyPr>
          <a:lstStyle>
            <a:lvl1pPr algn="l" rtl="0" eaLnBrk="1" fontAlgn="base" hangingPunct="1">
              <a:lnSpc>
                <a:spcPct val="90000"/>
              </a:lnSpc>
              <a:spcBef>
                <a:spcPct val="0"/>
              </a:spcBef>
              <a:spcAft>
                <a:spcPct val="0"/>
              </a:spcAft>
              <a:defRPr sz="4400" kern="1200">
                <a:solidFill>
                  <a:srgbClr val="37394C"/>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cy" sz="3600" b="1" dirty="0">
                <a:solidFill>
                  <a:srgbClr val="16AD85"/>
                </a:solidFill>
                <a:latin typeface="Calibri" panose="020F0502020204030204" pitchFamily="34" charset="0"/>
              </a:rPr>
              <a:t>Diffiniad o lesiant i blant</a:t>
            </a:r>
          </a:p>
        </p:txBody>
      </p:sp>
      <p:graphicFrame>
        <p:nvGraphicFramePr>
          <p:cNvPr id="7" name="Content Placeholder 4"/>
          <p:cNvGraphicFramePr>
            <a:graphicFrameLocks/>
          </p:cNvGraphicFramePr>
          <p:nvPr>
            <p:extLst>
              <p:ext uri="{D42A27DB-BD31-4B8C-83A1-F6EECF244321}">
                <p14:modId xmlns:p14="http://schemas.microsoft.com/office/powerpoint/2010/main" val="3214670790"/>
              </p:ext>
            </p:extLst>
          </p:nvPr>
        </p:nvGraphicFramePr>
        <p:xfrm>
          <a:off x="-794460" y="1808637"/>
          <a:ext cx="6172200" cy="35643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939290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076386998"/>
              </p:ext>
            </p:extLst>
          </p:nvPr>
        </p:nvGraphicFramePr>
        <p:xfrm>
          <a:off x="3688536" y="1753430"/>
          <a:ext cx="6172200" cy="3691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4896914" y="149522"/>
            <a:ext cx="3694176" cy="1325563"/>
          </a:xfrm>
        </p:spPr>
        <p:txBody>
          <a:bodyPr/>
          <a:lstStyle/>
          <a:p>
            <a:r>
              <a:rPr lang="en-GB" sz="3600" b="1" dirty="0">
                <a:solidFill>
                  <a:srgbClr val="16AD85"/>
                </a:solidFill>
              </a:rPr>
              <a:t>Definition of well-being for adults</a:t>
            </a:r>
          </a:p>
        </p:txBody>
      </p:sp>
      <p:sp>
        <p:nvSpPr>
          <p:cNvPr id="6" name="Title 3"/>
          <p:cNvSpPr txBox="1">
            <a:spLocks/>
          </p:cNvSpPr>
          <p:nvPr/>
        </p:nvSpPr>
        <p:spPr bwMode="auto">
          <a:xfrm>
            <a:off x="357034" y="350028"/>
            <a:ext cx="3785616"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Autofit/>
          </a:bodyPr>
          <a:lstStyle>
            <a:lvl1pPr algn="l" rtl="0" eaLnBrk="1" fontAlgn="base" hangingPunct="1">
              <a:lnSpc>
                <a:spcPct val="90000"/>
              </a:lnSpc>
              <a:spcBef>
                <a:spcPct val="0"/>
              </a:spcBef>
              <a:spcAft>
                <a:spcPct val="0"/>
              </a:spcAft>
              <a:defRPr sz="4400" kern="1200">
                <a:solidFill>
                  <a:srgbClr val="37394C"/>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cy" sz="3600" b="1" dirty="0">
                <a:solidFill>
                  <a:srgbClr val="16AD85"/>
                </a:solidFill>
                <a:latin typeface="Calibri" panose="020F0502020204030204" pitchFamily="34" charset="0"/>
              </a:rPr>
              <a:t>Diffiniad o lesiant i oedolion</a:t>
            </a:r>
          </a:p>
        </p:txBody>
      </p:sp>
      <p:graphicFrame>
        <p:nvGraphicFramePr>
          <p:cNvPr id="7" name="Content Placeholder 4"/>
          <p:cNvGraphicFramePr>
            <a:graphicFrameLocks/>
          </p:cNvGraphicFramePr>
          <p:nvPr>
            <p:extLst>
              <p:ext uri="{D42A27DB-BD31-4B8C-83A1-F6EECF244321}">
                <p14:modId xmlns:p14="http://schemas.microsoft.com/office/powerpoint/2010/main" val="780333728"/>
              </p:ext>
            </p:extLst>
          </p:nvPr>
        </p:nvGraphicFramePr>
        <p:xfrm>
          <a:off x="-471963" y="1718617"/>
          <a:ext cx="5424092" cy="38080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91513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92040" y="574592"/>
            <a:ext cx="7886700" cy="994172"/>
          </a:xfrm>
        </p:spPr>
        <p:txBody>
          <a:bodyPr>
            <a:normAutofit/>
          </a:bodyPr>
          <a:lstStyle/>
          <a:p>
            <a:r>
              <a:rPr lang="en-GB" sz="2700" b="1" dirty="0">
                <a:solidFill>
                  <a:srgbClr val="16AD85"/>
                </a:solidFill>
              </a:rPr>
              <a:t>Other overarching duties</a:t>
            </a:r>
          </a:p>
        </p:txBody>
      </p:sp>
      <p:sp>
        <p:nvSpPr>
          <p:cNvPr id="6" name="Title 3"/>
          <p:cNvSpPr txBox="1">
            <a:spLocks/>
          </p:cNvSpPr>
          <p:nvPr/>
        </p:nvSpPr>
        <p:spPr bwMode="auto">
          <a:xfrm>
            <a:off x="114953" y="555165"/>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lvl1pPr algn="l" rtl="0" eaLnBrk="1" fontAlgn="base" hangingPunct="1">
              <a:lnSpc>
                <a:spcPct val="90000"/>
              </a:lnSpc>
              <a:spcBef>
                <a:spcPct val="0"/>
              </a:spcBef>
              <a:spcAft>
                <a:spcPct val="0"/>
              </a:spcAft>
              <a:defRPr sz="4400" kern="1200">
                <a:solidFill>
                  <a:srgbClr val="37394C"/>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cy" sz="2700" b="1" dirty="0">
                <a:solidFill>
                  <a:srgbClr val="16AD85"/>
                </a:solidFill>
                <a:latin typeface="Calibri" panose="020F0502020204030204" pitchFamily="34" charset="0"/>
              </a:rPr>
              <a:t>Dyletswyddau trosfwaol eraill</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68764"/>
            <a:ext cx="4434840" cy="4420556"/>
          </a:xfrm>
          <a:prstGeom prst="rect">
            <a:avLst/>
          </a:prstGeom>
        </p:spPr>
      </p:pic>
      <p:pic>
        <p:nvPicPr>
          <p:cNvPr id="9" name="Content Placeholder 8"/>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62856" y="1568764"/>
            <a:ext cx="4581144" cy="4420556"/>
          </a:xfrm>
        </p:spPr>
      </p:pic>
    </p:spTree>
    <p:extLst>
      <p:ext uri="{BB962C8B-B14F-4D97-AF65-F5344CB8AC3E}">
        <p14:creationId xmlns:p14="http://schemas.microsoft.com/office/powerpoint/2010/main" val="410752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7" y="39028"/>
            <a:ext cx="7886700" cy="407022"/>
          </a:xfrm>
        </p:spPr>
        <p:txBody>
          <a:bodyPr>
            <a:normAutofit fontScale="90000"/>
          </a:bodyPr>
          <a:lstStyle/>
          <a:p>
            <a:r>
              <a:rPr lang="en-GB" sz="2000" b="1" dirty="0">
                <a:solidFill>
                  <a:srgbClr val="16AD85"/>
                </a:solidFill>
                <a:ea typeface="Calibri" panose="020F0502020204030204" pitchFamily="34" charset="0"/>
              </a:rPr>
              <a:t>Care and Support (Eligibility) (Wales) Regulations 2015 – </a:t>
            </a:r>
            <a:r>
              <a:rPr lang="en-GB" sz="2400" b="1" dirty="0">
                <a:solidFill>
                  <a:srgbClr val="16AD85"/>
                </a:solidFill>
                <a:ea typeface="Calibri" panose="020F0502020204030204" pitchFamily="34" charset="0"/>
              </a:rPr>
              <a:t>children</a:t>
            </a:r>
            <a:endParaRPr lang="en-GB" sz="2400" b="1" u="sng" dirty="0">
              <a:solidFill>
                <a:srgbClr val="16AD85"/>
              </a:solidFill>
            </a:endParaRPr>
          </a:p>
        </p:txBody>
      </p:sp>
      <p:sp>
        <p:nvSpPr>
          <p:cNvPr id="4" name="Slide Number Placeholder 3"/>
          <p:cNvSpPr>
            <a:spLocks noGrp="1"/>
          </p:cNvSpPr>
          <p:nvPr>
            <p:ph type="sldNum" sz="quarter" idx="12"/>
          </p:nvPr>
        </p:nvSpPr>
        <p:spPr/>
        <p:txBody>
          <a:bodyPr/>
          <a:lstStyle/>
          <a:p>
            <a:r>
              <a:rPr lang="en-GB"/>
              <a:t>27</a:t>
            </a:r>
          </a:p>
        </p:txBody>
      </p:sp>
      <p:sp>
        <p:nvSpPr>
          <p:cNvPr id="9" name="Rounded Rectangle 8"/>
          <p:cNvSpPr/>
          <p:nvPr/>
        </p:nvSpPr>
        <p:spPr>
          <a:xfrm>
            <a:off x="174212" y="695182"/>
            <a:ext cx="4127915" cy="2823666"/>
          </a:xfrm>
          <a:prstGeom prst="roundRect">
            <a:avLst/>
          </a:prstGeom>
          <a:solidFill>
            <a:schemeClr val="bg1">
              <a:lumMod val="95000"/>
            </a:schemeClr>
          </a:solidFill>
          <a:ln w="57150">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buClr>
                <a:srgbClr val="00B050"/>
              </a:buClr>
              <a:defRPr/>
            </a:pPr>
            <a:endParaRPr lang="en-GB" sz="1400" dirty="0">
              <a:solidFill>
                <a:schemeClr val="tx1"/>
              </a:solidFill>
              <a:latin typeface="Calibri" panose="020F0502020204030204" pitchFamily="34" charset="0"/>
              <a:cs typeface="Calibri" panose="020F0502020204030204" pitchFamily="34" charset="0"/>
            </a:endParaRPr>
          </a:p>
          <a:p>
            <a:pPr>
              <a:buClr>
                <a:srgbClr val="00B050"/>
              </a:buClr>
              <a:defRPr/>
            </a:pPr>
            <a:r>
              <a:rPr lang="en-GB" sz="1300" dirty="0">
                <a:solidFill>
                  <a:schemeClr val="tx1"/>
                </a:solidFill>
                <a:latin typeface="Calibri" panose="020F0502020204030204" pitchFamily="34" charset="0"/>
                <a:cs typeface="Calibri" panose="020F0502020204030204" pitchFamily="34" charset="0"/>
              </a:rPr>
              <a:t>The need arises from the child's physical or mental ill-health, age, disability, dependence on alcohol </a:t>
            </a:r>
            <a:br>
              <a:rPr lang="en-GB" sz="1300" dirty="0">
                <a:solidFill>
                  <a:schemeClr val="tx1"/>
                </a:solidFill>
                <a:latin typeface="Calibri" panose="020F0502020204030204" pitchFamily="34" charset="0"/>
                <a:cs typeface="Calibri" panose="020F0502020204030204" pitchFamily="34" charset="0"/>
              </a:rPr>
            </a:br>
            <a:r>
              <a:rPr lang="en-GB" sz="1300" dirty="0">
                <a:solidFill>
                  <a:schemeClr val="tx1"/>
                </a:solidFill>
                <a:latin typeface="Calibri" panose="020F0502020204030204" pitchFamily="34" charset="0"/>
                <a:cs typeface="Calibri" panose="020F0502020204030204" pitchFamily="34" charset="0"/>
              </a:rPr>
              <a:t>or drugs or other similar circumstances, </a:t>
            </a:r>
            <a:r>
              <a:rPr lang="en-GB" sz="1300" dirty="0">
                <a:solidFill>
                  <a:prstClr val="black"/>
                </a:solidFill>
                <a:latin typeface="Calibri" panose="020F0502020204030204" pitchFamily="34" charset="0"/>
                <a:cs typeface="Calibri" panose="020F0502020204030204" pitchFamily="34" charset="0"/>
              </a:rPr>
              <a:t>or if the need is unmet it is likely to have an adverse effect on the child’s development </a:t>
            </a:r>
          </a:p>
          <a:p>
            <a:pPr>
              <a:buClr>
                <a:srgbClr val="00B050"/>
              </a:buClr>
              <a:defRPr/>
            </a:pPr>
            <a:endParaRPr lang="en-GB" sz="1300" dirty="0">
              <a:solidFill>
                <a:prstClr val="black"/>
              </a:solidFill>
              <a:latin typeface="Calibri" panose="020F0502020204030204" pitchFamily="34" charset="0"/>
              <a:cs typeface="Calibri" panose="020F0502020204030204" pitchFamily="34" charset="0"/>
            </a:endParaRPr>
          </a:p>
          <a:p>
            <a:pPr>
              <a:buClr>
                <a:srgbClr val="00B050"/>
              </a:buClr>
              <a:defRPr/>
            </a:pPr>
            <a:r>
              <a:rPr lang="en-GB" sz="1300" dirty="0" err="1">
                <a:solidFill>
                  <a:srgbClr val="000000"/>
                </a:solidFill>
                <a:latin typeface="Calibri" panose="020F0502020204030204" pitchFamily="34" charset="0"/>
              </a:rPr>
              <a:t>Mae'r</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angen</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yn</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deillio</a:t>
            </a:r>
            <a:r>
              <a:rPr lang="en-GB" sz="1300" dirty="0">
                <a:solidFill>
                  <a:srgbClr val="000000"/>
                </a:solidFill>
                <a:latin typeface="Calibri" panose="020F0502020204030204" pitchFamily="34" charset="0"/>
              </a:rPr>
              <a:t> o </a:t>
            </a:r>
            <a:br>
              <a:rPr lang="en-GB" sz="1300" dirty="0">
                <a:latin typeface="Calibri" panose="020F0502020204030204" pitchFamily="34" charset="0"/>
              </a:rPr>
            </a:br>
            <a:r>
              <a:rPr lang="en-GB" sz="1300" dirty="0" err="1">
                <a:solidFill>
                  <a:srgbClr val="000000"/>
                </a:solidFill>
                <a:latin typeface="Calibri" panose="020F0502020204030204" pitchFamily="34" charset="0"/>
              </a:rPr>
              <a:t>afiechyd</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corfforol</a:t>
            </a:r>
            <a:r>
              <a:rPr lang="en-GB" sz="1300" dirty="0">
                <a:solidFill>
                  <a:srgbClr val="000000"/>
                </a:solidFill>
                <a:latin typeface="Calibri" panose="020F0502020204030204" pitchFamily="34" charset="0"/>
              </a:rPr>
              <a:t> neu </a:t>
            </a:r>
            <a:r>
              <a:rPr lang="en-GB" sz="1300" dirty="0" err="1">
                <a:solidFill>
                  <a:srgbClr val="000000"/>
                </a:solidFill>
                <a:latin typeface="Calibri" panose="020F0502020204030204" pitchFamily="34" charset="0"/>
              </a:rPr>
              <a:t>feddyliol</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oedran</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anabledd</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dibyniaeth</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ar</a:t>
            </a:r>
            <a:r>
              <a:rPr lang="en-GB" sz="1300" dirty="0">
                <a:solidFill>
                  <a:srgbClr val="000000"/>
                </a:solidFill>
                <a:latin typeface="Calibri" panose="020F0502020204030204" pitchFamily="34" charset="0"/>
              </a:rPr>
              <a:t> alcohol neu </a:t>
            </a:r>
            <a:r>
              <a:rPr lang="en-GB" sz="1300" dirty="0" err="1">
                <a:solidFill>
                  <a:srgbClr val="000000"/>
                </a:solidFill>
                <a:latin typeface="Calibri" panose="020F0502020204030204" pitchFamily="34" charset="0"/>
              </a:rPr>
              <a:t>gyffuriau</a:t>
            </a:r>
            <a:r>
              <a:rPr lang="en-GB" sz="1300" dirty="0">
                <a:solidFill>
                  <a:srgbClr val="000000"/>
                </a:solidFill>
                <a:latin typeface="Calibri" panose="020F0502020204030204" pitchFamily="34" charset="0"/>
              </a:rPr>
              <a:t> neu </a:t>
            </a:r>
            <a:r>
              <a:rPr lang="en-GB" sz="1300" dirty="0" err="1">
                <a:solidFill>
                  <a:srgbClr val="000000"/>
                </a:solidFill>
                <a:latin typeface="Calibri" panose="020F0502020204030204" pitchFamily="34" charset="0"/>
              </a:rPr>
              <a:t>amgylchiadau</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tebyg</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eraill</a:t>
            </a:r>
            <a:r>
              <a:rPr lang="en-GB" sz="1300" dirty="0">
                <a:solidFill>
                  <a:srgbClr val="000000"/>
                </a:solidFill>
                <a:latin typeface="Calibri" panose="020F0502020204030204" pitchFamily="34" charset="0"/>
              </a:rPr>
              <a:t>, neu </a:t>
            </a:r>
            <a:r>
              <a:rPr lang="en-GB" sz="1300" dirty="0" err="1">
                <a:solidFill>
                  <a:srgbClr val="000000"/>
                </a:solidFill>
                <a:latin typeface="Calibri" panose="020F0502020204030204" pitchFamily="34" charset="0"/>
              </a:rPr>
              <a:t>os</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yw'r</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angen</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heb</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ei</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ddiwallu</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ei</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fod</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yn</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debygol</a:t>
            </a:r>
            <a:r>
              <a:rPr lang="en-GB" sz="1300" dirty="0">
                <a:solidFill>
                  <a:srgbClr val="000000"/>
                </a:solidFill>
                <a:latin typeface="Calibri" panose="020F0502020204030204" pitchFamily="34" charset="0"/>
              </a:rPr>
              <a:t> o </a:t>
            </a:r>
            <a:r>
              <a:rPr lang="en-GB" sz="1300" dirty="0" err="1">
                <a:solidFill>
                  <a:srgbClr val="000000"/>
                </a:solidFill>
                <a:latin typeface="Calibri" panose="020F0502020204030204" pitchFamily="34" charset="0"/>
              </a:rPr>
              <a:t>gael</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effaith</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andwyol</a:t>
            </a:r>
            <a:r>
              <a:rPr lang="en-GB" sz="1300" dirty="0">
                <a:solidFill>
                  <a:srgbClr val="000000"/>
                </a:solidFill>
                <a:latin typeface="Calibri" panose="020F0502020204030204" pitchFamily="34" charset="0"/>
              </a:rPr>
              <a:t> at </a:t>
            </a:r>
            <a:r>
              <a:rPr lang="en-GB" sz="1300" dirty="0" err="1">
                <a:solidFill>
                  <a:srgbClr val="000000"/>
                </a:solidFill>
                <a:latin typeface="Calibri" panose="020F0502020204030204" pitchFamily="34" charset="0"/>
              </a:rPr>
              <a:t>ddatblygiad</a:t>
            </a:r>
            <a:r>
              <a:rPr lang="en-GB" sz="1300" dirty="0">
                <a:solidFill>
                  <a:srgbClr val="000000"/>
                </a:solidFill>
                <a:latin typeface="Calibri" panose="020F0502020204030204" pitchFamily="34" charset="0"/>
              </a:rPr>
              <a:t> y </a:t>
            </a:r>
            <a:r>
              <a:rPr lang="en-GB" sz="1300" dirty="0" err="1">
                <a:solidFill>
                  <a:srgbClr val="000000"/>
                </a:solidFill>
                <a:latin typeface="Calibri" panose="020F0502020204030204" pitchFamily="34" charset="0"/>
              </a:rPr>
              <a:t>plentyn</a:t>
            </a:r>
            <a:endParaRPr lang="en-GB" sz="1300" dirty="0">
              <a:solidFill>
                <a:srgbClr val="000000"/>
              </a:solidFill>
              <a:latin typeface="Calibri" panose="020F0502020204030204" pitchFamily="34" charset="0"/>
            </a:endParaRPr>
          </a:p>
          <a:p>
            <a:pPr>
              <a:buClr>
                <a:srgbClr val="00B050"/>
              </a:buClr>
              <a:defRPr/>
            </a:pPr>
            <a:endParaRPr lang="en-GB" sz="1200" dirty="0">
              <a:solidFill>
                <a:schemeClr val="tx1"/>
              </a:solidFill>
              <a:latin typeface="Calibri" panose="020F0502020204030204" pitchFamily="34" charset="0"/>
              <a:cs typeface="Calibri" panose="020F0502020204030204" pitchFamily="34" charset="0"/>
            </a:endParaRPr>
          </a:p>
        </p:txBody>
      </p:sp>
      <p:sp>
        <p:nvSpPr>
          <p:cNvPr id="10" name="Rounded Rectangle 9"/>
          <p:cNvSpPr/>
          <p:nvPr/>
        </p:nvSpPr>
        <p:spPr>
          <a:xfrm>
            <a:off x="4895386" y="650078"/>
            <a:ext cx="3952228" cy="4973524"/>
          </a:xfrm>
          <a:prstGeom prst="roundRect">
            <a:avLst/>
          </a:prstGeom>
          <a:no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500" dirty="0">
                <a:solidFill>
                  <a:schemeClr val="accent1"/>
                </a:solidFill>
                <a:latin typeface="Calibri" panose="020F0502020204030204" pitchFamily="34" charset="0"/>
                <a:cs typeface="Calibri" panose="020F0502020204030204" pitchFamily="34" charset="0"/>
              </a:rPr>
              <a:t>  </a:t>
            </a:r>
            <a:endParaRPr lang="en-GB" sz="1700" dirty="0">
              <a:solidFill>
                <a:schemeClr val="tx1"/>
              </a:solidFill>
              <a:latin typeface="Calibri" panose="020F0502020204030204" pitchFamily="34" charset="0"/>
              <a:cs typeface="Calibri" panose="020F0502020204030204" pitchFamily="34" charset="0"/>
            </a:endParaRPr>
          </a:p>
        </p:txBody>
      </p:sp>
      <p:cxnSp>
        <p:nvCxnSpPr>
          <p:cNvPr id="14" name="Elbow Connector 13"/>
          <p:cNvCxnSpPr/>
          <p:nvPr/>
        </p:nvCxnSpPr>
        <p:spPr>
          <a:xfrm flipV="1">
            <a:off x="4475917" y="1256534"/>
            <a:ext cx="377429" cy="1331912"/>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4961996" y="745343"/>
            <a:ext cx="3885617" cy="4478149"/>
          </a:xfrm>
          <a:prstGeom prst="rect">
            <a:avLst/>
          </a:prstGeom>
        </p:spPr>
        <p:txBody>
          <a:bodyPr wrap="square">
            <a:spAutoFit/>
          </a:bodyPr>
          <a:lstStyle/>
          <a:p>
            <a:pPr marL="177800" indent="-177800">
              <a:buClr>
                <a:srgbClr val="00B050"/>
              </a:buClr>
              <a:buFont typeface="Arial" panose="020B0604020202020204" pitchFamily="34" charset="0"/>
              <a:buChar char="•"/>
            </a:pPr>
            <a:r>
              <a:rPr lang="en-GB" sz="1300" dirty="0">
                <a:latin typeface="Calibri" panose="020F0502020204030204" pitchFamily="34" charset="0"/>
                <a:cs typeface="Calibri" panose="020F0502020204030204" pitchFamily="34" charset="0"/>
              </a:rPr>
              <a:t>Ability to carry out self-care or domestic routines</a:t>
            </a:r>
          </a:p>
          <a:p>
            <a:pPr marL="177800" indent="-177800">
              <a:buClr>
                <a:srgbClr val="00B050"/>
              </a:buClr>
              <a:buFont typeface="Arial" panose="020B0604020202020204" pitchFamily="34" charset="0"/>
              <a:buChar char="•"/>
            </a:pPr>
            <a:r>
              <a:rPr lang="en-GB" sz="1300" dirty="0">
                <a:latin typeface="Calibri" panose="020F0502020204030204" pitchFamily="34" charset="0"/>
                <a:cs typeface="Calibri" panose="020F0502020204030204" pitchFamily="34" charset="0"/>
              </a:rPr>
              <a:t>Ability to communicate</a:t>
            </a:r>
          </a:p>
          <a:p>
            <a:pPr marL="177800" indent="-177800">
              <a:buClr>
                <a:srgbClr val="00B050"/>
              </a:buClr>
              <a:buFont typeface="Arial" panose="020B0604020202020204" pitchFamily="34" charset="0"/>
              <a:buChar char="•"/>
            </a:pPr>
            <a:r>
              <a:rPr lang="en-GB" sz="1300" dirty="0">
                <a:latin typeface="Calibri" panose="020F0502020204030204" pitchFamily="34" charset="0"/>
                <a:cs typeface="Calibri" panose="020F0502020204030204" pitchFamily="34" charset="0"/>
              </a:rPr>
              <a:t>Protection from abuse or neglect</a:t>
            </a:r>
          </a:p>
          <a:p>
            <a:pPr marL="177800" indent="-177800">
              <a:buClr>
                <a:srgbClr val="00B050"/>
              </a:buClr>
              <a:buFont typeface="Arial" panose="020B0604020202020204" pitchFamily="34" charset="0"/>
              <a:buChar char="•"/>
            </a:pPr>
            <a:r>
              <a:rPr lang="en-GB" sz="1300" dirty="0">
                <a:latin typeface="Calibri" panose="020F0502020204030204" pitchFamily="34" charset="0"/>
                <a:cs typeface="Calibri" panose="020F0502020204030204" pitchFamily="34" charset="0"/>
              </a:rPr>
              <a:t>Involvement in work, education, learning or in leisure activities </a:t>
            </a:r>
          </a:p>
          <a:p>
            <a:pPr marL="177800" indent="-177800">
              <a:buClr>
                <a:srgbClr val="00B050"/>
              </a:buClr>
              <a:buFont typeface="Arial" panose="020B0604020202020204" pitchFamily="34" charset="0"/>
              <a:buChar char="•"/>
            </a:pPr>
            <a:r>
              <a:rPr lang="en-GB" sz="1300" dirty="0">
                <a:latin typeface="Calibri" panose="020F0502020204030204" pitchFamily="34" charset="0"/>
                <a:cs typeface="Calibri" panose="020F0502020204030204" pitchFamily="34" charset="0"/>
              </a:rPr>
              <a:t>Maintenance or development of family or other significant personal relationships</a:t>
            </a:r>
          </a:p>
          <a:p>
            <a:pPr marL="177800" indent="-177800">
              <a:buClr>
                <a:srgbClr val="00B050"/>
              </a:buClr>
              <a:buFont typeface="Arial" panose="020B0604020202020204" pitchFamily="34" charset="0"/>
              <a:buChar char="•"/>
            </a:pPr>
            <a:r>
              <a:rPr lang="en-GB" sz="1300" dirty="0">
                <a:latin typeface="Calibri" panose="020F0502020204030204" pitchFamily="34" charset="0"/>
                <a:cs typeface="Calibri" panose="020F0502020204030204" pitchFamily="34" charset="0"/>
              </a:rPr>
              <a:t>Development and maintenance of social relationships and involvement in the community </a:t>
            </a:r>
          </a:p>
          <a:p>
            <a:pPr marL="177800" indent="-177800">
              <a:buClr>
                <a:srgbClr val="00B050"/>
              </a:buClr>
              <a:buFont typeface="Arial" panose="020B0604020202020204" pitchFamily="34" charset="0"/>
              <a:buChar char="•"/>
            </a:pPr>
            <a:r>
              <a:rPr lang="en-GB" sz="1300" dirty="0">
                <a:latin typeface="Calibri" panose="020F0502020204030204" pitchFamily="34" charset="0"/>
                <a:cs typeface="Calibri" panose="020F0502020204030204" pitchFamily="34" charset="0"/>
              </a:rPr>
              <a:t>Achieving developmental goals </a:t>
            </a:r>
          </a:p>
          <a:p>
            <a:pPr marL="177800" indent="-177800">
              <a:buClr>
                <a:srgbClr val="00B050"/>
              </a:buClr>
              <a:buFont typeface="Arial" panose="020B0604020202020204" pitchFamily="34" charset="0"/>
              <a:buChar char="•"/>
            </a:pPr>
            <a:endParaRPr lang="en-GB" sz="1300" dirty="0">
              <a:solidFill>
                <a:srgbClr val="000000"/>
              </a:solidFill>
              <a:latin typeface="Calibri" panose="020F0502020204030204" pitchFamily="34" charset="0"/>
              <a:cs typeface="Calibri" panose="020F0502020204030204" pitchFamily="34" charset="0"/>
            </a:endParaRPr>
          </a:p>
          <a:p>
            <a:pPr marL="177800" indent="-177800">
              <a:buClr>
                <a:srgbClr val="00B050"/>
              </a:buClr>
              <a:buFont typeface="Arial" panose="020B0604020202020204" pitchFamily="34" charset="0"/>
              <a:buChar char="•"/>
            </a:pPr>
            <a:r>
              <a:rPr lang="cy" sz="1300" dirty="0">
                <a:solidFill>
                  <a:srgbClr val="000000"/>
                </a:solidFill>
                <a:latin typeface="Calibri" panose="020F0502020204030204" pitchFamily="34" charset="0"/>
              </a:rPr>
              <a:t>Y gallu i gyflawni hunanofal neu arferion domestig</a:t>
            </a:r>
          </a:p>
          <a:p>
            <a:pPr marL="177800" indent="-177800">
              <a:buClr>
                <a:srgbClr val="00B050"/>
              </a:buClr>
              <a:buFont typeface="Arial" panose="020B0604020202020204" pitchFamily="34" charset="0"/>
              <a:buChar char="•"/>
            </a:pPr>
            <a:r>
              <a:rPr lang="cy" sz="1300" dirty="0">
                <a:solidFill>
                  <a:srgbClr val="000000"/>
                </a:solidFill>
                <a:latin typeface="Calibri" panose="020F0502020204030204" pitchFamily="34" charset="0"/>
              </a:rPr>
              <a:t>Y gallu i gyfathrebu</a:t>
            </a:r>
          </a:p>
          <a:p>
            <a:pPr marL="177800" indent="-177800">
              <a:buClr>
                <a:srgbClr val="00B050"/>
              </a:buClr>
              <a:buFont typeface="Arial" panose="020B0604020202020204" pitchFamily="34" charset="0"/>
              <a:buChar char="•"/>
            </a:pPr>
            <a:r>
              <a:rPr lang="cy" sz="1300" dirty="0">
                <a:solidFill>
                  <a:srgbClr val="000000"/>
                </a:solidFill>
                <a:latin typeface="Calibri" panose="020F0502020204030204" pitchFamily="34" charset="0"/>
              </a:rPr>
              <a:t>Amddiffyn rhag camdriniaeth ac esgeulustod</a:t>
            </a:r>
          </a:p>
          <a:p>
            <a:pPr marL="177800" indent="-177800">
              <a:buClr>
                <a:srgbClr val="00B050"/>
              </a:buClr>
              <a:buFont typeface="Arial" panose="020B0604020202020204" pitchFamily="34" charset="0"/>
              <a:buChar char="•"/>
            </a:pPr>
            <a:r>
              <a:rPr lang="cy" sz="1300" dirty="0">
                <a:solidFill>
                  <a:srgbClr val="000000"/>
                </a:solidFill>
                <a:latin typeface="Calibri" panose="020F0502020204030204" pitchFamily="34" charset="0"/>
              </a:rPr>
              <a:t>Cymryd rhan mewn gwaith, addysg, dysgu neu weithgareddau hamdden </a:t>
            </a:r>
          </a:p>
          <a:p>
            <a:pPr marL="177800" indent="-177800">
              <a:buClr>
                <a:srgbClr val="00B050"/>
              </a:buClr>
              <a:buFont typeface="Arial" panose="020B0604020202020204" pitchFamily="34" charset="0"/>
              <a:buChar char="•"/>
            </a:pPr>
            <a:r>
              <a:rPr lang="cy" sz="1300" dirty="0">
                <a:solidFill>
                  <a:srgbClr val="000000"/>
                </a:solidFill>
                <a:latin typeface="Calibri" panose="020F0502020204030204" pitchFamily="34" charset="0"/>
              </a:rPr>
              <a:t>Cynnal neu ddatblygu perthnasoedd teuluol neu berthnasoedd personol arwyddocaol eraill</a:t>
            </a:r>
          </a:p>
          <a:p>
            <a:pPr marL="177800" indent="-177800">
              <a:buClr>
                <a:srgbClr val="00B050"/>
              </a:buClr>
              <a:buFont typeface="Arial" panose="020B0604020202020204" pitchFamily="34" charset="0"/>
              <a:buChar char="•"/>
            </a:pPr>
            <a:r>
              <a:rPr lang="cy" sz="1300" dirty="0">
                <a:solidFill>
                  <a:srgbClr val="000000"/>
                </a:solidFill>
                <a:latin typeface="Calibri" panose="020F0502020204030204" pitchFamily="34" charset="0"/>
              </a:rPr>
              <a:t>Datblygu a chynnal perthnasoedd cymdeithasol a chyfranogiad yn y gymuned </a:t>
            </a:r>
          </a:p>
          <a:p>
            <a:pPr marL="177800" indent="-177800">
              <a:buClr>
                <a:srgbClr val="00B050"/>
              </a:buClr>
              <a:buFont typeface="Arial" panose="020B0604020202020204" pitchFamily="34" charset="0"/>
              <a:buChar char="•"/>
            </a:pPr>
            <a:r>
              <a:rPr lang="cy" sz="1300" dirty="0">
                <a:solidFill>
                  <a:srgbClr val="000000"/>
                </a:solidFill>
                <a:latin typeface="Calibri" panose="020F0502020204030204" pitchFamily="34" charset="0"/>
              </a:rPr>
              <a:t>Cyflawni nodau datblygiadol</a:t>
            </a:r>
          </a:p>
          <a:p>
            <a:pPr marL="177800" indent="-177800">
              <a:buClr>
                <a:srgbClr val="00B050"/>
              </a:buClr>
              <a:buFont typeface="Arial" panose="020B0604020202020204" pitchFamily="34" charset="0"/>
              <a:buChar char="•"/>
            </a:pPr>
            <a:endParaRPr lang="en-GB" sz="1200" dirty="0">
              <a:latin typeface="Calibri" panose="020F0502020204030204" pitchFamily="34" charset="0"/>
              <a:cs typeface="Calibri" panose="020F0502020204030204" pitchFamily="34" charset="0"/>
            </a:endParaRPr>
          </a:p>
        </p:txBody>
      </p:sp>
      <p:sp>
        <p:nvSpPr>
          <p:cNvPr id="6" name="Rectangle 5"/>
          <p:cNvSpPr/>
          <p:nvPr/>
        </p:nvSpPr>
        <p:spPr>
          <a:xfrm>
            <a:off x="369480" y="5745684"/>
            <a:ext cx="8212874" cy="1015663"/>
          </a:xfrm>
          <a:prstGeom prst="rect">
            <a:avLst/>
          </a:prstGeom>
          <a:ln w="28575">
            <a:solidFill>
              <a:srgbClr val="34B555"/>
            </a:solidFill>
          </a:ln>
        </p:spPr>
        <p:txBody>
          <a:bodyPr wrap="square">
            <a:spAutoFit/>
          </a:bodyPr>
          <a:lstStyle/>
          <a:p>
            <a:pPr algn="ctr">
              <a:buClr>
                <a:srgbClr val="00B050"/>
              </a:buClr>
              <a:defRPr/>
            </a:pPr>
            <a:r>
              <a:rPr lang="en-GB" sz="1200" b="1" dirty="0">
                <a:latin typeface="Calibri" panose="020F0502020204030204" pitchFamily="34" charset="0"/>
                <a:cs typeface="Calibri" panose="020F0502020204030204" pitchFamily="34" charset="0"/>
              </a:rPr>
              <a:t>As a consequence they are unlikely to achieve one or more personal outcomes unless the local authority  provides or arranges care and support</a:t>
            </a:r>
          </a:p>
          <a:p>
            <a:pPr algn="ctr">
              <a:buClr>
                <a:srgbClr val="00B050"/>
              </a:buClr>
              <a:defRPr/>
            </a:pPr>
            <a:r>
              <a:rPr lang="en-GB" sz="1200" b="1" dirty="0">
                <a:latin typeface="Calibri" panose="020F0502020204030204" pitchFamily="34" charset="0"/>
                <a:cs typeface="Calibri" panose="020F0502020204030204" pitchFamily="34" charset="0"/>
              </a:rPr>
              <a:t> </a:t>
            </a:r>
            <a:r>
              <a:rPr lang="cy" sz="1200" b="1" dirty="0">
                <a:solidFill>
                  <a:srgbClr val="000000"/>
                </a:solidFill>
                <a:latin typeface="Calibri" panose="020F0502020204030204" pitchFamily="34" charset="0"/>
              </a:rPr>
              <a:t>O ganlyniad, maent yn annhebygol o gyflawni un neu fwy o ganlyniadau personol oni bai bod yr awdurdod lleol yn darparu neu’n trefnu gofal a chymorth </a:t>
            </a:r>
          </a:p>
          <a:p>
            <a:pPr algn="ctr">
              <a:buClr>
                <a:srgbClr val="00B050"/>
              </a:buClr>
              <a:defRPr/>
            </a:pPr>
            <a:endParaRPr lang="en-GB" sz="1200" b="1" dirty="0">
              <a:latin typeface="Calibri" panose="020F0502020204030204" pitchFamily="34" charset="0"/>
              <a:cs typeface="Calibri" panose="020F0502020204030204" pitchFamily="34" charset="0"/>
            </a:endParaRPr>
          </a:p>
        </p:txBody>
      </p:sp>
      <p:sp>
        <p:nvSpPr>
          <p:cNvPr id="11" name="Rounded Rectangle 10"/>
          <p:cNvSpPr/>
          <p:nvPr/>
        </p:nvSpPr>
        <p:spPr>
          <a:xfrm>
            <a:off x="188150" y="3580550"/>
            <a:ext cx="4127371" cy="2140026"/>
          </a:xfrm>
          <a:prstGeom prst="roundRect">
            <a:avLst/>
          </a:prstGeom>
          <a:solidFill>
            <a:schemeClr val="bg1">
              <a:lumMod val="95000"/>
            </a:schemeClr>
          </a:solidFill>
          <a:ln w="57150">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buClr>
                <a:srgbClr val="00B050"/>
              </a:buClr>
              <a:defRPr/>
            </a:pPr>
            <a:endParaRPr lang="en-GB" sz="1300" dirty="0">
              <a:solidFill>
                <a:prstClr val="black"/>
              </a:solidFill>
              <a:latin typeface="Calibri" panose="020F0502020204030204" pitchFamily="34" charset="0"/>
              <a:cs typeface="Calibri" panose="020F0502020204030204" pitchFamily="34" charset="0"/>
            </a:endParaRPr>
          </a:p>
          <a:p>
            <a:pPr>
              <a:buClr>
                <a:srgbClr val="00B050"/>
              </a:buClr>
              <a:defRPr/>
            </a:pPr>
            <a:r>
              <a:rPr lang="en-GB" sz="1300" dirty="0">
                <a:solidFill>
                  <a:prstClr val="black"/>
                </a:solidFill>
                <a:latin typeface="Calibri" panose="020F0502020204030204" pitchFamily="34" charset="0"/>
                <a:cs typeface="Calibri" panose="020F0502020204030204" pitchFamily="34" charset="0"/>
              </a:rPr>
              <a:t>As a result neither the child, the child’s parents or others caring for the child are able to meet </a:t>
            </a:r>
            <a:r>
              <a:rPr lang="en-GB" sz="1300" dirty="0">
                <a:solidFill>
                  <a:schemeClr val="tx1"/>
                </a:solidFill>
                <a:latin typeface="Calibri" panose="020F0502020204030204" pitchFamily="34" charset="0"/>
                <a:cs typeface="Calibri" panose="020F0502020204030204" pitchFamily="34" charset="0"/>
              </a:rPr>
              <a:t>that need, either alone, or with support of willing others, or with assistance of services in the community </a:t>
            </a:r>
          </a:p>
          <a:p>
            <a:pPr>
              <a:buClr>
                <a:srgbClr val="00B050"/>
              </a:buClr>
              <a:defRPr/>
            </a:pPr>
            <a:endParaRPr lang="en-GB" sz="1300" dirty="0">
              <a:solidFill>
                <a:schemeClr val="tx1"/>
              </a:solidFill>
              <a:latin typeface="Calibri" panose="020F0502020204030204" pitchFamily="34" charset="0"/>
              <a:cs typeface="Calibri" panose="020F0502020204030204" pitchFamily="34" charset="0"/>
            </a:endParaRPr>
          </a:p>
          <a:p>
            <a:pPr>
              <a:buClr>
                <a:srgbClr val="00B050"/>
              </a:buClr>
              <a:defRPr/>
            </a:pPr>
            <a:r>
              <a:rPr lang="en-GB" sz="1300" dirty="0">
                <a:solidFill>
                  <a:srgbClr val="000000"/>
                </a:solidFill>
                <a:latin typeface="Calibri" panose="020F0502020204030204" pitchFamily="34" charset="0"/>
              </a:rPr>
              <a:t>O </a:t>
            </a:r>
            <a:r>
              <a:rPr lang="en-GB" sz="1300" dirty="0" err="1">
                <a:solidFill>
                  <a:srgbClr val="000000"/>
                </a:solidFill>
                <a:latin typeface="Calibri" panose="020F0502020204030204" pitchFamily="34" charset="0"/>
              </a:rPr>
              <a:t>ganlyniad</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nid</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yw’r</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plentyn</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rhieni’r</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plentyn</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nac</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eraill</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sy’n</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gofalu</a:t>
            </a:r>
            <a:r>
              <a:rPr lang="en-GB" sz="1300" dirty="0">
                <a:solidFill>
                  <a:srgbClr val="000000"/>
                </a:solidFill>
                <a:latin typeface="Calibri" panose="020F0502020204030204" pitchFamily="34" charset="0"/>
              </a:rPr>
              <a:t> am y </a:t>
            </a:r>
            <a:r>
              <a:rPr lang="en-GB" sz="1300" dirty="0" err="1">
                <a:solidFill>
                  <a:srgbClr val="000000"/>
                </a:solidFill>
                <a:latin typeface="Calibri" panose="020F0502020204030204" pitchFamily="34" charset="0"/>
              </a:rPr>
              <a:t>plentyn</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yn</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gallu</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diwallu’r</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angen</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hwnnw</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naill</a:t>
            </a:r>
            <a:r>
              <a:rPr lang="en-GB" sz="1300" dirty="0">
                <a:solidFill>
                  <a:srgbClr val="000000"/>
                </a:solidFill>
                <a:latin typeface="Calibri" panose="020F0502020204030204" pitchFamily="34" charset="0"/>
              </a:rPr>
              <a:t> ai </a:t>
            </a:r>
            <a:r>
              <a:rPr lang="en-GB" sz="1300" dirty="0" err="1">
                <a:solidFill>
                  <a:srgbClr val="000000"/>
                </a:solidFill>
                <a:latin typeface="Calibri" panose="020F0502020204030204" pitchFamily="34" charset="0"/>
              </a:rPr>
              <a:t>ar</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eu</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pennau'u</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hunain</a:t>
            </a:r>
            <a:r>
              <a:rPr lang="en-GB" sz="1300" dirty="0">
                <a:solidFill>
                  <a:srgbClr val="000000"/>
                </a:solidFill>
                <a:latin typeface="Calibri" panose="020F0502020204030204" pitchFamily="34" charset="0"/>
              </a:rPr>
              <a:t>, neu </a:t>
            </a:r>
            <a:r>
              <a:rPr lang="en-GB" sz="1300" dirty="0" err="1">
                <a:solidFill>
                  <a:srgbClr val="000000"/>
                </a:solidFill>
                <a:latin typeface="Calibri" panose="020F0502020204030204" pitchFamily="34" charset="0"/>
              </a:rPr>
              <a:t>gyda</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chefnogaeth</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eraill</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parod</a:t>
            </a:r>
            <a:r>
              <a:rPr lang="en-GB" sz="1300" dirty="0">
                <a:solidFill>
                  <a:srgbClr val="000000"/>
                </a:solidFill>
                <a:latin typeface="Calibri" panose="020F0502020204030204" pitchFamily="34" charset="0"/>
              </a:rPr>
              <a:t>, neu </a:t>
            </a:r>
            <a:r>
              <a:rPr lang="en-GB" sz="1300" dirty="0" err="1">
                <a:solidFill>
                  <a:srgbClr val="000000"/>
                </a:solidFill>
                <a:latin typeface="Calibri" panose="020F0502020204030204" pitchFamily="34" charset="0"/>
              </a:rPr>
              <a:t>gyda</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chymorth</a:t>
            </a:r>
            <a:r>
              <a:rPr lang="en-GB" sz="1300" dirty="0">
                <a:solidFill>
                  <a:srgbClr val="000000"/>
                </a:solidFill>
                <a:latin typeface="Calibri" panose="020F0502020204030204" pitchFamily="34" charset="0"/>
              </a:rPr>
              <a:t> </a:t>
            </a:r>
            <a:br>
              <a:rPr lang="en-GB" sz="1300" dirty="0">
                <a:latin typeface="Calibri" panose="020F0502020204030204" pitchFamily="34" charset="0"/>
              </a:rPr>
            </a:br>
            <a:r>
              <a:rPr lang="en-GB" sz="1300" dirty="0" err="1">
                <a:solidFill>
                  <a:srgbClr val="000000"/>
                </a:solidFill>
                <a:latin typeface="Calibri" panose="020F0502020204030204" pitchFamily="34" charset="0"/>
              </a:rPr>
              <a:t>gwasanaethau</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yn</a:t>
            </a:r>
            <a:r>
              <a:rPr lang="en-GB" sz="1300" dirty="0">
                <a:solidFill>
                  <a:srgbClr val="000000"/>
                </a:solidFill>
                <a:latin typeface="Calibri" panose="020F0502020204030204" pitchFamily="34" charset="0"/>
              </a:rPr>
              <a:t> y </a:t>
            </a:r>
            <a:r>
              <a:rPr lang="en-GB" sz="1300" dirty="0" err="1">
                <a:solidFill>
                  <a:srgbClr val="000000"/>
                </a:solidFill>
                <a:latin typeface="Calibri" panose="020F0502020204030204" pitchFamily="34" charset="0"/>
              </a:rPr>
              <a:t>gymuned</a:t>
            </a:r>
            <a:endParaRPr lang="en-GB" sz="1300" dirty="0">
              <a:solidFill>
                <a:srgbClr val="000000"/>
              </a:solidFill>
              <a:latin typeface="Calibri" panose="020F0502020204030204" pitchFamily="34" charset="0"/>
            </a:endParaRPr>
          </a:p>
          <a:p>
            <a:pPr>
              <a:buClr>
                <a:srgbClr val="00B050"/>
              </a:buClr>
              <a:defRPr/>
            </a:pPr>
            <a:endParaRPr lang="en-GB" dirty="0">
              <a:solidFill>
                <a:schemeClr val="tx1"/>
              </a:solidFill>
              <a:latin typeface="Calibri" panose="020F0502020204030204" pitchFamily="34" charset="0"/>
              <a:cs typeface="Calibri" panose="020F0502020204030204" pitchFamily="34" charset="0"/>
            </a:endParaRPr>
          </a:p>
        </p:txBody>
      </p:sp>
      <p:sp>
        <p:nvSpPr>
          <p:cNvPr id="5" name="Rectangle 4"/>
          <p:cNvSpPr/>
          <p:nvPr/>
        </p:nvSpPr>
        <p:spPr>
          <a:xfrm>
            <a:off x="358777" y="323306"/>
            <a:ext cx="7776038" cy="369332"/>
          </a:xfrm>
          <a:prstGeom prst="rect">
            <a:avLst/>
          </a:prstGeom>
        </p:spPr>
        <p:txBody>
          <a:bodyPr wrap="square">
            <a:spAutoFit/>
          </a:bodyPr>
          <a:lstStyle/>
          <a:p>
            <a:r>
              <a:rPr lang="cy" b="1" dirty="0">
                <a:solidFill>
                  <a:srgbClr val="16AD85"/>
                </a:solidFill>
                <a:latin typeface="Calibri" panose="020F0502020204030204" pitchFamily="34" charset="0"/>
              </a:rPr>
              <a:t>Rheoliadau Gofal a Chymorth (Cymhwysedd) (Cymru) 2015 – plant</a:t>
            </a:r>
            <a:endParaRPr lang="en-GB" b="1" dirty="0">
              <a:latin typeface="Calibri" panose="020F0502020204030204" pitchFamily="34" charset="0"/>
            </a:endParaRPr>
          </a:p>
        </p:txBody>
      </p:sp>
    </p:spTree>
    <p:extLst>
      <p:ext uri="{BB962C8B-B14F-4D97-AF65-F5344CB8AC3E}">
        <p14:creationId xmlns:p14="http://schemas.microsoft.com/office/powerpoint/2010/main" val="180166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6"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black and white icons&#10;&#10;Description automatically generated">
            <a:extLst>
              <a:ext uri="{FF2B5EF4-FFF2-40B4-BE49-F238E27FC236}">
                <a16:creationId xmlns:a16="http://schemas.microsoft.com/office/drawing/2014/main" id="{E8EECC8B-3C74-6C4C-6E1B-C84816A346F1}"/>
              </a:ext>
            </a:extLst>
          </p:cNvPr>
          <p:cNvPicPr>
            <a:picLocks noChangeAspect="1"/>
          </p:cNvPicPr>
          <p:nvPr/>
        </p:nvPicPr>
        <p:blipFill>
          <a:blip r:embed="rId2"/>
          <a:stretch>
            <a:fillRect/>
          </a:stretch>
        </p:blipFill>
        <p:spPr>
          <a:xfrm>
            <a:off x="-2208" y="-4003"/>
            <a:ext cx="9148416" cy="6866006"/>
          </a:xfrm>
          <a:prstGeom prst="rect">
            <a:avLst/>
          </a:prstGeom>
        </p:spPr>
      </p:pic>
    </p:spTree>
    <p:extLst>
      <p:ext uri="{BB962C8B-B14F-4D97-AF65-F5344CB8AC3E}">
        <p14:creationId xmlns:p14="http://schemas.microsoft.com/office/powerpoint/2010/main" val="779611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128" y="45286"/>
            <a:ext cx="7886700" cy="372885"/>
          </a:xfrm>
        </p:spPr>
        <p:txBody>
          <a:bodyPr>
            <a:normAutofit/>
          </a:bodyPr>
          <a:lstStyle/>
          <a:p>
            <a:r>
              <a:rPr lang="en-GB" sz="2000" b="1" dirty="0">
                <a:solidFill>
                  <a:srgbClr val="16AD85"/>
                </a:solidFill>
                <a:ea typeface="Calibri" panose="020F0502020204030204" pitchFamily="34" charset="0"/>
              </a:rPr>
              <a:t>Care and Support (Eligibility) (Wales) Regulations 2015 – adults</a:t>
            </a:r>
            <a:endParaRPr lang="en-GB" sz="2000" b="1" u="sng" dirty="0">
              <a:solidFill>
                <a:srgbClr val="16AD85"/>
              </a:solidFill>
            </a:endParaRPr>
          </a:p>
        </p:txBody>
      </p:sp>
      <p:sp>
        <p:nvSpPr>
          <p:cNvPr id="4" name="Slide Number Placeholder 3"/>
          <p:cNvSpPr>
            <a:spLocks noGrp="1"/>
          </p:cNvSpPr>
          <p:nvPr>
            <p:ph type="sldNum" sz="quarter" idx="12"/>
          </p:nvPr>
        </p:nvSpPr>
        <p:spPr/>
        <p:txBody>
          <a:bodyPr/>
          <a:lstStyle/>
          <a:p>
            <a:r>
              <a:rPr lang="en-GB"/>
              <a:t>26</a:t>
            </a:r>
          </a:p>
        </p:txBody>
      </p:sp>
      <p:sp>
        <p:nvSpPr>
          <p:cNvPr id="9" name="Rounded Rectangle 8"/>
          <p:cNvSpPr/>
          <p:nvPr/>
        </p:nvSpPr>
        <p:spPr>
          <a:xfrm>
            <a:off x="272097" y="948624"/>
            <a:ext cx="3796352" cy="2566381"/>
          </a:xfrm>
          <a:prstGeom prst="roundRect">
            <a:avLst/>
          </a:prstGeom>
          <a:solidFill>
            <a:schemeClr val="bg1">
              <a:lumMod val="95000"/>
            </a:schemeClr>
          </a:solidFill>
          <a:ln w="57150">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buClr>
                <a:srgbClr val="00B050"/>
              </a:buClr>
              <a:defRPr/>
            </a:pPr>
            <a:r>
              <a:rPr lang="en-GB" sz="1300" dirty="0" err="1">
                <a:solidFill>
                  <a:srgbClr val="000000"/>
                </a:solidFill>
                <a:latin typeface="Calibri" panose="020F0502020204030204" pitchFamily="34" charset="0"/>
              </a:rPr>
              <a:t>Mae'r</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angen</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yn</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deillio</a:t>
            </a:r>
            <a:r>
              <a:rPr lang="en-GB" sz="1300" dirty="0">
                <a:solidFill>
                  <a:srgbClr val="000000"/>
                </a:solidFill>
                <a:latin typeface="Calibri" panose="020F0502020204030204" pitchFamily="34" charset="0"/>
              </a:rPr>
              <a:t> o </a:t>
            </a:r>
            <a:br>
              <a:rPr lang="en-GB" sz="1300" dirty="0">
                <a:latin typeface="Calibri" panose="020F0502020204030204" pitchFamily="34" charset="0"/>
              </a:rPr>
            </a:br>
            <a:r>
              <a:rPr lang="en-GB" sz="1300" dirty="0" err="1">
                <a:solidFill>
                  <a:srgbClr val="000000"/>
                </a:solidFill>
                <a:latin typeface="Calibri" panose="020F0502020204030204" pitchFamily="34" charset="0"/>
              </a:rPr>
              <a:t>afiechyd</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corfforol</a:t>
            </a:r>
            <a:r>
              <a:rPr lang="en-GB" sz="1300" dirty="0">
                <a:solidFill>
                  <a:srgbClr val="000000"/>
                </a:solidFill>
                <a:latin typeface="Calibri" panose="020F0502020204030204" pitchFamily="34" charset="0"/>
              </a:rPr>
              <a:t> neu </a:t>
            </a:r>
            <a:r>
              <a:rPr lang="en-GB" sz="1300" dirty="0" err="1">
                <a:solidFill>
                  <a:srgbClr val="000000"/>
                </a:solidFill>
                <a:latin typeface="Calibri" panose="020F0502020204030204" pitchFamily="34" charset="0"/>
              </a:rPr>
              <a:t>feddyliol</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oedran</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anabledd</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dibyniaeth</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ar</a:t>
            </a:r>
            <a:r>
              <a:rPr lang="en-GB" sz="1300" dirty="0">
                <a:solidFill>
                  <a:srgbClr val="000000"/>
                </a:solidFill>
                <a:latin typeface="Calibri" panose="020F0502020204030204" pitchFamily="34" charset="0"/>
              </a:rPr>
              <a:t> alcohol neu </a:t>
            </a:r>
            <a:r>
              <a:rPr lang="en-GB" sz="1300" dirty="0" err="1">
                <a:solidFill>
                  <a:srgbClr val="000000"/>
                </a:solidFill>
                <a:latin typeface="Calibri" panose="020F0502020204030204" pitchFamily="34" charset="0"/>
              </a:rPr>
              <a:t>gyffuriau</a:t>
            </a:r>
            <a:r>
              <a:rPr lang="en-GB" sz="1300" dirty="0">
                <a:solidFill>
                  <a:srgbClr val="000000"/>
                </a:solidFill>
                <a:latin typeface="Calibri" panose="020F0502020204030204" pitchFamily="34" charset="0"/>
              </a:rPr>
              <a:t> neu </a:t>
            </a:r>
            <a:r>
              <a:rPr lang="en-GB" sz="1300" dirty="0" err="1">
                <a:solidFill>
                  <a:srgbClr val="000000"/>
                </a:solidFill>
                <a:latin typeface="Calibri" panose="020F0502020204030204" pitchFamily="34" charset="0"/>
              </a:rPr>
              <a:t>amgylchiadau</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tebyg</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eraill</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yr</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oedolyn</a:t>
            </a:r>
            <a:r>
              <a:rPr lang="en-GB" sz="1300" dirty="0">
                <a:solidFill>
                  <a:srgbClr val="000000"/>
                </a:solidFill>
                <a:latin typeface="Calibri" panose="020F0502020204030204" pitchFamily="34" charset="0"/>
              </a:rPr>
              <a:t> </a:t>
            </a:r>
            <a:endParaRPr lang="en-US" dirty="0">
              <a:latin typeface="Calibri" panose="020F0502020204030204" pitchFamily="34" charset="0"/>
            </a:endParaRPr>
          </a:p>
          <a:p>
            <a:pPr>
              <a:defRPr/>
            </a:pPr>
            <a:endParaRPr lang="en-GB" sz="1300" dirty="0">
              <a:solidFill>
                <a:schemeClr val="tx1"/>
              </a:solidFill>
              <a:latin typeface="Calibri" panose="020F0502020204030204" pitchFamily="34" charset="0"/>
              <a:cs typeface="Calibri" panose="020F0502020204030204" pitchFamily="34" charset="0"/>
            </a:endParaRPr>
          </a:p>
          <a:p>
            <a:pPr>
              <a:defRPr/>
            </a:pPr>
            <a:r>
              <a:rPr lang="en-GB" sz="1300" dirty="0">
                <a:solidFill>
                  <a:srgbClr val="000000"/>
                </a:solidFill>
                <a:latin typeface="Calibri" panose="020F0502020204030204" pitchFamily="34" charset="0"/>
              </a:rPr>
              <a:t>Statutory Guidance for service providers and responsible individuals on meeting service standards regulations under the Regulation and Inspection in Social Care (Wales) Act 2016 RISCA legislation</a:t>
            </a:r>
          </a:p>
          <a:p>
            <a:pPr>
              <a:buClr>
                <a:srgbClr val="00B050"/>
              </a:buClr>
              <a:defRPr/>
            </a:pPr>
            <a:endParaRPr lang="en-GB" sz="1600" dirty="0">
              <a:solidFill>
                <a:schemeClr val="tx1"/>
              </a:solidFill>
              <a:latin typeface="Calibri" panose="020F0502020204030204" pitchFamily="34" charset="0"/>
              <a:cs typeface="Calibri" panose="020F0502020204030204" pitchFamily="34" charset="0"/>
            </a:endParaRPr>
          </a:p>
        </p:txBody>
      </p:sp>
      <p:sp>
        <p:nvSpPr>
          <p:cNvPr id="10" name="Rounded Rectangle 9"/>
          <p:cNvSpPr/>
          <p:nvPr/>
        </p:nvSpPr>
        <p:spPr>
          <a:xfrm>
            <a:off x="4658117" y="740658"/>
            <a:ext cx="4090347" cy="5113732"/>
          </a:xfrm>
          <a:prstGeom prst="roundRect">
            <a:avLst/>
          </a:prstGeom>
          <a:no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500" dirty="0">
                <a:solidFill>
                  <a:schemeClr val="accent1"/>
                </a:solidFill>
                <a:latin typeface="Calibri" panose="020F0502020204030204" pitchFamily="34" charset="0"/>
                <a:cs typeface="Calibri" panose="020F0502020204030204" pitchFamily="34" charset="0"/>
              </a:rPr>
              <a:t>  </a:t>
            </a:r>
            <a:endParaRPr lang="en-GB" sz="1700" dirty="0">
              <a:solidFill>
                <a:schemeClr val="tx1"/>
              </a:solidFill>
              <a:latin typeface="Calibri" panose="020F0502020204030204" pitchFamily="34" charset="0"/>
              <a:cs typeface="Calibri" panose="020F0502020204030204" pitchFamily="34" charset="0"/>
            </a:endParaRPr>
          </a:p>
        </p:txBody>
      </p:sp>
      <p:cxnSp>
        <p:nvCxnSpPr>
          <p:cNvPr id="14" name="Elbow Connector 13"/>
          <p:cNvCxnSpPr/>
          <p:nvPr/>
        </p:nvCxnSpPr>
        <p:spPr>
          <a:xfrm flipV="1">
            <a:off x="4214478" y="1700808"/>
            <a:ext cx="377429" cy="1331912"/>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4806176" y="953550"/>
            <a:ext cx="3942288" cy="4493538"/>
          </a:xfrm>
          <a:prstGeom prst="rect">
            <a:avLst/>
          </a:prstGeom>
        </p:spPr>
        <p:txBody>
          <a:bodyPr wrap="square" lIns="91440" tIns="45720" rIns="91440" bIns="45720" anchor="t">
            <a:spAutoFit/>
          </a:bodyPr>
          <a:lstStyle/>
          <a:p>
            <a:pPr marL="177800" indent="-177800">
              <a:buClr>
                <a:srgbClr val="00B050"/>
              </a:buClr>
              <a:buFont typeface="Arial" panose="020B0604020202020204" pitchFamily="34" charset="0"/>
              <a:buChar char="•"/>
            </a:pPr>
            <a:r>
              <a:rPr lang="en-GB" sz="1300" dirty="0">
                <a:latin typeface="Calibri" panose="020F0502020204030204" pitchFamily="34" charset="0"/>
                <a:cs typeface="Calibri" panose="020F0502020204030204" pitchFamily="34" charset="0"/>
              </a:rPr>
              <a:t>Y </a:t>
            </a:r>
            <a:r>
              <a:rPr lang="en-GB" sz="1300" dirty="0" err="1">
                <a:latin typeface="Calibri" panose="020F0502020204030204" pitchFamily="34" charset="0"/>
                <a:cs typeface="Calibri" panose="020F0502020204030204" pitchFamily="34" charset="0"/>
              </a:rPr>
              <a:t>gallu</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i</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gyflawni</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hunanofal</a:t>
            </a:r>
            <a:r>
              <a:rPr lang="en-GB" sz="1300" dirty="0">
                <a:latin typeface="Calibri" panose="020F0502020204030204" pitchFamily="34" charset="0"/>
                <a:cs typeface="Calibri" panose="020F0502020204030204" pitchFamily="34" charset="0"/>
              </a:rPr>
              <a:t> neu </a:t>
            </a:r>
            <a:r>
              <a:rPr lang="en-GB" sz="1300" dirty="0" err="1">
                <a:latin typeface="Calibri" panose="020F0502020204030204" pitchFamily="34" charset="0"/>
                <a:cs typeface="Calibri" panose="020F0502020204030204" pitchFamily="34" charset="0"/>
              </a:rPr>
              <a:t>arferion</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domestig</a:t>
            </a:r>
            <a:endParaRPr lang="en-US" dirty="0" err="1">
              <a:latin typeface="Calibri" panose="020F0502020204030204" pitchFamily="34" charset="0"/>
              <a:cs typeface="Calibri" panose="020F0502020204030204" pitchFamily="34" charset="0"/>
            </a:endParaRPr>
          </a:p>
          <a:p>
            <a:pPr marL="177800" indent="-177800">
              <a:buClr>
                <a:srgbClr val="00B050"/>
              </a:buClr>
              <a:buFont typeface="Arial" panose="020B0604020202020204" pitchFamily="34" charset="0"/>
              <a:buChar char="•"/>
            </a:pPr>
            <a:r>
              <a:rPr lang="en-GB" sz="1300" dirty="0">
                <a:latin typeface="Calibri" panose="020F0502020204030204" pitchFamily="34" charset="0"/>
                <a:cs typeface="Calibri" panose="020F0502020204030204" pitchFamily="34" charset="0"/>
              </a:rPr>
              <a:t>Y </a:t>
            </a:r>
            <a:r>
              <a:rPr lang="en-GB" sz="1300" dirty="0" err="1">
                <a:latin typeface="Calibri" panose="020F0502020204030204" pitchFamily="34" charset="0"/>
                <a:cs typeface="Calibri" panose="020F0502020204030204" pitchFamily="34" charset="0"/>
              </a:rPr>
              <a:t>gallu</a:t>
            </a:r>
            <a:r>
              <a:rPr lang="en-GB" sz="1300" dirty="0">
                <a:latin typeface="Calibri" panose="020F0502020204030204" pitchFamily="34" charset="0"/>
                <a:cs typeface="Calibri" panose="020F0502020204030204" pitchFamily="34" charset="0"/>
              </a:rPr>
              <a:t> i </a:t>
            </a:r>
            <a:r>
              <a:rPr lang="en-GB" sz="1300" dirty="0" err="1">
                <a:latin typeface="Calibri" panose="020F0502020204030204" pitchFamily="34" charset="0"/>
                <a:cs typeface="Calibri" panose="020F0502020204030204" pitchFamily="34" charset="0"/>
              </a:rPr>
              <a:t>gyfathrebu</a:t>
            </a:r>
            <a:endParaRPr lang="en-GB" dirty="0">
              <a:latin typeface="Calibri" panose="020F0502020204030204" pitchFamily="34" charset="0"/>
            </a:endParaRPr>
          </a:p>
          <a:p>
            <a:pPr marL="177800" indent="-177800">
              <a:buClr>
                <a:srgbClr val="00B050"/>
              </a:buClr>
              <a:buFont typeface="Arial" panose="020B0604020202020204" pitchFamily="34" charset="0"/>
              <a:buChar char="•"/>
            </a:pPr>
            <a:r>
              <a:rPr lang="en-GB" sz="1300" dirty="0" err="1">
                <a:latin typeface="Calibri" panose="020F0502020204030204" pitchFamily="34" charset="0"/>
                <a:cs typeface="Calibri" panose="020F0502020204030204" pitchFamily="34" charset="0"/>
              </a:rPr>
              <a:t>Amddiffyn</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rhag</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camdriniaeth</a:t>
            </a:r>
            <a:r>
              <a:rPr lang="en-GB" sz="1300" dirty="0">
                <a:latin typeface="Calibri" panose="020F0502020204030204" pitchFamily="34" charset="0"/>
                <a:cs typeface="Calibri" panose="020F0502020204030204" pitchFamily="34" charset="0"/>
              </a:rPr>
              <a:t> ac </a:t>
            </a:r>
            <a:r>
              <a:rPr lang="en-GB" sz="1300" dirty="0" err="1">
                <a:latin typeface="Calibri" panose="020F0502020204030204" pitchFamily="34" charset="0"/>
                <a:cs typeface="Calibri" panose="020F0502020204030204" pitchFamily="34" charset="0"/>
              </a:rPr>
              <a:t>esgeulustod</a:t>
            </a:r>
            <a:endParaRPr lang="en-GB" dirty="0">
              <a:latin typeface="Calibri" panose="020F0502020204030204" pitchFamily="34" charset="0"/>
            </a:endParaRPr>
          </a:p>
          <a:p>
            <a:pPr marL="177800" indent="-177800">
              <a:buClr>
                <a:srgbClr val="00B050"/>
              </a:buClr>
              <a:buFont typeface="Arial" panose="020B0604020202020204" pitchFamily="34" charset="0"/>
              <a:buChar char="•"/>
            </a:pPr>
            <a:r>
              <a:rPr lang="en-GB" sz="1300" dirty="0" err="1">
                <a:latin typeface="Calibri" panose="020F0502020204030204" pitchFamily="34" charset="0"/>
                <a:cs typeface="Calibri" panose="020F0502020204030204" pitchFamily="34" charset="0"/>
              </a:rPr>
              <a:t>Cymryd</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rhan</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mewn</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gwaith</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addysg</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dysgu</a:t>
            </a:r>
            <a:r>
              <a:rPr lang="en-GB" sz="1300" dirty="0">
                <a:latin typeface="Calibri" panose="020F0502020204030204" pitchFamily="34" charset="0"/>
                <a:cs typeface="Calibri" panose="020F0502020204030204" pitchFamily="34" charset="0"/>
              </a:rPr>
              <a:t> neu </a:t>
            </a:r>
            <a:r>
              <a:rPr lang="en-GB" sz="1300" dirty="0" err="1">
                <a:latin typeface="Calibri" panose="020F0502020204030204" pitchFamily="34" charset="0"/>
                <a:cs typeface="Calibri" panose="020F0502020204030204" pitchFamily="34" charset="0"/>
              </a:rPr>
              <a:t>weithgareddau</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hamdden</a:t>
            </a:r>
            <a:r>
              <a:rPr lang="en-GB" sz="1300" dirty="0">
                <a:latin typeface="Calibri" panose="020F0502020204030204" pitchFamily="34" charset="0"/>
                <a:cs typeface="Calibri" panose="020F0502020204030204" pitchFamily="34" charset="0"/>
              </a:rPr>
              <a:t> </a:t>
            </a:r>
            <a:endParaRPr lang="en-GB" dirty="0">
              <a:latin typeface="Calibri" panose="020F0502020204030204" pitchFamily="34" charset="0"/>
            </a:endParaRPr>
          </a:p>
          <a:p>
            <a:pPr marL="177800" indent="-177800">
              <a:buClr>
                <a:srgbClr val="00B050"/>
              </a:buClr>
              <a:buFont typeface="Arial" panose="020B0604020202020204" pitchFamily="34" charset="0"/>
              <a:buChar char="•"/>
            </a:pPr>
            <a:r>
              <a:rPr lang="en-GB" sz="1300" dirty="0" err="1">
                <a:latin typeface="Calibri" panose="020F0502020204030204" pitchFamily="34" charset="0"/>
                <a:cs typeface="Calibri" panose="020F0502020204030204" pitchFamily="34" charset="0"/>
              </a:rPr>
              <a:t>Cynnal</a:t>
            </a:r>
            <a:r>
              <a:rPr lang="en-GB" sz="1300" dirty="0">
                <a:latin typeface="Calibri" panose="020F0502020204030204" pitchFamily="34" charset="0"/>
                <a:cs typeface="Calibri" panose="020F0502020204030204" pitchFamily="34" charset="0"/>
              </a:rPr>
              <a:t> neu </a:t>
            </a:r>
            <a:r>
              <a:rPr lang="en-GB" sz="1300" dirty="0" err="1">
                <a:latin typeface="Calibri" panose="020F0502020204030204" pitchFamily="34" charset="0"/>
                <a:cs typeface="Calibri" panose="020F0502020204030204" pitchFamily="34" charset="0"/>
              </a:rPr>
              <a:t>ddatblygu</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perthnasoedd</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teuluol</a:t>
            </a:r>
            <a:r>
              <a:rPr lang="en-GB" sz="1300" dirty="0">
                <a:latin typeface="Calibri" panose="020F0502020204030204" pitchFamily="34" charset="0"/>
                <a:cs typeface="Calibri" panose="020F0502020204030204" pitchFamily="34" charset="0"/>
              </a:rPr>
              <a:t> neu </a:t>
            </a:r>
            <a:r>
              <a:rPr lang="en-GB" sz="1300" dirty="0" err="1">
                <a:latin typeface="Calibri" panose="020F0502020204030204" pitchFamily="34" charset="0"/>
                <a:cs typeface="Calibri" panose="020F0502020204030204" pitchFamily="34" charset="0"/>
              </a:rPr>
              <a:t>berthnasoedd</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personol</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arwyddocaol</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eraill</a:t>
            </a:r>
            <a:endParaRPr lang="en-GB" dirty="0">
              <a:latin typeface="Calibri" panose="020F0502020204030204" pitchFamily="34" charset="0"/>
            </a:endParaRPr>
          </a:p>
          <a:p>
            <a:pPr marL="177800" indent="-177800">
              <a:buClr>
                <a:srgbClr val="00B050"/>
              </a:buClr>
              <a:buFont typeface="Arial" panose="020B0604020202020204" pitchFamily="34" charset="0"/>
              <a:buChar char="•"/>
            </a:pPr>
            <a:r>
              <a:rPr lang="en-GB" sz="1300" dirty="0" err="1">
                <a:latin typeface="Calibri" panose="020F0502020204030204" pitchFamily="34" charset="0"/>
                <a:cs typeface="Calibri" panose="020F0502020204030204" pitchFamily="34" charset="0"/>
              </a:rPr>
              <a:t>Datblygu</a:t>
            </a:r>
            <a:r>
              <a:rPr lang="en-GB" sz="1300" dirty="0">
                <a:latin typeface="Calibri" panose="020F0502020204030204" pitchFamily="34" charset="0"/>
                <a:cs typeface="Calibri" panose="020F0502020204030204" pitchFamily="34" charset="0"/>
              </a:rPr>
              <a:t> a </a:t>
            </a:r>
            <a:r>
              <a:rPr lang="en-GB" sz="1300" dirty="0" err="1">
                <a:latin typeface="Calibri" panose="020F0502020204030204" pitchFamily="34" charset="0"/>
                <a:cs typeface="Calibri" panose="020F0502020204030204" pitchFamily="34" charset="0"/>
              </a:rPr>
              <a:t>chynnal</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perthnasoedd</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cymdeithasol</a:t>
            </a:r>
            <a:r>
              <a:rPr lang="en-GB" sz="1300" dirty="0">
                <a:latin typeface="Calibri" panose="020F0502020204030204" pitchFamily="34" charset="0"/>
                <a:cs typeface="Calibri" panose="020F0502020204030204" pitchFamily="34" charset="0"/>
              </a:rPr>
              <a:t> a </a:t>
            </a:r>
            <a:r>
              <a:rPr lang="en-GB" sz="1300" dirty="0" err="1">
                <a:latin typeface="Calibri" panose="020F0502020204030204" pitchFamily="34" charset="0"/>
                <a:cs typeface="Calibri" panose="020F0502020204030204" pitchFamily="34" charset="0"/>
              </a:rPr>
              <a:t>chyfranogiad</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yn</a:t>
            </a:r>
            <a:r>
              <a:rPr lang="en-GB" sz="1300" dirty="0">
                <a:latin typeface="Calibri" panose="020F0502020204030204" pitchFamily="34" charset="0"/>
                <a:cs typeface="Calibri" panose="020F0502020204030204" pitchFamily="34" charset="0"/>
              </a:rPr>
              <a:t> y </a:t>
            </a:r>
            <a:r>
              <a:rPr lang="en-GB" sz="1300" dirty="0" err="1">
                <a:latin typeface="Calibri" panose="020F0502020204030204" pitchFamily="34" charset="0"/>
                <a:cs typeface="Calibri" panose="020F0502020204030204" pitchFamily="34" charset="0"/>
              </a:rPr>
              <a:t>gymuned</a:t>
            </a:r>
            <a:r>
              <a:rPr lang="en-GB" sz="1300" dirty="0">
                <a:latin typeface="Calibri" panose="020F0502020204030204" pitchFamily="34" charset="0"/>
                <a:cs typeface="Calibri" panose="020F0502020204030204" pitchFamily="34" charset="0"/>
              </a:rPr>
              <a:t> </a:t>
            </a:r>
            <a:endParaRPr lang="en-GB" dirty="0">
              <a:latin typeface="Calibri" panose="020F0502020204030204" pitchFamily="34" charset="0"/>
            </a:endParaRPr>
          </a:p>
          <a:p>
            <a:pPr marL="177800" indent="-177800">
              <a:buClr>
                <a:srgbClr val="00B050"/>
              </a:buClr>
              <a:buFont typeface="Arial" panose="020B0604020202020204" pitchFamily="34" charset="0"/>
              <a:buChar char="•"/>
            </a:pPr>
            <a:r>
              <a:rPr lang="en-GB" sz="1300" dirty="0" err="1">
                <a:latin typeface="Calibri" panose="020F0502020204030204" pitchFamily="34" charset="0"/>
                <a:cs typeface="Calibri" panose="020F0502020204030204" pitchFamily="34" charset="0"/>
              </a:rPr>
              <a:t>Cyflawni</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cyfrifoldebau</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gofalu</a:t>
            </a:r>
            <a:r>
              <a:rPr lang="en-GB" sz="1300" dirty="0">
                <a:latin typeface="Calibri" panose="020F0502020204030204" pitchFamily="34" charset="0"/>
                <a:cs typeface="Calibri" panose="020F0502020204030204" pitchFamily="34" charset="0"/>
              </a:rPr>
              <a:t> am </a:t>
            </a:r>
            <a:r>
              <a:rPr lang="en-GB" sz="1300" dirty="0" err="1">
                <a:latin typeface="Calibri" panose="020F0502020204030204" pitchFamily="34" charset="0"/>
                <a:cs typeface="Calibri" panose="020F0502020204030204" pitchFamily="34" charset="0"/>
              </a:rPr>
              <a:t>blentyn</a:t>
            </a:r>
            <a:endParaRPr lang="en-GB" dirty="0">
              <a:latin typeface="Calibri" panose="020F0502020204030204" pitchFamily="34" charset="0"/>
              <a:cs typeface="Calibri" panose="020F0502020204030204" pitchFamily="34" charset="0"/>
            </a:endParaRPr>
          </a:p>
          <a:p>
            <a:pPr marL="177800" indent="-177800">
              <a:buClr>
                <a:srgbClr val="00B050"/>
              </a:buClr>
              <a:buFont typeface="Arial" panose="020B0604020202020204" pitchFamily="34" charset="0"/>
              <a:buChar char="•"/>
            </a:pPr>
            <a:endParaRPr lang="en-GB" sz="1300" dirty="0">
              <a:latin typeface="Calibri" panose="020F0502020204030204" pitchFamily="34" charset="0"/>
              <a:cs typeface="Calibri" panose="020F0502020204030204" pitchFamily="34" charset="0"/>
            </a:endParaRPr>
          </a:p>
          <a:p>
            <a:pPr marL="177800" indent="-177800">
              <a:buClr>
                <a:srgbClr val="00B050"/>
              </a:buClr>
              <a:buFont typeface="Arial,Sans-Serif" panose="020B0604020202020204" pitchFamily="34" charset="0"/>
              <a:buChar char="•"/>
            </a:pPr>
            <a:r>
              <a:rPr lang="en-GB" sz="1300" dirty="0">
                <a:latin typeface="Calibri" panose="020F0502020204030204" pitchFamily="34" charset="0"/>
                <a:cs typeface="Calibri" panose="020F0502020204030204" pitchFamily="34" charset="0"/>
              </a:rPr>
              <a:t>Ability to carry out self-care or domestic routines</a:t>
            </a:r>
            <a:endParaRPr lang="en-US" sz="1300" dirty="0">
              <a:latin typeface="Calibri" panose="020F0502020204030204" pitchFamily="34" charset="0"/>
              <a:cs typeface="Calibri" panose="020F0502020204030204" pitchFamily="34" charset="0"/>
            </a:endParaRPr>
          </a:p>
          <a:p>
            <a:pPr marL="177800" indent="-177800">
              <a:buFont typeface="Arial,Sans-Serif" panose="020B0604020202020204" pitchFamily="34" charset="0"/>
              <a:buChar char="•"/>
            </a:pPr>
            <a:r>
              <a:rPr lang="en-GB" sz="1300" dirty="0">
                <a:latin typeface="Calibri" panose="020F0502020204030204" pitchFamily="34" charset="0"/>
                <a:cs typeface="Calibri" panose="020F0502020204030204" pitchFamily="34" charset="0"/>
              </a:rPr>
              <a:t>Ability to communicate</a:t>
            </a:r>
            <a:endParaRPr lang="en-US" sz="1300" dirty="0">
              <a:latin typeface="Calibri" panose="020F0502020204030204" pitchFamily="34" charset="0"/>
              <a:cs typeface="Calibri" panose="020F0502020204030204" pitchFamily="34" charset="0"/>
            </a:endParaRPr>
          </a:p>
          <a:p>
            <a:pPr marL="177800" indent="-177800">
              <a:buFont typeface="Arial,Sans-Serif" panose="020B0604020202020204" pitchFamily="34" charset="0"/>
              <a:buChar char="•"/>
            </a:pPr>
            <a:r>
              <a:rPr lang="en-GB" sz="1300" dirty="0">
                <a:latin typeface="Calibri" panose="020F0502020204030204" pitchFamily="34" charset="0"/>
                <a:cs typeface="Calibri" panose="020F0502020204030204" pitchFamily="34" charset="0"/>
              </a:rPr>
              <a:t>Protection from abuse or neglect</a:t>
            </a:r>
            <a:endParaRPr lang="en-US" sz="1300" dirty="0">
              <a:latin typeface="Calibri" panose="020F0502020204030204" pitchFamily="34" charset="0"/>
              <a:cs typeface="Calibri" panose="020F0502020204030204" pitchFamily="34" charset="0"/>
            </a:endParaRPr>
          </a:p>
          <a:p>
            <a:pPr marL="177800" indent="-177800">
              <a:buFont typeface="Arial,Sans-Serif" panose="020B0604020202020204" pitchFamily="34" charset="0"/>
              <a:buChar char="•"/>
            </a:pPr>
            <a:r>
              <a:rPr lang="en-GB" sz="1300" dirty="0">
                <a:latin typeface="Calibri" panose="020F0502020204030204" pitchFamily="34" charset="0"/>
                <a:cs typeface="Calibri" panose="020F0502020204030204" pitchFamily="34" charset="0"/>
              </a:rPr>
              <a:t>Involvement in work, education, learning or in leisure activities </a:t>
            </a:r>
            <a:endParaRPr lang="en-US" sz="1300" dirty="0">
              <a:latin typeface="Calibri" panose="020F0502020204030204" pitchFamily="34" charset="0"/>
              <a:cs typeface="Calibri" panose="020F0502020204030204" pitchFamily="34" charset="0"/>
            </a:endParaRPr>
          </a:p>
          <a:p>
            <a:pPr marL="177800" indent="-177800">
              <a:buFont typeface="Arial,Sans-Serif" panose="020B0604020202020204" pitchFamily="34" charset="0"/>
              <a:buChar char="•"/>
            </a:pPr>
            <a:r>
              <a:rPr lang="en-GB" sz="1300" dirty="0">
                <a:latin typeface="Calibri" panose="020F0502020204030204" pitchFamily="34" charset="0"/>
                <a:cs typeface="Calibri" panose="020F0502020204030204" pitchFamily="34" charset="0"/>
              </a:rPr>
              <a:t>Maintenance or development of family or other significant personal relationships</a:t>
            </a:r>
            <a:endParaRPr lang="en-US" sz="1300" dirty="0">
              <a:latin typeface="Calibri" panose="020F0502020204030204" pitchFamily="34" charset="0"/>
              <a:cs typeface="Calibri" panose="020F0502020204030204" pitchFamily="34" charset="0"/>
            </a:endParaRPr>
          </a:p>
          <a:p>
            <a:pPr marL="177800" indent="-177800">
              <a:buFont typeface="Arial,Sans-Serif" panose="020B0604020202020204" pitchFamily="34" charset="0"/>
              <a:buChar char="•"/>
            </a:pPr>
            <a:r>
              <a:rPr lang="en-GB" sz="1300" dirty="0">
                <a:latin typeface="Calibri" panose="020F0502020204030204" pitchFamily="34" charset="0"/>
                <a:cs typeface="Calibri" panose="020F0502020204030204" pitchFamily="34" charset="0"/>
              </a:rPr>
              <a:t>Development and maintenance of social relationships and involvement in the community </a:t>
            </a:r>
            <a:endParaRPr lang="en-US" sz="1300" dirty="0">
              <a:latin typeface="Calibri" panose="020F0502020204030204" pitchFamily="34" charset="0"/>
              <a:cs typeface="Calibri" panose="020F0502020204030204" pitchFamily="34" charset="0"/>
            </a:endParaRPr>
          </a:p>
          <a:p>
            <a:pPr marL="177800" indent="-177800">
              <a:buFont typeface="Arial,Sans-Serif" panose="020B0604020202020204" pitchFamily="34" charset="0"/>
              <a:buChar char="•"/>
            </a:pPr>
            <a:r>
              <a:rPr lang="en-GB" sz="1300" dirty="0">
                <a:latin typeface="Calibri" panose="020F0502020204030204" pitchFamily="34" charset="0"/>
                <a:cs typeface="Calibri" panose="020F0502020204030204" pitchFamily="34" charset="0"/>
              </a:rPr>
              <a:t>Fulfilment of caring responsibilities for a child</a:t>
            </a:r>
            <a:endParaRPr lang="en-GB" dirty="0">
              <a:latin typeface="Calibri" panose="020F0502020204030204" pitchFamily="34" charset="0"/>
            </a:endParaRPr>
          </a:p>
        </p:txBody>
      </p:sp>
      <p:sp>
        <p:nvSpPr>
          <p:cNvPr id="6" name="Rectangle 5"/>
          <p:cNvSpPr/>
          <p:nvPr/>
        </p:nvSpPr>
        <p:spPr>
          <a:xfrm>
            <a:off x="1307176" y="5875423"/>
            <a:ext cx="6841984" cy="1015663"/>
          </a:xfrm>
          <a:prstGeom prst="rect">
            <a:avLst/>
          </a:prstGeom>
          <a:ln w="28575">
            <a:solidFill>
              <a:srgbClr val="34B555"/>
            </a:solidFill>
          </a:ln>
        </p:spPr>
        <p:txBody>
          <a:bodyPr wrap="square" lIns="91440" tIns="45720" rIns="91440" bIns="45720" anchor="t">
            <a:spAutoFit/>
          </a:bodyPr>
          <a:lstStyle/>
          <a:p>
            <a:pPr algn="ctr">
              <a:defRPr/>
            </a:pPr>
            <a:r>
              <a:rPr lang="en-US" sz="1200" b="1" dirty="0">
                <a:latin typeface="Calibri" panose="020F0502020204030204" pitchFamily="34" charset="0"/>
                <a:cs typeface="Calibri" panose="020F0502020204030204" pitchFamily="34" charset="0"/>
              </a:rPr>
              <a:t>O </a:t>
            </a:r>
            <a:r>
              <a:rPr lang="en-US" sz="1200" b="1" dirty="0" err="1">
                <a:latin typeface="Calibri" panose="020F0502020204030204" pitchFamily="34" charset="0"/>
                <a:cs typeface="Calibri" panose="020F0502020204030204" pitchFamily="34" charset="0"/>
              </a:rPr>
              <a:t>ganlyniad</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maent</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yn</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annhebygol</a:t>
            </a:r>
            <a:r>
              <a:rPr lang="en-US" sz="1200" b="1" dirty="0">
                <a:latin typeface="Calibri" panose="020F0502020204030204" pitchFamily="34" charset="0"/>
                <a:cs typeface="Calibri" panose="020F0502020204030204" pitchFamily="34" charset="0"/>
              </a:rPr>
              <a:t> o </a:t>
            </a:r>
            <a:r>
              <a:rPr lang="en-US" sz="1200" b="1" dirty="0" err="1">
                <a:latin typeface="Calibri" panose="020F0502020204030204" pitchFamily="34" charset="0"/>
                <a:cs typeface="Calibri" panose="020F0502020204030204" pitchFamily="34" charset="0"/>
              </a:rPr>
              <a:t>gyflawni</a:t>
            </a:r>
            <a:r>
              <a:rPr lang="en-US" sz="1200" b="1" dirty="0">
                <a:latin typeface="Calibri" panose="020F0502020204030204" pitchFamily="34" charset="0"/>
                <a:cs typeface="Calibri" panose="020F0502020204030204" pitchFamily="34" charset="0"/>
              </a:rPr>
              <a:t> un neu </a:t>
            </a:r>
            <a:r>
              <a:rPr lang="en-US" sz="1200" b="1" dirty="0" err="1">
                <a:latin typeface="Calibri" panose="020F0502020204030204" pitchFamily="34" charset="0"/>
                <a:cs typeface="Calibri" panose="020F0502020204030204" pitchFamily="34" charset="0"/>
              </a:rPr>
              <a:t>fwy</a:t>
            </a:r>
            <a:r>
              <a:rPr lang="en-US" sz="1200" b="1" dirty="0">
                <a:latin typeface="Calibri" panose="020F0502020204030204" pitchFamily="34" charset="0"/>
                <a:cs typeface="Calibri" panose="020F0502020204030204" pitchFamily="34" charset="0"/>
              </a:rPr>
              <a:t> o </a:t>
            </a:r>
            <a:r>
              <a:rPr lang="en-US" sz="1200" b="1" dirty="0" err="1">
                <a:latin typeface="Calibri" panose="020F0502020204030204" pitchFamily="34" charset="0"/>
                <a:cs typeface="Calibri" panose="020F0502020204030204" pitchFamily="34" charset="0"/>
              </a:rPr>
              <a:t>ganlyniadau</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personol</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oni</a:t>
            </a:r>
            <a:r>
              <a:rPr lang="en-US" sz="1200" b="1" dirty="0">
                <a:latin typeface="Calibri" panose="020F0502020204030204" pitchFamily="34" charset="0"/>
                <a:cs typeface="Calibri" panose="020F0502020204030204" pitchFamily="34" charset="0"/>
              </a:rPr>
              <a:t> bai bod </a:t>
            </a:r>
            <a:r>
              <a:rPr lang="en-US" sz="1200" b="1" dirty="0" err="1">
                <a:latin typeface="Calibri" panose="020F0502020204030204" pitchFamily="34" charset="0"/>
                <a:cs typeface="Calibri" panose="020F0502020204030204" pitchFamily="34" charset="0"/>
              </a:rPr>
              <a:t>yr</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awdurdod</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lleol</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yn</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darparu</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neu’n</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trefnu</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gofal</a:t>
            </a:r>
            <a:r>
              <a:rPr lang="en-US" sz="1200" b="1" dirty="0">
                <a:latin typeface="Calibri" panose="020F0502020204030204" pitchFamily="34" charset="0"/>
                <a:cs typeface="Calibri" panose="020F0502020204030204" pitchFamily="34" charset="0"/>
              </a:rPr>
              <a:t> a </a:t>
            </a:r>
            <a:r>
              <a:rPr lang="en-US" sz="1200" b="1" dirty="0" err="1">
                <a:latin typeface="Calibri" panose="020F0502020204030204" pitchFamily="34" charset="0"/>
                <a:cs typeface="Calibri" panose="020F0502020204030204" pitchFamily="34" charset="0"/>
              </a:rPr>
              <a:t>chymorth</a:t>
            </a:r>
            <a:r>
              <a:rPr lang="en-US" sz="1200" b="1" dirty="0">
                <a:latin typeface="Calibri" panose="020F0502020204030204" pitchFamily="34" charset="0"/>
                <a:cs typeface="Calibri" panose="020F0502020204030204" pitchFamily="34" charset="0"/>
              </a:rPr>
              <a:t> </a:t>
            </a:r>
            <a:endParaRPr lang="en-US" dirty="0">
              <a:latin typeface="Calibri" panose="020F0502020204030204" pitchFamily="34" charset="0"/>
            </a:endParaRPr>
          </a:p>
          <a:p>
            <a:pPr algn="ctr">
              <a:defRPr/>
            </a:pPr>
            <a:r>
              <a:rPr lang="en-GB" sz="1200" b="1" dirty="0">
                <a:latin typeface="Calibri" panose="020F0502020204030204" pitchFamily="34" charset="0"/>
                <a:cs typeface="Calibri" panose="020F0502020204030204" pitchFamily="34" charset="0"/>
              </a:rPr>
              <a:t>As a consequence they are unlikely to achieve one or more personal outcomes unless the local authority provides or arranges care and support </a:t>
            </a:r>
            <a:endParaRPr lang="en-US" dirty="0">
              <a:latin typeface="Calibri" panose="020F0502020204030204" pitchFamily="34" charset="0"/>
              <a:cs typeface="Calibri" panose="020F0502020204030204" pitchFamily="34" charset="0"/>
            </a:endParaRPr>
          </a:p>
          <a:p>
            <a:pPr algn="ctr">
              <a:buClr>
                <a:srgbClr val="00B050"/>
              </a:buClr>
              <a:defRPr/>
            </a:pPr>
            <a:endParaRPr lang="en-GB" sz="1200" b="1" dirty="0">
              <a:latin typeface="Calibri" panose="020F0502020204030204" pitchFamily="34" charset="0"/>
              <a:cs typeface="Calibri" panose="020F0502020204030204" pitchFamily="34" charset="0"/>
            </a:endParaRPr>
          </a:p>
        </p:txBody>
      </p:sp>
      <p:sp>
        <p:nvSpPr>
          <p:cNvPr id="11" name="Rounded Rectangle 10"/>
          <p:cNvSpPr/>
          <p:nvPr/>
        </p:nvSpPr>
        <p:spPr>
          <a:xfrm>
            <a:off x="271127" y="3653844"/>
            <a:ext cx="3801463" cy="2205394"/>
          </a:xfrm>
          <a:prstGeom prst="roundRect">
            <a:avLst/>
          </a:prstGeom>
          <a:solidFill>
            <a:schemeClr val="bg1">
              <a:lumMod val="95000"/>
            </a:schemeClr>
          </a:solidFill>
          <a:ln w="57150">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buClr>
                <a:srgbClr val="00B050"/>
              </a:buClr>
              <a:defRPr/>
            </a:pPr>
            <a:endParaRPr lang="en-GB" sz="1200" dirty="0">
              <a:solidFill>
                <a:schemeClr val="tx1"/>
              </a:solidFill>
              <a:latin typeface="Calibri" panose="020F0502020204030204" pitchFamily="34" charset="0"/>
              <a:cs typeface="Calibri" panose="020F0502020204030204" pitchFamily="34" charset="0"/>
            </a:endParaRPr>
          </a:p>
          <a:p>
            <a:pPr>
              <a:buClr>
                <a:srgbClr val="00B050"/>
              </a:buClr>
              <a:defRPr/>
            </a:pPr>
            <a:r>
              <a:rPr lang="cy" sz="1200" dirty="0">
                <a:solidFill>
                  <a:srgbClr val="000000"/>
                </a:solidFill>
                <a:latin typeface="Calibri" panose="020F0502020204030204" pitchFamily="34" charset="0"/>
              </a:rPr>
              <a:t>O ganlyniad nid yw’r oedolyn yn gallu diwallu’r angen hwnnw, naill ai ar ei ben ei hun, neu gyda chefnogaeth eraill parod, neu gyda chymorth gwasanaethau yn y gymuned.</a:t>
            </a:r>
            <a:endParaRPr lang="cy" sz="1200" dirty="0">
              <a:solidFill>
                <a:srgbClr val="000000"/>
              </a:solidFill>
              <a:latin typeface="Calibri" panose="020F0502020204030204" pitchFamily="34" charset="0"/>
              <a:cs typeface="Calibri" panose="020F0502020204030204" pitchFamily="34" charset="0"/>
            </a:endParaRPr>
          </a:p>
          <a:p>
            <a:pPr>
              <a:defRPr/>
            </a:pPr>
            <a:endParaRPr lang="en-GB" sz="1200" dirty="0">
              <a:solidFill>
                <a:schemeClr val="tx1"/>
              </a:solidFill>
              <a:latin typeface="Calibri" panose="020F0502020204030204" pitchFamily="34" charset="0"/>
              <a:cs typeface="Calibri" panose="020F0502020204030204" pitchFamily="34" charset="0"/>
            </a:endParaRPr>
          </a:p>
          <a:p>
            <a:pPr>
              <a:defRPr/>
            </a:pPr>
            <a:r>
              <a:rPr lang="en-GB" sz="1200" dirty="0">
                <a:solidFill>
                  <a:srgbClr val="000000"/>
                </a:solidFill>
                <a:latin typeface="Calibri" panose="020F0502020204030204" pitchFamily="34" charset="0"/>
              </a:rPr>
              <a:t>Statutory Guidance for service providers and responsible individuals on meeting service standards regulations under the Regulation and Inspection in Social Care (Wales) Act 2016 RISCA legislation</a:t>
            </a:r>
            <a:endParaRPr lang="en-GB" sz="1200" dirty="0">
              <a:solidFill>
                <a:srgbClr val="000000"/>
              </a:solidFill>
              <a:latin typeface="Calibri" panose="020F0502020204030204" pitchFamily="34" charset="0"/>
              <a:cs typeface="Calibri" panose="020F0502020204030204" pitchFamily="34" charset="0"/>
            </a:endParaRPr>
          </a:p>
          <a:p>
            <a:pPr>
              <a:buClr>
                <a:srgbClr val="00B050"/>
              </a:buClr>
              <a:defRPr/>
            </a:pPr>
            <a:endParaRPr lang="en-GB" dirty="0">
              <a:solidFill>
                <a:schemeClr val="tx1"/>
              </a:solidFill>
              <a:latin typeface="Calibri" panose="020F0502020204030204" pitchFamily="34" charset="0"/>
              <a:cs typeface="Calibri" panose="020F0502020204030204" pitchFamily="34" charset="0"/>
            </a:endParaRPr>
          </a:p>
        </p:txBody>
      </p:sp>
      <p:sp>
        <p:nvSpPr>
          <p:cNvPr id="8" name="Rectangle 7"/>
          <p:cNvSpPr/>
          <p:nvPr/>
        </p:nvSpPr>
        <p:spPr>
          <a:xfrm>
            <a:off x="271127" y="275274"/>
            <a:ext cx="8170345" cy="400110"/>
          </a:xfrm>
          <a:prstGeom prst="rect">
            <a:avLst/>
          </a:prstGeom>
        </p:spPr>
        <p:txBody>
          <a:bodyPr wrap="square">
            <a:spAutoFit/>
          </a:bodyPr>
          <a:lstStyle/>
          <a:p>
            <a:r>
              <a:rPr lang="cy" sz="2000" b="1" dirty="0">
                <a:solidFill>
                  <a:srgbClr val="16AD85"/>
                </a:solidFill>
                <a:latin typeface="Calibri" panose="020F0502020204030204" pitchFamily="34" charset="0"/>
              </a:rPr>
              <a:t>Rheoliadau Gofal a Chymorth (Cymhwysedd) (Cymru) 2015 – oedolion</a:t>
            </a:r>
            <a:endParaRPr lang="en-GB" sz="2000" b="1" dirty="0">
              <a:latin typeface="Calibri" panose="020F0502020204030204" pitchFamily="34" charset="0"/>
            </a:endParaRPr>
          </a:p>
        </p:txBody>
      </p:sp>
    </p:spTree>
    <p:extLst>
      <p:ext uri="{BB962C8B-B14F-4D97-AF65-F5344CB8AC3E}">
        <p14:creationId xmlns:p14="http://schemas.microsoft.com/office/powerpoint/2010/main" val="43333448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6"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627" y="2432"/>
            <a:ext cx="8534472" cy="443618"/>
          </a:xfrm>
        </p:spPr>
        <p:txBody>
          <a:bodyPr>
            <a:normAutofit/>
          </a:bodyPr>
          <a:lstStyle/>
          <a:p>
            <a:r>
              <a:rPr lang="en-GB" sz="1800" b="1" dirty="0">
                <a:solidFill>
                  <a:srgbClr val="16AD85"/>
                </a:solidFill>
                <a:ea typeface="Calibri" panose="020F0502020204030204" pitchFamily="34" charset="0"/>
              </a:rPr>
              <a:t>Care and Support (Eligibility) (Wales) Regulations 2015 – carers</a:t>
            </a:r>
            <a:endParaRPr lang="en-GB" sz="1800" b="1" u="sng" dirty="0">
              <a:solidFill>
                <a:srgbClr val="16AD85"/>
              </a:solidFill>
            </a:endParaRPr>
          </a:p>
        </p:txBody>
      </p:sp>
      <p:sp>
        <p:nvSpPr>
          <p:cNvPr id="4" name="Slide Number Placeholder 3"/>
          <p:cNvSpPr>
            <a:spLocks noGrp="1"/>
          </p:cNvSpPr>
          <p:nvPr>
            <p:ph type="sldNum" sz="quarter" idx="12"/>
          </p:nvPr>
        </p:nvSpPr>
        <p:spPr/>
        <p:txBody>
          <a:bodyPr/>
          <a:lstStyle/>
          <a:p>
            <a:fld id="{259CC62F-30C0-4A15-BEEE-9BC3816535A8}" type="slidenum">
              <a:rPr lang="en-GB" smtClean="0"/>
              <a:pPr/>
              <a:t>31</a:t>
            </a:fld>
            <a:endParaRPr lang="en-GB"/>
          </a:p>
        </p:txBody>
      </p:sp>
      <p:sp>
        <p:nvSpPr>
          <p:cNvPr id="9" name="Rounded Rectangle 8"/>
          <p:cNvSpPr/>
          <p:nvPr/>
        </p:nvSpPr>
        <p:spPr>
          <a:xfrm>
            <a:off x="275082" y="633927"/>
            <a:ext cx="3469952" cy="2923312"/>
          </a:xfrm>
          <a:prstGeom prst="roundRect">
            <a:avLst/>
          </a:prstGeom>
          <a:solidFill>
            <a:schemeClr val="bg1">
              <a:lumMod val="95000"/>
            </a:schemeClr>
          </a:solidFill>
          <a:ln w="57150">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buClr>
                <a:srgbClr val="00B050"/>
              </a:buClr>
              <a:defRPr/>
            </a:pPr>
            <a:r>
              <a:rPr lang="en-GB" sz="1300" dirty="0">
                <a:solidFill>
                  <a:prstClr val="black"/>
                </a:solidFill>
                <a:latin typeface="Calibri" panose="020F0502020204030204" pitchFamily="34" charset="0"/>
                <a:cs typeface="Calibri" panose="020F0502020204030204" pitchFamily="34" charset="0"/>
              </a:rPr>
              <a:t>Their need is one that arises as a result of providing care for either a disabled child or an adult who has needs arising from </a:t>
            </a:r>
            <a:r>
              <a:rPr lang="en-GB" sz="1300" dirty="0">
                <a:solidFill>
                  <a:schemeClr val="tx1"/>
                </a:solidFill>
                <a:latin typeface="Calibri" panose="020F0502020204030204" pitchFamily="34" charset="0"/>
                <a:cs typeface="Calibri" panose="020F0502020204030204" pitchFamily="34" charset="0"/>
              </a:rPr>
              <a:t>physical or mental ill-health, age, disability, dependence on alcohol or drugs or other similar circumstances </a:t>
            </a:r>
          </a:p>
          <a:p>
            <a:pPr>
              <a:buClr>
                <a:srgbClr val="00B050"/>
              </a:buClr>
              <a:defRPr/>
            </a:pPr>
            <a:endParaRPr lang="en-GB" sz="1300" dirty="0">
              <a:solidFill>
                <a:schemeClr val="tx1"/>
              </a:solidFill>
              <a:latin typeface="Calibri" panose="020F0502020204030204" pitchFamily="34" charset="0"/>
              <a:cs typeface="Calibri" panose="020F0502020204030204" pitchFamily="34" charset="0"/>
            </a:endParaRPr>
          </a:p>
          <a:p>
            <a:pPr>
              <a:buClr>
                <a:srgbClr val="00B050"/>
              </a:buClr>
              <a:defRPr/>
            </a:pPr>
            <a:r>
              <a:rPr lang="cy" sz="1300" dirty="0">
                <a:solidFill>
                  <a:srgbClr val="000000"/>
                </a:solidFill>
                <a:latin typeface="Calibri" panose="020F0502020204030204" pitchFamily="34" charset="0"/>
              </a:rPr>
              <a:t>Mae'r angen yn deillio o ddarparu gofal i naill ai blentyn anabl neu oedolyn sydd ag anghenion yn codi o afiechyd corfforol neu feddyliol, oedran, anabledd, dibyniaeth ar alcohol neu gyffuriau neu amgylchiadau tebyg eraill yr oedolyn </a:t>
            </a:r>
          </a:p>
          <a:p>
            <a:pPr>
              <a:buClr>
                <a:srgbClr val="00B050"/>
              </a:buClr>
              <a:defRPr/>
            </a:pPr>
            <a:endParaRPr lang="en-GB" dirty="0">
              <a:solidFill>
                <a:schemeClr val="tx1"/>
              </a:solidFill>
              <a:latin typeface="Calibri" panose="020F0502020204030204" pitchFamily="34" charset="0"/>
              <a:cs typeface="Calibri" panose="020F0502020204030204" pitchFamily="34" charset="0"/>
            </a:endParaRPr>
          </a:p>
        </p:txBody>
      </p:sp>
      <p:sp>
        <p:nvSpPr>
          <p:cNvPr id="10" name="Rounded Rectangle 9"/>
          <p:cNvSpPr/>
          <p:nvPr/>
        </p:nvSpPr>
        <p:spPr>
          <a:xfrm>
            <a:off x="4427983" y="633926"/>
            <a:ext cx="4519115" cy="4991032"/>
          </a:xfrm>
          <a:prstGeom prst="roundRect">
            <a:avLst>
              <a:gd name="adj" fmla="val 10220"/>
            </a:avLst>
          </a:prstGeom>
          <a:no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500" dirty="0">
                <a:solidFill>
                  <a:schemeClr val="accent1"/>
                </a:solidFill>
                <a:latin typeface="Calibri" panose="020F0502020204030204" pitchFamily="34" charset="0"/>
                <a:cs typeface="Calibri" panose="020F0502020204030204" pitchFamily="34" charset="0"/>
              </a:rPr>
              <a:t>  </a:t>
            </a:r>
            <a:endParaRPr lang="en-GB" sz="1700" dirty="0">
              <a:solidFill>
                <a:schemeClr val="tx1"/>
              </a:solidFill>
              <a:latin typeface="Calibri" panose="020F0502020204030204" pitchFamily="34" charset="0"/>
              <a:cs typeface="Calibri" panose="020F0502020204030204" pitchFamily="34" charset="0"/>
            </a:endParaRPr>
          </a:p>
        </p:txBody>
      </p:sp>
      <p:cxnSp>
        <p:nvCxnSpPr>
          <p:cNvPr id="14" name="Elbow Connector 13"/>
          <p:cNvCxnSpPr/>
          <p:nvPr/>
        </p:nvCxnSpPr>
        <p:spPr>
          <a:xfrm flipV="1">
            <a:off x="4067944" y="1700808"/>
            <a:ext cx="377429" cy="1331912"/>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4543317" y="624169"/>
            <a:ext cx="4403782" cy="5555367"/>
          </a:xfrm>
          <a:prstGeom prst="rect">
            <a:avLst/>
          </a:prstGeom>
        </p:spPr>
        <p:txBody>
          <a:bodyPr wrap="square">
            <a:spAutoFit/>
          </a:bodyPr>
          <a:lstStyle/>
          <a:p>
            <a:pPr marL="177800" indent="-177800">
              <a:buClr>
                <a:srgbClr val="00B050"/>
              </a:buClr>
              <a:buFont typeface="Arial" panose="020B0604020202020204" pitchFamily="34" charset="0"/>
              <a:buChar char="•"/>
            </a:pPr>
            <a:r>
              <a:rPr lang="en-GB" sz="1300" dirty="0">
                <a:latin typeface="Calibri" panose="020F0502020204030204" pitchFamily="34" charset="0"/>
                <a:cs typeface="Calibri" panose="020F0502020204030204" pitchFamily="34" charset="0"/>
              </a:rPr>
              <a:t>Ability to carry out self-care or domestic routines</a:t>
            </a:r>
          </a:p>
          <a:p>
            <a:pPr marL="177800" indent="-177800">
              <a:buClr>
                <a:srgbClr val="00B050"/>
              </a:buClr>
              <a:buFont typeface="Arial" panose="020B0604020202020204" pitchFamily="34" charset="0"/>
              <a:buChar char="•"/>
            </a:pPr>
            <a:r>
              <a:rPr lang="en-GB" sz="1300" dirty="0">
                <a:latin typeface="Calibri" panose="020F0502020204030204" pitchFamily="34" charset="0"/>
                <a:cs typeface="Calibri" panose="020F0502020204030204" pitchFamily="34" charset="0"/>
              </a:rPr>
              <a:t>Ability to communicate</a:t>
            </a:r>
          </a:p>
          <a:p>
            <a:pPr marL="177800" indent="-177800">
              <a:buClr>
                <a:srgbClr val="00B050"/>
              </a:buClr>
              <a:buFont typeface="Arial" panose="020B0604020202020204" pitchFamily="34" charset="0"/>
              <a:buChar char="•"/>
            </a:pPr>
            <a:r>
              <a:rPr lang="en-GB" sz="1300" dirty="0">
                <a:latin typeface="Calibri" panose="020F0502020204030204" pitchFamily="34" charset="0"/>
                <a:cs typeface="Calibri" panose="020F0502020204030204" pitchFamily="34" charset="0"/>
              </a:rPr>
              <a:t>Protection from abuse or neglect</a:t>
            </a:r>
          </a:p>
          <a:p>
            <a:pPr marL="177800" indent="-177800">
              <a:buClr>
                <a:srgbClr val="00B050"/>
              </a:buClr>
              <a:buFont typeface="Arial" panose="020B0604020202020204" pitchFamily="34" charset="0"/>
              <a:buChar char="•"/>
            </a:pPr>
            <a:r>
              <a:rPr lang="en-GB" sz="1300" dirty="0">
                <a:latin typeface="Calibri" panose="020F0502020204030204" pitchFamily="34" charset="0"/>
                <a:cs typeface="Calibri" panose="020F0502020204030204" pitchFamily="34" charset="0"/>
              </a:rPr>
              <a:t>Involvement in work, education, learning or in leisure activities </a:t>
            </a:r>
          </a:p>
          <a:p>
            <a:pPr marL="177800" indent="-177800">
              <a:buClr>
                <a:srgbClr val="00B050"/>
              </a:buClr>
              <a:buFont typeface="Arial" panose="020B0604020202020204" pitchFamily="34" charset="0"/>
              <a:buChar char="•"/>
            </a:pPr>
            <a:r>
              <a:rPr lang="en-GB" sz="1300" dirty="0">
                <a:latin typeface="Calibri" panose="020F0502020204030204" pitchFamily="34" charset="0"/>
                <a:cs typeface="Calibri" panose="020F0502020204030204" pitchFamily="34" charset="0"/>
              </a:rPr>
              <a:t>Maintenance or development of family or other significant personal relationships</a:t>
            </a:r>
          </a:p>
          <a:p>
            <a:pPr marL="177800" indent="-177800">
              <a:buClr>
                <a:srgbClr val="00B050"/>
              </a:buClr>
              <a:buFont typeface="Arial" panose="020B0604020202020204" pitchFamily="34" charset="0"/>
              <a:buChar char="•"/>
            </a:pPr>
            <a:r>
              <a:rPr lang="en-GB" sz="1300" dirty="0">
                <a:latin typeface="Calibri" panose="020F0502020204030204" pitchFamily="34" charset="0"/>
                <a:cs typeface="Calibri" panose="020F0502020204030204" pitchFamily="34" charset="0"/>
              </a:rPr>
              <a:t>Development and maintenance of social relationships and involvement in the community </a:t>
            </a:r>
          </a:p>
          <a:p>
            <a:pPr marL="177800" indent="-177800">
              <a:buClr>
                <a:srgbClr val="00B050"/>
              </a:buClr>
              <a:buFont typeface="Arial" panose="020B0604020202020204" pitchFamily="34" charset="0"/>
              <a:buChar char="•"/>
            </a:pPr>
            <a:r>
              <a:rPr lang="en-GB" sz="1300" dirty="0">
                <a:latin typeface="Calibri" panose="020F0502020204030204" pitchFamily="34" charset="0"/>
                <a:cs typeface="Calibri" panose="020F0502020204030204" pitchFamily="34" charset="0"/>
              </a:rPr>
              <a:t>For an adult carer, fulfilment of caring responsibilities for a child</a:t>
            </a:r>
          </a:p>
          <a:p>
            <a:pPr marL="177800" indent="-177800">
              <a:buClr>
                <a:srgbClr val="00B050"/>
              </a:buClr>
              <a:buFont typeface="Arial" panose="020B0604020202020204" pitchFamily="34" charset="0"/>
              <a:buChar char="•"/>
            </a:pPr>
            <a:r>
              <a:rPr lang="en-GB" sz="1300" dirty="0">
                <a:latin typeface="Calibri" panose="020F0502020204030204" pitchFamily="34" charset="0"/>
                <a:cs typeface="Calibri" panose="020F0502020204030204" pitchFamily="34" charset="0"/>
              </a:rPr>
              <a:t>For a child, achieving developmental goals </a:t>
            </a:r>
          </a:p>
          <a:p>
            <a:pPr marL="177800" indent="-177800">
              <a:buClr>
                <a:srgbClr val="00B050"/>
              </a:buClr>
              <a:buFont typeface="Arial" panose="020B0604020202020204" pitchFamily="34" charset="0"/>
              <a:buChar char="•"/>
            </a:pPr>
            <a:endParaRPr lang="en-GB" sz="1300" dirty="0">
              <a:latin typeface="Calibri" panose="020F0502020204030204" pitchFamily="34" charset="0"/>
              <a:cs typeface="Calibri" panose="020F0502020204030204" pitchFamily="34" charset="0"/>
            </a:endParaRPr>
          </a:p>
          <a:p>
            <a:pPr marL="177800" indent="-177800">
              <a:buClr>
                <a:srgbClr val="00B050"/>
              </a:buClr>
              <a:buFont typeface="Arial" panose="020B0604020202020204" pitchFamily="34" charset="0"/>
              <a:buChar char="•"/>
            </a:pPr>
            <a:r>
              <a:rPr lang="cy" sz="1300" dirty="0">
                <a:solidFill>
                  <a:srgbClr val="000000"/>
                </a:solidFill>
                <a:latin typeface="Calibri" panose="020F0502020204030204" pitchFamily="34" charset="0"/>
              </a:rPr>
              <a:t>Y gallu i gyflawni hunanofal neu arferion domestig</a:t>
            </a:r>
          </a:p>
          <a:p>
            <a:pPr marL="177800" indent="-177800">
              <a:buClr>
                <a:srgbClr val="00B050"/>
              </a:buClr>
              <a:buFont typeface="Arial" panose="020B0604020202020204" pitchFamily="34" charset="0"/>
              <a:buChar char="•"/>
            </a:pPr>
            <a:r>
              <a:rPr lang="cy" sz="1300" dirty="0">
                <a:solidFill>
                  <a:srgbClr val="000000"/>
                </a:solidFill>
                <a:latin typeface="Calibri" panose="020F0502020204030204" pitchFamily="34" charset="0"/>
              </a:rPr>
              <a:t>Y gallu i gyfathrebu</a:t>
            </a:r>
          </a:p>
          <a:p>
            <a:pPr marL="177800" indent="-177800">
              <a:buClr>
                <a:srgbClr val="00B050"/>
              </a:buClr>
              <a:buFont typeface="Arial" panose="020B0604020202020204" pitchFamily="34" charset="0"/>
              <a:buChar char="•"/>
            </a:pPr>
            <a:r>
              <a:rPr lang="cy" sz="1300" dirty="0">
                <a:solidFill>
                  <a:srgbClr val="000000"/>
                </a:solidFill>
                <a:latin typeface="Calibri" panose="020F0502020204030204" pitchFamily="34" charset="0"/>
              </a:rPr>
              <a:t>Amddiffyn rhag camdriniaeth ac esgeulustod;</a:t>
            </a:r>
          </a:p>
          <a:p>
            <a:pPr marL="177800" indent="-177800">
              <a:buClr>
                <a:srgbClr val="00B050"/>
              </a:buClr>
              <a:buFont typeface="Arial" panose="020B0604020202020204" pitchFamily="34" charset="0"/>
              <a:buChar char="•"/>
            </a:pPr>
            <a:r>
              <a:rPr lang="cy" sz="1300" dirty="0">
                <a:solidFill>
                  <a:srgbClr val="000000"/>
                </a:solidFill>
                <a:latin typeface="Calibri" panose="020F0502020204030204" pitchFamily="34" charset="0"/>
              </a:rPr>
              <a:t>Cymryd rhan mewn gwaith, addysg, dysgu neu weithgareddau hamdden </a:t>
            </a:r>
          </a:p>
          <a:p>
            <a:pPr marL="177800" indent="-177800">
              <a:buClr>
                <a:srgbClr val="00B050"/>
              </a:buClr>
              <a:buFont typeface="Arial" panose="020B0604020202020204" pitchFamily="34" charset="0"/>
              <a:buChar char="•"/>
            </a:pPr>
            <a:r>
              <a:rPr lang="cy" sz="1300" dirty="0">
                <a:solidFill>
                  <a:srgbClr val="000000"/>
                </a:solidFill>
                <a:latin typeface="Calibri" panose="020F0502020204030204" pitchFamily="34" charset="0"/>
              </a:rPr>
              <a:t>Cynnal neu ddatblygu perthnasoedd teuluol neu berthnasoedd personol arwyddocaol eraill</a:t>
            </a:r>
          </a:p>
          <a:p>
            <a:pPr marL="177800" indent="-177800">
              <a:buClr>
                <a:srgbClr val="00B050"/>
              </a:buClr>
              <a:buFont typeface="Arial" panose="020B0604020202020204" pitchFamily="34" charset="0"/>
              <a:buChar char="•"/>
            </a:pPr>
            <a:r>
              <a:rPr lang="cy" sz="1300" dirty="0">
                <a:solidFill>
                  <a:srgbClr val="000000"/>
                </a:solidFill>
                <a:latin typeface="Calibri" panose="020F0502020204030204" pitchFamily="34" charset="0"/>
              </a:rPr>
              <a:t>Datblygu a chynnal perthnasoedd cymdeithasol a chyfranogiad yn y gymuned </a:t>
            </a:r>
          </a:p>
          <a:p>
            <a:pPr marL="177800" indent="-177800">
              <a:buClr>
                <a:srgbClr val="00B050"/>
              </a:buClr>
              <a:buFont typeface="Arial" panose="020B0604020202020204" pitchFamily="34" charset="0"/>
              <a:buChar char="•"/>
            </a:pPr>
            <a:r>
              <a:rPr lang="cy" sz="1300" dirty="0">
                <a:solidFill>
                  <a:srgbClr val="000000"/>
                </a:solidFill>
                <a:latin typeface="Calibri" panose="020F0502020204030204" pitchFamily="34" charset="0"/>
              </a:rPr>
              <a:t>Ar gyfer gofalwr sy'n oedolyn, cyflawni cyfrifoldebau gofalu am blentyn</a:t>
            </a:r>
          </a:p>
          <a:p>
            <a:pPr marL="177800" indent="-177800">
              <a:buClr>
                <a:srgbClr val="00B050"/>
              </a:buClr>
              <a:buFont typeface="Arial" panose="020B0604020202020204" pitchFamily="34" charset="0"/>
              <a:buChar char="•"/>
            </a:pPr>
            <a:r>
              <a:rPr lang="cy" sz="1300" dirty="0">
                <a:solidFill>
                  <a:srgbClr val="000000"/>
                </a:solidFill>
                <a:latin typeface="Calibri" panose="020F0502020204030204" pitchFamily="34" charset="0"/>
              </a:rPr>
              <a:t>Ar gyfer plentyn, cyflawni nodau datblygiadol</a:t>
            </a:r>
          </a:p>
          <a:p>
            <a:pPr marL="177800" indent="-177800">
              <a:buClr>
                <a:srgbClr val="00B050"/>
              </a:buClr>
              <a:buFont typeface="Arial" panose="020B0604020202020204" pitchFamily="34" charset="0"/>
              <a:buChar char="•"/>
            </a:pPr>
            <a:endParaRPr lang="en-GB" sz="1200" dirty="0">
              <a:latin typeface="Calibri" panose="020F0502020204030204" pitchFamily="34" charset="0"/>
              <a:cs typeface="Calibri" panose="020F0502020204030204" pitchFamily="34" charset="0"/>
            </a:endParaRPr>
          </a:p>
          <a:p>
            <a:pPr marL="177800" indent="-177800">
              <a:buClr>
                <a:srgbClr val="00B050"/>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p:txBody>
      </p:sp>
      <p:sp>
        <p:nvSpPr>
          <p:cNvPr id="6" name="Rectangle 5"/>
          <p:cNvSpPr/>
          <p:nvPr/>
        </p:nvSpPr>
        <p:spPr>
          <a:xfrm>
            <a:off x="1004579" y="5699244"/>
            <a:ext cx="7344816" cy="1015663"/>
          </a:xfrm>
          <a:prstGeom prst="rect">
            <a:avLst/>
          </a:prstGeom>
          <a:ln w="28575">
            <a:solidFill>
              <a:srgbClr val="34B555"/>
            </a:solidFill>
          </a:ln>
        </p:spPr>
        <p:txBody>
          <a:bodyPr wrap="square">
            <a:spAutoFit/>
          </a:bodyPr>
          <a:lstStyle/>
          <a:p>
            <a:pPr algn="ctr">
              <a:buClr>
                <a:srgbClr val="00B050"/>
              </a:buClr>
              <a:defRPr/>
            </a:pPr>
            <a:r>
              <a:rPr lang="en-GB" sz="1200" b="1" dirty="0">
                <a:latin typeface="Calibri" panose="020F0502020204030204" pitchFamily="34" charset="0"/>
                <a:cs typeface="Calibri" panose="020F0502020204030204" pitchFamily="34" charset="0"/>
              </a:rPr>
              <a:t>As a consequence they are unlikely to achieve one or more personal outcomes unless the local authority provides or arranges support for the carer or care for the cared for person </a:t>
            </a:r>
          </a:p>
          <a:p>
            <a:pPr algn="ctr">
              <a:buClr>
                <a:srgbClr val="00B050"/>
              </a:buClr>
              <a:defRPr/>
            </a:pPr>
            <a:r>
              <a:rPr lang="cy" sz="1200" b="1" dirty="0">
                <a:solidFill>
                  <a:srgbClr val="000000"/>
                </a:solidFill>
                <a:latin typeface="Calibri" panose="020F0502020204030204" pitchFamily="34" charset="0"/>
              </a:rPr>
              <a:t>O ganlyniad, maent yn annhebygol o gyflawni un neu fwy o ganlyniadau personol oni bai bod yr awdurdod lleol yn darparu neu’n trefnu cymorth i’r gofalwr neu ofal ar gyfer y person sy’n derbyn gofal. </a:t>
            </a:r>
          </a:p>
          <a:p>
            <a:pPr algn="ctr">
              <a:buClr>
                <a:srgbClr val="00B050"/>
              </a:buClr>
              <a:defRPr/>
            </a:pPr>
            <a:endParaRPr lang="en-GB" sz="1200" b="1" dirty="0">
              <a:latin typeface="Calibri" panose="020F0502020204030204" pitchFamily="34" charset="0"/>
              <a:cs typeface="Calibri" panose="020F0502020204030204" pitchFamily="34" charset="0"/>
            </a:endParaRPr>
          </a:p>
        </p:txBody>
      </p:sp>
      <p:sp>
        <p:nvSpPr>
          <p:cNvPr id="11" name="Rounded Rectangle 10"/>
          <p:cNvSpPr/>
          <p:nvPr/>
        </p:nvSpPr>
        <p:spPr>
          <a:xfrm>
            <a:off x="275082" y="3612995"/>
            <a:ext cx="3469953" cy="2001644"/>
          </a:xfrm>
          <a:prstGeom prst="roundRect">
            <a:avLst/>
          </a:prstGeom>
          <a:solidFill>
            <a:schemeClr val="bg1">
              <a:lumMod val="95000"/>
            </a:schemeClr>
          </a:solidFill>
          <a:ln w="57150">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buClr>
                <a:srgbClr val="00B050"/>
              </a:buClr>
              <a:defRPr/>
            </a:pPr>
            <a:endParaRPr lang="en-GB" sz="1300" dirty="0">
              <a:solidFill>
                <a:prstClr val="black"/>
              </a:solidFill>
              <a:latin typeface="Calibri" panose="020F0502020204030204" pitchFamily="34" charset="0"/>
              <a:cs typeface="Calibri" panose="020F0502020204030204" pitchFamily="34" charset="0"/>
            </a:endParaRPr>
          </a:p>
          <a:p>
            <a:pPr>
              <a:buClr>
                <a:srgbClr val="00B050"/>
              </a:buClr>
              <a:defRPr/>
            </a:pPr>
            <a:r>
              <a:rPr lang="en-GB" sz="1300" dirty="0">
                <a:solidFill>
                  <a:prstClr val="black"/>
                </a:solidFill>
                <a:latin typeface="Calibri" panose="020F0502020204030204" pitchFamily="34" charset="0"/>
                <a:cs typeface="Calibri" panose="020F0502020204030204" pitchFamily="34" charset="0"/>
              </a:rPr>
              <a:t>As a result the carer cannot meet the need alone</a:t>
            </a:r>
            <a:r>
              <a:rPr lang="en-GB" sz="1300" dirty="0">
                <a:solidFill>
                  <a:schemeClr val="tx1"/>
                </a:solidFill>
                <a:latin typeface="Calibri" panose="020F0502020204030204" pitchFamily="34" charset="0"/>
                <a:cs typeface="Calibri" panose="020F0502020204030204" pitchFamily="34" charset="0"/>
              </a:rPr>
              <a:t>, or with support of willing others, or with assistance of services in the community </a:t>
            </a:r>
          </a:p>
          <a:p>
            <a:pPr>
              <a:buClr>
                <a:srgbClr val="00B050"/>
              </a:buClr>
              <a:defRPr/>
            </a:pPr>
            <a:endParaRPr lang="en-GB" sz="1300" dirty="0">
              <a:solidFill>
                <a:schemeClr val="tx1"/>
              </a:solidFill>
              <a:latin typeface="Calibri" panose="020F0502020204030204" pitchFamily="34" charset="0"/>
              <a:cs typeface="Calibri" panose="020F0502020204030204" pitchFamily="34" charset="0"/>
            </a:endParaRPr>
          </a:p>
          <a:p>
            <a:pPr>
              <a:buClr>
                <a:srgbClr val="00B050"/>
              </a:buClr>
              <a:defRPr/>
            </a:pPr>
            <a:r>
              <a:rPr lang="cy" sz="1300" dirty="0">
                <a:solidFill>
                  <a:srgbClr val="000000"/>
                </a:solidFill>
                <a:latin typeface="Calibri" panose="020F0502020204030204" pitchFamily="34" charset="0"/>
              </a:rPr>
              <a:t>O ganlyniad, nid yw’r gofalwr yn gallu diwallu’r angen hwnnw ar ein ben ei hun, neu gyda chefnogaeth eraill parod, neu gyda chymorth gwasanaethau yn y gymuned</a:t>
            </a:r>
          </a:p>
          <a:p>
            <a:pPr>
              <a:buClr>
                <a:srgbClr val="00B050"/>
              </a:buClr>
              <a:defRPr/>
            </a:pPr>
            <a:endParaRPr lang="en-GB" dirty="0">
              <a:solidFill>
                <a:schemeClr val="tx1"/>
              </a:solidFill>
              <a:latin typeface="Calibri" panose="020F0502020204030204" pitchFamily="34" charset="0"/>
              <a:cs typeface="Calibri" panose="020F0502020204030204" pitchFamily="34" charset="0"/>
            </a:endParaRPr>
          </a:p>
        </p:txBody>
      </p:sp>
      <p:sp>
        <p:nvSpPr>
          <p:cNvPr id="5" name="Rectangle 4"/>
          <p:cNvSpPr/>
          <p:nvPr/>
        </p:nvSpPr>
        <p:spPr>
          <a:xfrm>
            <a:off x="412626" y="256873"/>
            <a:ext cx="7582797" cy="369332"/>
          </a:xfrm>
          <a:prstGeom prst="rect">
            <a:avLst/>
          </a:prstGeom>
        </p:spPr>
        <p:txBody>
          <a:bodyPr wrap="square">
            <a:spAutoFit/>
          </a:bodyPr>
          <a:lstStyle/>
          <a:p>
            <a:r>
              <a:rPr lang="cy" b="1" dirty="0">
                <a:solidFill>
                  <a:srgbClr val="16AD85"/>
                </a:solidFill>
                <a:latin typeface="Calibri" panose="020F0502020204030204" pitchFamily="34" charset="0"/>
              </a:rPr>
              <a:t>Rheoliadau Gofal a Chymorth (Cymhwysedd) (Cymru) 2015 – gofalwyr</a:t>
            </a:r>
            <a:endParaRPr lang="en-GB" b="1" dirty="0">
              <a:latin typeface="Calibri" panose="020F0502020204030204" pitchFamily="34" charset="0"/>
            </a:endParaRPr>
          </a:p>
        </p:txBody>
      </p:sp>
    </p:spTree>
    <p:extLst>
      <p:ext uri="{BB962C8B-B14F-4D97-AF65-F5344CB8AC3E}">
        <p14:creationId xmlns:p14="http://schemas.microsoft.com/office/powerpoint/2010/main" val="103957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6"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CBB6EA-B55C-5B46-AD87-1DFC6A7474AF}"/>
              </a:ext>
            </a:extLst>
          </p:cNvPr>
          <p:cNvSpPr>
            <a:spLocks noGrp="1"/>
          </p:cNvSpPr>
          <p:nvPr>
            <p:ph type="body" sz="quarter" idx="10"/>
          </p:nvPr>
        </p:nvSpPr>
        <p:spPr>
          <a:xfrm>
            <a:off x="5145977" y="550420"/>
            <a:ext cx="3690937" cy="1031284"/>
          </a:xfrm>
        </p:spPr>
        <p:txBody>
          <a:bodyPr/>
          <a:lstStyle/>
          <a:p>
            <a:r>
              <a:rPr lang="en-US" b="1" dirty="0"/>
              <a:t>Group work</a:t>
            </a:r>
          </a:p>
          <a:p>
            <a:r>
              <a:rPr lang="en-US" b="1" dirty="0"/>
              <a:t>case studies </a:t>
            </a:r>
          </a:p>
        </p:txBody>
      </p:sp>
      <p:sp>
        <p:nvSpPr>
          <p:cNvPr id="5" name="Text Placeholder 4">
            <a:extLst>
              <a:ext uri="{FF2B5EF4-FFF2-40B4-BE49-F238E27FC236}">
                <a16:creationId xmlns:a16="http://schemas.microsoft.com/office/drawing/2014/main" id="{E9DF595C-09D8-DE4B-94CE-4FE4780DF8CF}"/>
              </a:ext>
            </a:extLst>
          </p:cNvPr>
          <p:cNvSpPr>
            <a:spLocks noGrp="1"/>
          </p:cNvSpPr>
          <p:nvPr>
            <p:ph type="body" sz="quarter" idx="12"/>
          </p:nvPr>
        </p:nvSpPr>
        <p:spPr/>
        <p:txBody>
          <a:bodyPr>
            <a:normAutofit lnSpcReduction="10000"/>
          </a:bodyPr>
          <a:lstStyle/>
          <a:p>
            <a:r>
              <a:rPr lang="en-GB"/>
              <a:t>In your groups, look at your case study and determine</a:t>
            </a:r>
          </a:p>
          <a:p>
            <a:endParaRPr lang="en-GB"/>
          </a:p>
          <a:p>
            <a:r>
              <a:rPr lang="en-GB"/>
              <a:t>Whether you think the person is eligible for care and/or support?</a:t>
            </a:r>
          </a:p>
          <a:p>
            <a:endParaRPr lang="en-GB"/>
          </a:p>
          <a:p>
            <a:r>
              <a:rPr lang="en-GB"/>
              <a:t> What is your evidence for your decision?</a:t>
            </a:r>
          </a:p>
          <a:p>
            <a:endParaRPr lang="en-US"/>
          </a:p>
        </p:txBody>
      </p:sp>
      <p:sp>
        <p:nvSpPr>
          <p:cNvPr id="4" name="Text Placeholder 2">
            <a:extLst>
              <a:ext uri="{FF2B5EF4-FFF2-40B4-BE49-F238E27FC236}">
                <a16:creationId xmlns:a16="http://schemas.microsoft.com/office/drawing/2014/main" id="{3BCBB6EA-B55C-5B46-AD87-1DFC6A7474AF}"/>
              </a:ext>
            </a:extLst>
          </p:cNvPr>
          <p:cNvSpPr>
            <a:spLocks noGrp="1"/>
          </p:cNvSpPr>
          <p:nvPr>
            <p:ph type="body" sz="quarter" idx="10"/>
          </p:nvPr>
        </p:nvSpPr>
        <p:spPr>
          <a:xfrm>
            <a:off x="378905" y="550420"/>
            <a:ext cx="3690937" cy="1031284"/>
          </a:xfrm>
        </p:spPr>
        <p:txBody>
          <a:bodyPr/>
          <a:lstStyle/>
          <a:p>
            <a:r>
              <a:rPr lang="cy" b="1" dirty="0"/>
              <a:t>G</a:t>
            </a:r>
            <a:r>
              <a:rPr lang="cy" sz="2800" b="1" i="0" u="none" strike="noStrike" cap="none" baseline="0" dirty="0">
                <a:solidFill>
                  <a:srgbClr val="16AD85"/>
                </a:solidFill>
                <a:effectLst/>
                <a:uFillTx/>
              </a:rPr>
              <a:t>waith grŵp</a:t>
            </a:r>
          </a:p>
          <a:p>
            <a:r>
              <a:rPr lang="cy" sz="2800" b="1" i="0" u="none" strike="noStrike" cap="none" baseline="0" dirty="0">
                <a:solidFill>
                  <a:srgbClr val="16AD85"/>
                </a:solidFill>
                <a:effectLst/>
                <a:uFillTx/>
              </a:rPr>
              <a:t>astudiaethau achos </a:t>
            </a:r>
          </a:p>
        </p:txBody>
      </p:sp>
      <p:sp>
        <p:nvSpPr>
          <p:cNvPr id="6" name="Text Placeholder 4">
            <a:extLst>
              <a:ext uri="{FF2B5EF4-FFF2-40B4-BE49-F238E27FC236}">
                <a16:creationId xmlns:a16="http://schemas.microsoft.com/office/drawing/2014/main" id="{E9DF595C-09D8-DE4B-94CE-4FE4780DF8CF}"/>
              </a:ext>
            </a:extLst>
          </p:cNvPr>
          <p:cNvSpPr>
            <a:spLocks noGrp="1"/>
          </p:cNvSpPr>
          <p:nvPr>
            <p:ph type="body" sz="quarter" idx="12"/>
          </p:nvPr>
        </p:nvSpPr>
        <p:spPr>
          <a:xfrm>
            <a:off x="379347" y="1649412"/>
            <a:ext cx="3690495" cy="3851275"/>
          </a:xfrm>
        </p:spPr>
        <p:txBody>
          <a:bodyPr>
            <a:normAutofit fontScale="92500"/>
          </a:bodyPr>
          <a:lstStyle/>
          <a:p>
            <a:r>
              <a:rPr lang="cy" sz="2400" b="0" i="0" u="none" strike="noStrike" cap="none" baseline="0" dirty="0">
                <a:solidFill>
                  <a:srgbClr val="37394C"/>
                </a:solidFill>
                <a:effectLst/>
                <a:uFillTx/>
              </a:rPr>
              <a:t>Yn eich grwpiau, edrychwch ar eich astudiaeth achos a phenderfynwch</a:t>
            </a:r>
          </a:p>
          <a:p>
            <a:endParaRPr lang="en-GB" dirty="0"/>
          </a:p>
          <a:p>
            <a:r>
              <a:rPr lang="cy" sz="2400" b="0" i="0" u="none" strike="noStrike" cap="none" baseline="0" dirty="0">
                <a:solidFill>
                  <a:srgbClr val="37394C"/>
                </a:solidFill>
                <a:effectLst/>
                <a:uFillTx/>
              </a:rPr>
              <a:t>A ydych yn meddwl bod y person yn gymwys i gael gofal a/neu gymorth?</a:t>
            </a:r>
          </a:p>
          <a:p>
            <a:endParaRPr lang="en-GB" dirty="0"/>
          </a:p>
          <a:p>
            <a:r>
              <a:rPr lang="cy" sz="2400" b="0" i="0" u="none" strike="noStrike" cap="none" baseline="0" dirty="0">
                <a:solidFill>
                  <a:srgbClr val="37394C"/>
                </a:solidFill>
                <a:effectLst/>
                <a:uFillTx/>
              </a:rPr>
              <a:t> Beth yw eich tystiolaeth ar gyfer eich penderfyniad?</a:t>
            </a:r>
          </a:p>
          <a:p>
            <a:endParaRPr lang="en-US" dirty="0"/>
          </a:p>
        </p:txBody>
      </p:sp>
    </p:spTree>
    <p:extLst>
      <p:ext uri="{BB962C8B-B14F-4D97-AF65-F5344CB8AC3E}">
        <p14:creationId xmlns:p14="http://schemas.microsoft.com/office/powerpoint/2010/main" val="2408347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8E8637F-0A92-41AC-B32A-39A1A8CDA31C}" type="slidenum">
              <a:rPr lang="en-GB" smtClean="0"/>
              <a:t>33</a:t>
            </a:fld>
            <a:endParaRPr lang="en-GB"/>
          </a:p>
        </p:txBody>
      </p:sp>
      <p:sp>
        <p:nvSpPr>
          <p:cNvPr id="4" name="Title 3"/>
          <p:cNvSpPr>
            <a:spLocks noGrp="1"/>
          </p:cNvSpPr>
          <p:nvPr>
            <p:ph type="title"/>
          </p:nvPr>
        </p:nvSpPr>
        <p:spPr>
          <a:xfrm>
            <a:off x="249508" y="14090"/>
            <a:ext cx="2744594" cy="660559"/>
          </a:xfrm>
        </p:spPr>
        <p:txBody>
          <a:bodyPr/>
          <a:lstStyle/>
          <a:p>
            <a:r>
              <a:rPr lang="en-GB" b="1" dirty="0">
                <a:solidFill>
                  <a:srgbClr val="16AD85"/>
                </a:solidFill>
              </a:rPr>
              <a:t>Advocacy</a:t>
            </a:r>
          </a:p>
        </p:txBody>
      </p:sp>
      <p:sp>
        <p:nvSpPr>
          <p:cNvPr id="5" name="Rounded Rectangle 4"/>
          <p:cNvSpPr/>
          <p:nvPr/>
        </p:nvSpPr>
        <p:spPr>
          <a:xfrm>
            <a:off x="6804247" y="5268952"/>
            <a:ext cx="2250541" cy="1407408"/>
          </a:xfrm>
          <a:prstGeom prst="roundRect">
            <a:avLst/>
          </a:prstGeom>
          <a:solidFill>
            <a:schemeClr val="bg1"/>
          </a:solidFill>
          <a:ln>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Clr>
                <a:srgbClr val="92D050"/>
              </a:buClr>
              <a:buFont typeface="Wingdings" panose="05000000000000000000" pitchFamily="2" charset="2"/>
              <a:buChar char="þ"/>
            </a:pPr>
            <a:endParaRPr lang="en-GB" sz="1200" dirty="0">
              <a:solidFill>
                <a:schemeClr val="tx1"/>
              </a:solidFill>
              <a:latin typeface="Calibri" panose="020F0502020204030204" pitchFamily="34" charset="0"/>
              <a:cs typeface="Calibri" panose="020F0502020204030204" pitchFamily="34" charset="0"/>
            </a:endParaRPr>
          </a:p>
          <a:p>
            <a:pPr marL="171450" indent="-171450" algn="ctr">
              <a:buClr>
                <a:srgbClr val="92D050"/>
              </a:buClr>
              <a:buFont typeface="Wingdings" panose="05000000000000000000" pitchFamily="2" charset="2"/>
              <a:buChar char="þ"/>
            </a:pPr>
            <a:r>
              <a:rPr lang="en-GB" sz="1200" dirty="0">
                <a:solidFill>
                  <a:schemeClr val="tx1"/>
                </a:solidFill>
                <a:latin typeface="Calibri" panose="020F0502020204030204" pitchFamily="34" charset="0"/>
                <a:cs typeface="Calibri" panose="020F0502020204030204" pitchFamily="34" charset="0"/>
              </a:rPr>
              <a:t>Duty to arrange for independent professional advocate </a:t>
            </a:r>
          </a:p>
          <a:p>
            <a:pPr marL="171450" indent="-171450" algn="ctr">
              <a:buClr>
                <a:srgbClr val="92D050"/>
              </a:buClr>
              <a:buFont typeface="Wingdings" panose="05000000000000000000" pitchFamily="2" charset="2"/>
              <a:buChar char="þ"/>
            </a:pPr>
            <a:endParaRPr lang="en-GB" sz="1200" dirty="0">
              <a:solidFill>
                <a:schemeClr val="tx1"/>
              </a:solidFill>
              <a:latin typeface="Calibri" panose="020F0502020204030204" pitchFamily="34" charset="0"/>
              <a:cs typeface="Calibri" panose="020F0502020204030204" pitchFamily="34" charset="0"/>
            </a:endParaRPr>
          </a:p>
          <a:p>
            <a:pPr marL="171450" indent="-171450" algn="ctr">
              <a:buClr>
                <a:srgbClr val="92D050"/>
              </a:buClr>
              <a:buFont typeface="Wingdings" panose="05000000000000000000" pitchFamily="2" charset="2"/>
              <a:buChar char="þ"/>
            </a:pPr>
            <a:r>
              <a:rPr lang="cy" sz="1200" dirty="0">
                <a:solidFill>
                  <a:srgbClr val="000000"/>
                </a:solidFill>
                <a:latin typeface="Calibri" panose="020F0502020204030204" pitchFamily="34" charset="0"/>
              </a:rPr>
              <a:t>Dyletswydd i drefnu eiriolwr proffesiynol annibynnol</a:t>
            </a:r>
          </a:p>
          <a:p>
            <a:pPr marL="171450" indent="-171450" algn="ctr">
              <a:buFont typeface="Wingdings" panose="05000000000000000000" pitchFamily="2" charset="2"/>
              <a:buChar char="þ"/>
            </a:pPr>
            <a:endParaRPr lang="en-GB" sz="1200" dirty="0">
              <a:solidFill>
                <a:schemeClr val="tx1"/>
              </a:solidFill>
              <a:latin typeface="Calibri" panose="020F0502020204030204" pitchFamily="34" charset="0"/>
              <a:cs typeface="Calibri" panose="020F0502020204030204" pitchFamily="34" charset="0"/>
            </a:endParaRPr>
          </a:p>
        </p:txBody>
      </p:sp>
      <p:sp>
        <p:nvSpPr>
          <p:cNvPr id="6" name="Rounded Rectangle 5"/>
          <p:cNvSpPr/>
          <p:nvPr/>
        </p:nvSpPr>
        <p:spPr>
          <a:xfrm>
            <a:off x="3347863" y="4198434"/>
            <a:ext cx="2376264" cy="2316623"/>
          </a:xfrm>
          <a:prstGeom prst="roundRect">
            <a:avLst/>
          </a:prstGeom>
          <a:solidFill>
            <a:schemeClr val="bg1"/>
          </a:solidFill>
          <a:ln>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alibri" panose="020F0502020204030204" pitchFamily="34" charset="0"/>
              <a:cs typeface="Calibri" panose="020F0502020204030204" pitchFamily="34" charset="0"/>
            </a:endParaRPr>
          </a:p>
          <a:p>
            <a:pPr algn="ctr"/>
            <a:r>
              <a:rPr lang="en-GB" sz="1400" dirty="0">
                <a:solidFill>
                  <a:schemeClr val="tx1"/>
                </a:solidFill>
                <a:latin typeface="Calibri" panose="020F0502020204030204" pitchFamily="34" charset="0"/>
                <a:cs typeface="Calibri" panose="020F0502020204030204" pitchFamily="34" charset="0"/>
              </a:rPr>
              <a:t>Is there an ‘appropriate individual’ – a carer, friend or relative – that can support them to participate fully? </a:t>
            </a:r>
          </a:p>
          <a:p>
            <a:pPr algn="ctr"/>
            <a:endParaRPr lang="en-GB" sz="1400" dirty="0">
              <a:solidFill>
                <a:schemeClr val="tx1"/>
              </a:solidFill>
              <a:latin typeface="Calibri" panose="020F0502020204030204" pitchFamily="34" charset="0"/>
              <a:cs typeface="Calibri" panose="020F0502020204030204" pitchFamily="34" charset="0"/>
            </a:endParaRPr>
          </a:p>
          <a:p>
            <a:pPr algn="ctr"/>
            <a:r>
              <a:rPr lang="cy" sz="1400" dirty="0">
                <a:solidFill>
                  <a:srgbClr val="000000"/>
                </a:solidFill>
                <a:latin typeface="Calibri" panose="020F0502020204030204" pitchFamily="34" charset="0"/>
              </a:rPr>
              <a:t>A oes 'unigolyn priodol' – gofalwr, ffrind neu berthynas – a all ei gefnogi i gyfranogi'n llawn?</a:t>
            </a:r>
          </a:p>
          <a:p>
            <a:pPr algn="ctr"/>
            <a:endParaRPr lang="en-GB" dirty="0">
              <a:solidFill>
                <a:schemeClr val="tx1"/>
              </a:solidFill>
              <a:latin typeface="Calibri" panose="020F0502020204030204" pitchFamily="34" charset="0"/>
              <a:cs typeface="Calibri" panose="020F0502020204030204" pitchFamily="34" charset="0"/>
            </a:endParaRPr>
          </a:p>
        </p:txBody>
      </p:sp>
      <p:sp>
        <p:nvSpPr>
          <p:cNvPr id="7" name="Rounded Rectangle 6"/>
          <p:cNvSpPr/>
          <p:nvPr/>
        </p:nvSpPr>
        <p:spPr>
          <a:xfrm>
            <a:off x="6804248" y="4136735"/>
            <a:ext cx="2250540" cy="1082178"/>
          </a:xfrm>
          <a:prstGeom prst="roundRect">
            <a:avLst/>
          </a:prstGeom>
          <a:solidFill>
            <a:schemeClr val="bg1"/>
          </a:solidFill>
          <a:ln>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92D050"/>
              </a:buClr>
              <a:buFont typeface="Wingdings" panose="05000000000000000000" pitchFamily="2" charset="2"/>
              <a:buChar char="þ"/>
            </a:pPr>
            <a:r>
              <a:rPr lang="en-GB" sz="1300" dirty="0">
                <a:solidFill>
                  <a:schemeClr val="tx1"/>
                </a:solidFill>
                <a:latin typeface="Calibri" panose="020F0502020204030204" pitchFamily="34" charset="0"/>
                <a:cs typeface="Calibri" panose="020F0502020204030204" pitchFamily="34" charset="0"/>
              </a:rPr>
              <a:t>Agree ‘appropriate individual’ </a:t>
            </a:r>
          </a:p>
          <a:p>
            <a:pPr marL="285750" indent="-285750">
              <a:buClr>
                <a:srgbClr val="92D050"/>
              </a:buClr>
              <a:buFont typeface="Wingdings" panose="05000000000000000000" pitchFamily="2" charset="2"/>
              <a:buChar char="þ"/>
            </a:pPr>
            <a:endParaRPr lang="en-GB" sz="1300" dirty="0">
              <a:solidFill>
                <a:schemeClr val="tx1"/>
              </a:solidFill>
              <a:latin typeface="Calibri" panose="020F0502020204030204" pitchFamily="34" charset="0"/>
              <a:cs typeface="Calibri" panose="020F0502020204030204" pitchFamily="34" charset="0"/>
            </a:endParaRPr>
          </a:p>
          <a:p>
            <a:r>
              <a:rPr lang="en-GB" sz="1300" dirty="0">
                <a:solidFill>
                  <a:srgbClr val="85C441"/>
                </a:solidFill>
                <a:latin typeface="Calibri" panose="020F0502020204030204" pitchFamily="34" charset="0"/>
                <a:sym typeface="Wingdings"/>
              </a:rPr>
              <a:t></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Cytuno</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ar</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unigolyn</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priodol</a:t>
            </a:r>
            <a:endParaRPr lang="en-GB" sz="1300" dirty="0">
              <a:solidFill>
                <a:schemeClr val="tx1"/>
              </a:solidFill>
              <a:latin typeface="Calibri" panose="020F0502020204030204" pitchFamily="34" charset="0"/>
              <a:cs typeface="Calibri" panose="020F0502020204030204" pitchFamily="34" charset="0"/>
            </a:endParaRPr>
          </a:p>
        </p:txBody>
      </p:sp>
      <p:sp>
        <p:nvSpPr>
          <p:cNvPr id="8" name="Rounded Rectangle 7"/>
          <p:cNvSpPr/>
          <p:nvPr/>
        </p:nvSpPr>
        <p:spPr>
          <a:xfrm>
            <a:off x="6735688" y="721912"/>
            <a:ext cx="2319101" cy="2350249"/>
          </a:xfrm>
          <a:prstGeom prst="roundRect">
            <a:avLst/>
          </a:prstGeom>
          <a:solidFill>
            <a:schemeClr val="bg1"/>
          </a:solidFill>
          <a:ln>
            <a:solidFill>
              <a:srgbClr val="34B5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1363" lvl="1" indent="-285750">
              <a:buClr>
                <a:srgbClr val="92D050"/>
              </a:buClr>
              <a:buFont typeface="Wingdings 2" panose="05020102010507070707" pitchFamily="18" charset="2"/>
              <a:buChar char="R"/>
            </a:pPr>
            <a:r>
              <a:rPr lang="en-GB" sz="1400" dirty="0">
                <a:solidFill>
                  <a:schemeClr val="tx1"/>
                </a:solidFill>
                <a:latin typeface="Calibri" panose="020F0502020204030204" pitchFamily="34" charset="0"/>
                <a:cs typeface="Calibri" panose="020F0502020204030204" pitchFamily="34" charset="0"/>
              </a:rPr>
              <a:t>Provide support and make adjustments</a:t>
            </a:r>
          </a:p>
          <a:p>
            <a:pPr marL="741363" lvl="1" indent="-285750">
              <a:buClr>
                <a:srgbClr val="92D050"/>
              </a:buClr>
              <a:buFont typeface="Wingdings 2" panose="05020102010507070707" pitchFamily="18" charset="2"/>
              <a:buChar char="R"/>
            </a:pPr>
            <a:endParaRPr lang="en-GB" sz="1400" dirty="0">
              <a:solidFill>
                <a:schemeClr val="tx1"/>
              </a:solidFill>
              <a:latin typeface="Calibri" panose="020F0502020204030204" pitchFamily="34" charset="0"/>
              <a:cs typeface="Calibri" panose="020F0502020204030204" pitchFamily="34" charset="0"/>
            </a:endParaRPr>
          </a:p>
          <a:p>
            <a:pPr algn="ctr"/>
            <a:r>
              <a:rPr lang="en-GB" sz="1400" dirty="0">
                <a:solidFill>
                  <a:schemeClr val="tx1"/>
                </a:solidFill>
                <a:latin typeface="Calibri" panose="020F0502020204030204" pitchFamily="34" charset="0"/>
                <a:cs typeface="Calibri" panose="020F0502020204030204" pitchFamily="34" charset="0"/>
              </a:rPr>
              <a:t> </a:t>
            </a:r>
            <a:r>
              <a:rPr lang="en-GB" sz="1400" dirty="0">
                <a:solidFill>
                  <a:srgbClr val="85C441"/>
                </a:solidFill>
                <a:latin typeface="Calibri" panose="020F0502020204030204" pitchFamily="34" charset="0"/>
                <a:sym typeface="Wingdings"/>
              </a:rPr>
              <a:t></a:t>
            </a:r>
            <a:r>
              <a:rPr lang="en-GB" sz="1400" dirty="0">
                <a:solidFill>
                  <a:srgbClr val="000000"/>
                </a:solidFill>
                <a:latin typeface="Calibri" panose="020F0502020204030204" pitchFamily="34" charset="0"/>
              </a:rPr>
              <a:t>   </a:t>
            </a:r>
            <a:r>
              <a:rPr lang="en-GB" sz="1400" dirty="0" err="1">
                <a:solidFill>
                  <a:srgbClr val="000000"/>
                </a:solidFill>
                <a:latin typeface="Calibri" panose="020F0502020204030204" pitchFamily="34" charset="0"/>
              </a:rPr>
              <a:t>Darparu</a:t>
            </a:r>
            <a:r>
              <a:rPr lang="en-GB" sz="1400" dirty="0">
                <a:solidFill>
                  <a:srgbClr val="000000"/>
                </a:solidFill>
                <a:latin typeface="Calibri" panose="020F0502020204030204" pitchFamily="34" charset="0"/>
              </a:rPr>
              <a:t> </a:t>
            </a:r>
            <a:r>
              <a:rPr lang="en-GB" sz="1400" dirty="0" err="1">
                <a:solidFill>
                  <a:srgbClr val="000000"/>
                </a:solidFill>
                <a:latin typeface="Calibri" panose="020F0502020204030204" pitchFamily="34" charset="0"/>
              </a:rPr>
              <a:t>cefnogaeth</a:t>
            </a:r>
            <a:r>
              <a:rPr lang="en-GB" sz="1400" dirty="0">
                <a:solidFill>
                  <a:srgbClr val="000000"/>
                </a:solidFill>
                <a:latin typeface="Calibri" panose="020F0502020204030204" pitchFamily="34" charset="0"/>
              </a:rPr>
              <a:t> a </a:t>
            </a:r>
            <a:r>
              <a:rPr lang="en-GB" sz="1400" dirty="0" err="1">
                <a:solidFill>
                  <a:srgbClr val="000000"/>
                </a:solidFill>
                <a:latin typeface="Calibri" panose="020F0502020204030204" pitchFamily="34" charset="0"/>
              </a:rPr>
              <a:t>gwneud</a:t>
            </a:r>
            <a:r>
              <a:rPr lang="en-GB" sz="1400" dirty="0">
                <a:solidFill>
                  <a:srgbClr val="000000"/>
                </a:solidFill>
                <a:latin typeface="Calibri" panose="020F0502020204030204" pitchFamily="34" charset="0"/>
              </a:rPr>
              <a:t> </a:t>
            </a:r>
            <a:r>
              <a:rPr lang="en-GB" sz="1400" dirty="0" err="1">
                <a:solidFill>
                  <a:srgbClr val="000000"/>
                </a:solidFill>
                <a:latin typeface="Calibri" panose="020F0502020204030204" pitchFamily="34" charset="0"/>
              </a:rPr>
              <a:t>addasiadau</a:t>
            </a:r>
            <a:endParaRPr lang="en-GB" sz="1400" dirty="0">
              <a:solidFill>
                <a:srgbClr val="000000"/>
              </a:solidFill>
              <a:latin typeface="Calibri" panose="020F0502020204030204" pitchFamily="34" charset="0"/>
            </a:endParaRPr>
          </a:p>
          <a:p>
            <a:pPr algn="ctr"/>
            <a:endParaRPr lang="en-GB" dirty="0">
              <a:solidFill>
                <a:schemeClr val="tx1"/>
              </a:solidFill>
              <a:latin typeface="Calibri" panose="020F0502020204030204" pitchFamily="34" charset="0"/>
              <a:cs typeface="Calibri" panose="020F0502020204030204" pitchFamily="34" charset="0"/>
            </a:endParaRPr>
          </a:p>
        </p:txBody>
      </p:sp>
      <p:sp>
        <p:nvSpPr>
          <p:cNvPr id="9" name="Pentagon 8"/>
          <p:cNvSpPr/>
          <p:nvPr/>
        </p:nvSpPr>
        <p:spPr>
          <a:xfrm>
            <a:off x="6015608" y="1514056"/>
            <a:ext cx="565394" cy="298017"/>
          </a:xfrm>
          <a:prstGeom prst="homePlate">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alibri" panose="020F0502020204030204" pitchFamily="34" charset="0"/>
                <a:cs typeface="Calibri" panose="020F0502020204030204" pitchFamily="34" charset="0"/>
              </a:rPr>
              <a:t>Yes</a:t>
            </a:r>
          </a:p>
        </p:txBody>
      </p:sp>
      <p:sp>
        <p:nvSpPr>
          <p:cNvPr id="10" name="Pentagon 9"/>
          <p:cNvSpPr/>
          <p:nvPr/>
        </p:nvSpPr>
        <p:spPr>
          <a:xfrm>
            <a:off x="5883625" y="4301966"/>
            <a:ext cx="730932" cy="349753"/>
          </a:xfrm>
          <a:prstGeom prst="homePlate">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alibri" panose="020F0502020204030204" pitchFamily="34" charset="0"/>
                <a:cs typeface="Calibri" panose="020F0502020204030204" pitchFamily="34" charset="0"/>
              </a:rPr>
              <a:t>Yes</a:t>
            </a:r>
          </a:p>
        </p:txBody>
      </p:sp>
      <p:sp>
        <p:nvSpPr>
          <p:cNvPr id="11" name="Pentagon 10"/>
          <p:cNvSpPr/>
          <p:nvPr/>
        </p:nvSpPr>
        <p:spPr>
          <a:xfrm>
            <a:off x="5898721" y="5622986"/>
            <a:ext cx="730932" cy="349753"/>
          </a:xfrm>
          <a:prstGeom prst="homePlat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alibri" panose="020F0502020204030204" pitchFamily="34" charset="0"/>
                <a:cs typeface="Calibri" panose="020F0502020204030204" pitchFamily="34" charset="0"/>
              </a:rPr>
              <a:t>No</a:t>
            </a:r>
          </a:p>
        </p:txBody>
      </p:sp>
      <p:sp>
        <p:nvSpPr>
          <p:cNvPr id="12" name="Rounded Rectangle 11"/>
          <p:cNvSpPr/>
          <p:nvPr/>
        </p:nvSpPr>
        <p:spPr>
          <a:xfrm>
            <a:off x="128874" y="743335"/>
            <a:ext cx="2145147" cy="2328825"/>
          </a:xfrm>
          <a:prstGeom prst="roundRect">
            <a:avLst/>
          </a:prstGeom>
          <a:solidFill>
            <a:schemeClr val="bg1"/>
          </a:solidFill>
          <a:ln w="76200">
            <a:solidFill>
              <a:srgbClr val="34B5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alibri" panose="020F0502020204030204" pitchFamily="34" charset="0"/>
                <a:cs typeface="Calibri" panose="020F0502020204030204" pitchFamily="34" charset="0"/>
              </a:rPr>
              <a:t>Might this person experience barriers in participating fully?</a:t>
            </a:r>
          </a:p>
          <a:p>
            <a:pPr algn="ctr"/>
            <a:endParaRPr lang="cy" sz="1400" dirty="0">
              <a:solidFill>
                <a:srgbClr val="000000"/>
              </a:solidFill>
              <a:latin typeface="Calibri" panose="020F0502020204030204" pitchFamily="34" charset="0"/>
            </a:endParaRPr>
          </a:p>
          <a:p>
            <a:pPr algn="ctr"/>
            <a:r>
              <a:rPr lang="cy" sz="1400" dirty="0">
                <a:solidFill>
                  <a:srgbClr val="000000"/>
                </a:solidFill>
                <a:latin typeface="Calibri" panose="020F0502020204030204" pitchFamily="34" charset="0"/>
              </a:rPr>
              <a:t> A allai'r person hwn brofi rhwystrau rhag cymryd rhan lawn?</a:t>
            </a:r>
          </a:p>
          <a:p>
            <a:pPr algn="ctr"/>
            <a:endParaRPr lang="en-GB" dirty="0">
              <a:solidFill>
                <a:schemeClr val="tx1"/>
              </a:solidFill>
              <a:latin typeface="Calibri" panose="020F0502020204030204" pitchFamily="34" charset="0"/>
              <a:cs typeface="Calibri" panose="020F0502020204030204" pitchFamily="34" charset="0"/>
            </a:endParaRPr>
          </a:p>
        </p:txBody>
      </p:sp>
      <p:sp>
        <p:nvSpPr>
          <p:cNvPr id="13" name="Rounded Rectangle 12"/>
          <p:cNvSpPr/>
          <p:nvPr/>
        </p:nvSpPr>
        <p:spPr>
          <a:xfrm>
            <a:off x="3066110" y="674649"/>
            <a:ext cx="2877490" cy="2397512"/>
          </a:xfrm>
          <a:prstGeom prst="roundRect">
            <a:avLst/>
          </a:prstGeom>
          <a:solidFill>
            <a:schemeClr val="bg1"/>
          </a:solidFill>
          <a:ln>
            <a:solidFill>
              <a:srgbClr val="34B5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alibri" panose="020F0502020204030204" pitchFamily="34" charset="0"/>
                <a:cs typeface="Calibri" panose="020F0502020204030204" pitchFamily="34" charset="0"/>
              </a:rPr>
              <a:t>Can they be better supported to enable them to overcome barriers? </a:t>
            </a:r>
          </a:p>
          <a:p>
            <a:pPr algn="ctr"/>
            <a:r>
              <a:rPr lang="en-GB" sz="1400" dirty="0">
                <a:solidFill>
                  <a:schemeClr val="tx1"/>
                </a:solidFill>
                <a:latin typeface="Calibri" panose="020F0502020204030204" pitchFamily="34" charset="0"/>
                <a:cs typeface="Calibri" panose="020F0502020204030204" pitchFamily="34" charset="0"/>
              </a:rPr>
              <a:t>[Reasonable adjustments under the Equality Act 2010]</a:t>
            </a:r>
          </a:p>
          <a:p>
            <a:pPr algn="ctr"/>
            <a:endParaRPr lang="en-GB" sz="1400" dirty="0">
              <a:solidFill>
                <a:schemeClr val="tx1"/>
              </a:solidFill>
              <a:latin typeface="Calibri" panose="020F0502020204030204" pitchFamily="34" charset="0"/>
              <a:cs typeface="Calibri" panose="020F0502020204030204" pitchFamily="34" charset="0"/>
            </a:endParaRPr>
          </a:p>
          <a:p>
            <a:pPr algn="ctr"/>
            <a:r>
              <a:rPr lang="en-GB" sz="1400" dirty="0">
                <a:solidFill>
                  <a:schemeClr val="tx1"/>
                </a:solidFill>
                <a:latin typeface="Calibri" panose="020F0502020204030204" pitchFamily="34" charset="0"/>
                <a:cs typeface="Calibri" panose="020F0502020204030204" pitchFamily="34" charset="0"/>
              </a:rPr>
              <a:t> </a:t>
            </a:r>
            <a:r>
              <a:rPr lang="cy" sz="1400" dirty="0">
                <a:solidFill>
                  <a:srgbClr val="000000"/>
                </a:solidFill>
                <a:latin typeface="Calibri" panose="020F0502020204030204" pitchFamily="34" charset="0"/>
              </a:rPr>
              <a:t>A ellir ei gefnogi'n well i'w alluogi i oresgyn rhwystrau? </a:t>
            </a:r>
          </a:p>
          <a:p>
            <a:pPr algn="ctr"/>
            <a:r>
              <a:rPr lang="cy" sz="1100" dirty="0">
                <a:solidFill>
                  <a:srgbClr val="000000"/>
                </a:solidFill>
                <a:latin typeface="Calibri" panose="020F0502020204030204" pitchFamily="34" charset="0"/>
              </a:rPr>
              <a:t>[Addasiadau rhesymol o dan Ddeddf Cydraddoldeb 2010] </a:t>
            </a:r>
          </a:p>
          <a:p>
            <a:pPr algn="ctr"/>
            <a:endParaRPr lang="en-GB" sz="1400" dirty="0">
              <a:solidFill>
                <a:schemeClr val="tx1"/>
              </a:solidFill>
              <a:latin typeface="Calibri" panose="020F0502020204030204" pitchFamily="34" charset="0"/>
              <a:cs typeface="Calibri" panose="020F0502020204030204" pitchFamily="34" charset="0"/>
            </a:endParaRPr>
          </a:p>
        </p:txBody>
      </p:sp>
      <p:sp>
        <p:nvSpPr>
          <p:cNvPr id="14" name="Pentagon 13"/>
          <p:cNvSpPr/>
          <p:nvPr/>
        </p:nvSpPr>
        <p:spPr>
          <a:xfrm>
            <a:off x="2418038" y="1529921"/>
            <a:ext cx="576064" cy="349753"/>
          </a:xfrm>
          <a:prstGeom prst="homePlate">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alibri" panose="020F0502020204030204" pitchFamily="34" charset="0"/>
              <a:cs typeface="Calibri" panose="020F0502020204030204" pitchFamily="34" charset="0"/>
            </a:endParaRPr>
          </a:p>
          <a:p>
            <a:pPr algn="ctr"/>
            <a:r>
              <a:rPr lang="en-GB" sz="1400" dirty="0">
                <a:solidFill>
                  <a:schemeClr val="tx1"/>
                </a:solidFill>
                <a:latin typeface="Calibri" panose="020F0502020204030204" pitchFamily="34" charset="0"/>
                <a:cs typeface="Calibri" panose="020F0502020204030204" pitchFamily="34" charset="0"/>
              </a:rPr>
              <a:t>Yes</a:t>
            </a:r>
          </a:p>
          <a:p>
            <a:pPr algn="ctr"/>
            <a:endParaRPr lang="en-GB" sz="1400" dirty="0">
              <a:solidFill>
                <a:schemeClr val="tx1"/>
              </a:solidFill>
              <a:latin typeface="Calibri" panose="020F0502020204030204" pitchFamily="34" charset="0"/>
              <a:cs typeface="Calibri" panose="020F0502020204030204" pitchFamily="34" charset="0"/>
            </a:endParaRPr>
          </a:p>
        </p:txBody>
      </p:sp>
      <p:sp>
        <p:nvSpPr>
          <p:cNvPr id="15" name="Rounded Rectangle 14"/>
          <p:cNvSpPr/>
          <p:nvPr/>
        </p:nvSpPr>
        <p:spPr>
          <a:xfrm>
            <a:off x="128875" y="4198434"/>
            <a:ext cx="2145146" cy="2316623"/>
          </a:xfrm>
          <a:prstGeom prst="roundRect">
            <a:avLst/>
          </a:prstGeom>
          <a:solidFill>
            <a:schemeClr val="bg1"/>
          </a:solidFill>
          <a:ln w="76200">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alibri" panose="020F0502020204030204" pitchFamily="34" charset="0"/>
                <a:cs typeface="Calibri" panose="020F0502020204030204" pitchFamily="34" charset="0"/>
              </a:rPr>
              <a:t>Do they still experience barriers in participating fully? </a:t>
            </a:r>
          </a:p>
          <a:p>
            <a:pPr algn="ctr"/>
            <a:endParaRPr lang="en-GB" sz="1400" dirty="0">
              <a:solidFill>
                <a:schemeClr val="tx1"/>
              </a:solidFill>
              <a:latin typeface="Calibri" panose="020F0502020204030204" pitchFamily="34" charset="0"/>
              <a:cs typeface="Calibri" panose="020F0502020204030204" pitchFamily="34" charset="0"/>
            </a:endParaRPr>
          </a:p>
          <a:p>
            <a:pPr algn="ctr"/>
            <a:r>
              <a:rPr lang="cy" sz="1400" dirty="0">
                <a:solidFill>
                  <a:srgbClr val="000000"/>
                </a:solidFill>
                <a:latin typeface="Calibri" panose="020F0502020204030204" pitchFamily="34" charset="0"/>
              </a:rPr>
              <a:t>A yw'n dal i wynebu rhwystrau rhag cymryd rhan lawn? </a:t>
            </a:r>
          </a:p>
          <a:p>
            <a:pPr algn="ctr"/>
            <a:endParaRPr lang="en-GB" dirty="0">
              <a:solidFill>
                <a:schemeClr val="tx1"/>
              </a:solidFill>
              <a:latin typeface="Calibri" panose="020F0502020204030204" pitchFamily="34" charset="0"/>
              <a:cs typeface="Calibri" panose="020F0502020204030204" pitchFamily="34" charset="0"/>
            </a:endParaRPr>
          </a:p>
        </p:txBody>
      </p:sp>
      <p:sp>
        <p:nvSpPr>
          <p:cNvPr id="16" name="Pentagon 15"/>
          <p:cNvSpPr/>
          <p:nvPr/>
        </p:nvSpPr>
        <p:spPr>
          <a:xfrm>
            <a:off x="2433132" y="5218913"/>
            <a:ext cx="576064" cy="349753"/>
          </a:xfrm>
          <a:prstGeom prst="homePlate">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alibri" panose="020F0502020204030204" pitchFamily="34" charset="0"/>
                <a:cs typeface="Calibri" panose="020F0502020204030204" pitchFamily="34" charset="0"/>
              </a:rPr>
              <a:t>Yes</a:t>
            </a:r>
          </a:p>
        </p:txBody>
      </p:sp>
      <p:sp>
        <p:nvSpPr>
          <p:cNvPr id="17" name="Pentagon 16"/>
          <p:cNvSpPr/>
          <p:nvPr/>
        </p:nvSpPr>
        <p:spPr>
          <a:xfrm>
            <a:off x="2331748" y="1994515"/>
            <a:ext cx="748643" cy="349753"/>
          </a:xfrm>
          <a:prstGeom prst="homePlate">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a:solidFill>
                  <a:schemeClr val="tx1"/>
                </a:solidFill>
                <a:latin typeface="Calibri" panose="020F0502020204030204" pitchFamily="34" charset="0"/>
                <a:cs typeface="Calibri" panose="020F0502020204030204" pitchFamily="34" charset="0"/>
              </a:rPr>
              <a:t>Gallai</a:t>
            </a:r>
            <a:endParaRPr lang="en-GB" sz="1400" dirty="0">
              <a:solidFill>
                <a:schemeClr val="tx1"/>
              </a:solidFill>
              <a:latin typeface="Calibri" panose="020F0502020204030204" pitchFamily="34" charset="0"/>
              <a:cs typeface="Calibri" panose="020F0502020204030204" pitchFamily="34" charset="0"/>
            </a:endParaRPr>
          </a:p>
        </p:txBody>
      </p:sp>
      <p:pic>
        <p:nvPicPr>
          <p:cNvPr id="18" name="Picture 17"/>
          <p:cNvPicPr>
            <a:picLocks noChangeAspect="1"/>
          </p:cNvPicPr>
          <p:nvPr/>
        </p:nvPicPr>
        <p:blipFill>
          <a:blip r:embed="rId3"/>
          <a:stretch>
            <a:fillRect/>
          </a:stretch>
        </p:blipFill>
        <p:spPr>
          <a:xfrm>
            <a:off x="5967525" y="2126594"/>
            <a:ext cx="768163" cy="396274"/>
          </a:xfrm>
          <a:prstGeom prst="rect">
            <a:avLst/>
          </a:prstGeom>
        </p:spPr>
      </p:pic>
      <p:sp>
        <p:nvSpPr>
          <p:cNvPr id="19" name="Pentagon 18"/>
          <p:cNvSpPr/>
          <p:nvPr/>
        </p:nvSpPr>
        <p:spPr>
          <a:xfrm>
            <a:off x="2411760" y="5699926"/>
            <a:ext cx="597436" cy="349753"/>
          </a:xfrm>
          <a:prstGeom prst="homePlate">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 sz="1400" b="0" i="0" u="none" strike="noStrike" cap="none" baseline="0" dirty="0">
                <a:solidFill>
                  <a:srgbClr val="000000"/>
                </a:solidFill>
                <a:effectLst/>
                <a:uFillTx/>
                <a:latin typeface="Calibri" panose="020F0502020204030204" pitchFamily="34" charset="0"/>
              </a:rPr>
              <a:t>Ydy</a:t>
            </a:r>
          </a:p>
        </p:txBody>
      </p:sp>
      <p:sp>
        <p:nvSpPr>
          <p:cNvPr id="20" name="Pentagon 19"/>
          <p:cNvSpPr/>
          <p:nvPr/>
        </p:nvSpPr>
        <p:spPr>
          <a:xfrm>
            <a:off x="5903368" y="6049679"/>
            <a:ext cx="730701" cy="349753"/>
          </a:xfrm>
          <a:prstGeom prst="homePlat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cy" sz="1400" b="0" i="0" u="none" strike="noStrike" cap="none" baseline="0" dirty="0">
                <a:solidFill>
                  <a:srgbClr val="000000"/>
                </a:solidFill>
                <a:effectLst/>
                <a:uFillTx/>
                <a:latin typeface="Calibri" panose="020F0502020204030204" pitchFamily="34" charset="0"/>
              </a:rPr>
              <a:t>Nac </a:t>
            </a:r>
            <a:r>
              <a:rPr lang="cy" sz="1400" dirty="0">
                <a:solidFill>
                  <a:srgbClr val="000000"/>
                </a:solidFill>
                <a:latin typeface="Calibri" panose="020F0502020204030204" pitchFamily="34" charset="0"/>
              </a:rPr>
              <a:t>Oes</a:t>
            </a:r>
            <a:endParaRPr lang="en-US" sz="1400" b="0" i="0" u="none" strike="noStrike" cap="none" baseline="0" dirty="0">
              <a:solidFill>
                <a:srgbClr val="000000"/>
              </a:solidFill>
              <a:effectLst/>
              <a:uFillTx/>
              <a:latin typeface="Calibri" panose="020F0502020204030204" pitchFamily="34" charset="0"/>
              <a:cs typeface="Calibri" panose="020F0502020204030204" pitchFamily="34" charset="0"/>
            </a:endParaRPr>
          </a:p>
        </p:txBody>
      </p:sp>
      <p:sp>
        <p:nvSpPr>
          <p:cNvPr id="21" name="Pentagon 20"/>
          <p:cNvSpPr/>
          <p:nvPr/>
        </p:nvSpPr>
        <p:spPr>
          <a:xfrm>
            <a:off x="5898721" y="4753024"/>
            <a:ext cx="730932" cy="349753"/>
          </a:xfrm>
          <a:prstGeom prst="homePlate">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 sz="1400" b="0" i="0" u="none" strike="noStrike" cap="none" baseline="0" dirty="0">
                <a:solidFill>
                  <a:srgbClr val="000000"/>
                </a:solidFill>
                <a:effectLst/>
                <a:uFillTx/>
                <a:latin typeface="Calibri" panose="020F0502020204030204" pitchFamily="34" charset="0"/>
              </a:rPr>
              <a:t>Oes</a:t>
            </a:r>
          </a:p>
        </p:txBody>
      </p:sp>
    </p:spTree>
    <p:extLst>
      <p:ext uri="{BB962C8B-B14F-4D97-AF65-F5344CB8AC3E}">
        <p14:creationId xmlns:p14="http://schemas.microsoft.com/office/powerpoint/2010/main" val="194828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1000"/>
                                        <p:tgtEl>
                                          <p:spTgt spid="5"/>
                                        </p:tgtEl>
                                      </p:cBhvr>
                                    </p:animEffect>
                                    <p:anim calcmode="lin" valueType="num">
                                      <p:cBhvr>
                                        <p:cTn id="55" dur="1000" fill="hold"/>
                                        <p:tgtEl>
                                          <p:spTgt spid="5"/>
                                        </p:tgtEl>
                                        <p:attrNameLst>
                                          <p:attrName>ppt_x</p:attrName>
                                        </p:attrNameLst>
                                      </p:cBhvr>
                                      <p:tavLst>
                                        <p:tav tm="0">
                                          <p:val>
                                            <p:strVal val="#ppt_x"/>
                                          </p:val>
                                        </p:tav>
                                        <p:tav tm="100000">
                                          <p:val>
                                            <p:strVal val="#ppt_x"/>
                                          </p:val>
                                        </p:tav>
                                      </p:tavLst>
                                    </p:anim>
                                    <p:anim calcmode="lin" valueType="num">
                                      <p:cBhvr>
                                        <p:cTn id="56" dur="1000" fill="hold"/>
                                        <p:tgtEl>
                                          <p:spTgt spid="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anim calcmode="lin" valueType="num">
                                      <p:cBhvr>
                                        <p:cTn id="60" dur="1000" fill="hold"/>
                                        <p:tgtEl>
                                          <p:spTgt spid="11"/>
                                        </p:tgtEl>
                                        <p:attrNameLst>
                                          <p:attrName>ppt_x</p:attrName>
                                        </p:attrNameLst>
                                      </p:cBhvr>
                                      <p:tavLst>
                                        <p:tav tm="0">
                                          <p:val>
                                            <p:strVal val="#ppt_x"/>
                                          </p:val>
                                        </p:tav>
                                        <p:tav tm="100000">
                                          <p:val>
                                            <p:strVal val="#ppt_x"/>
                                          </p:val>
                                        </p:tav>
                                      </p:tavLst>
                                    </p:anim>
                                    <p:anim calcmode="lin" valueType="num">
                                      <p:cBhvr>
                                        <p:cTn id="61" dur="1000" fill="hold"/>
                                        <p:tgtEl>
                                          <p:spTgt spid="11"/>
                                        </p:tgtEl>
                                        <p:attrNameLst>
                                          <p:attrName>ppt_y</p:attrName>
                                        </p:attrNameLst>
                                      </p:cBhvr>
                                      <p:tavLst>
                                        <p:tav tm="0">
                                          <p:val>
                                            <p:strVal val="#ppt_y+.1"/>
                                          </p:val>
                                        </p:tav>
                                        <p:tav tm="100000">
                                          <p:val>
                                            <p:strVal val="#ppt_y"/>
                                          </p:val>
                                        </p:tav>
                                      </p:tavLst>
                                    </p:anim>
                                  </p:childTnLst>
                                </p:cTn>
                              </p:par>
                              <p:par>
                                <p:cTn id="62" presetID="10"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1000"/>
                                        <p:tgtEl>
                                          <p:spTgt spid="19"/>
                                        </p:tgtEl>
                                      </p:cBhvr>
                                    </p:animEffect>
                                    <p:anim calcmode="lin" valueType="num">
                                      <p:cBhvr>
                                        <p:cTn id="70" dur="1000" fill="hold"/>
                                        <p:tgtEl>
                                          <p:spTgt spid="19"/>
                                        </p:tgtEl>
                                        <p:attrNameLst>
                                          <p:attrName>ppt_x</p:attrName>
                                        </p:attrNameLst>
                                      </p:cBhvr>
                                      <p:tavLst>
                                        <p:tav tm="0">
                                          <p:val>
                                            <p:strVal val="#ppt_x"/>
                                          </p:val>
                                        </p:tav>
                                        <p:tav tm="100000">
                                          <p:val>
                                            <p:strVal val="#ppt_x"/>
                                          </p:val>
                                        </p:tav>
                                      </p:tavLst>
                                    </p:anim>
                                    <p:anim calcmode="lin" valueType="num">
                                      <p:cBhvr>
                                        <p:cTn id="71" dur="1000" fill="hold"/>
                                        <p:tgtEl>
                                          <p:spTgt spid="19"/>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1000"/>
                                        <p:tgtEl>
                                          <p:spTgt spid="20"/>
                                        </p:tgtEl>
                                      </p:cBhvr>
                                    </p:animEffect>
                                    <p:anim calcmode="lin" valueType="num">
                                      <p:cBhvr>
                                        <p:cTn id="75" dur="1000" fill="hold"/>
                                        <p:tgtEl>
                                          <p:spTgt spid="20"/>
                                        </p:tgtEl>
                                        <p:attrNameLst>
                                          <p:attrName>ppt_x</p:attrName>
                                        </p:attrNameLst>
                                      </p:cBhvr>
                                      <p:tavLst>
                                        <p:tav tm="0">
                                          <p:val>
                                            <p:strVal val="#ppt_x"/>
                                          </p:val>
                                        </p:tav>
                                        <p:tav tm="100000">
                                          <p:val>
                                            <p:strVal val="#ppt_x"/>
                                          </p:val>
                                        </p:tav>
                                      </p:tavLst>
                                    </p:anim>
                                    <p:anim calcmode="lin" valueType="num">
                                      <p:cBhvr>
                                        <p:cTn id="76" dur="1000" fill="hold"/>
                                        <p:tgtEl>
                                          <p:spTgt spid="20"/>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1000"/>
                                        <p:tgtEl>
                                          <p:spTgt spid="21"/>
                                        </p:tgtEl>
                                      </p:cBhvr>
                                    </p:animEffect>
                                    <p:anim calcmode="lin" valueType="num">
                                      <p:cBhvr>
                                        <p:cTn id="80" dur="1000" fill="hold"/>
                                        <p:tgtEl>
                                          <p:spTgt spid="21"/>
                                        </p:tgtEl>
                                        <p:attrNameLst>
                                          <p:attrName>ppt_x</p:attrName>
                                        </p:attrNameLst>
                                      </p:cBhvr>
                                      <p:tavLst>
                                        <p:tav tm="0">
                                          <p:val>
                                            <p:strVal val="#ppt_x"/>
                                          </p:val>
                                        </p:tav>
                                        <p:tav tm="100000">
                                          <p:val>
                                            <p:strVal val="#ppt_x"/>
                                          </p:val>
                                        </p:tav>
                                      </p:tavLst>
                                    </p:anim>
                                    <p:anim calcmode="lin" valueType="num">
                                      <p:cBhvr>
                                        <p:cTn id="8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3" grpId="0" animBg="1"/>
      <p:bldP spid="14" grpId="0" animBg="1"/>
      <p:bldP spid="15" grpId="0" animBg="1"/>
      <p:bldP spid="16" grpId="0" animBg="1"/>
      <p:bldP spid="17" grpId="0" animBg="1"/>
      <p:bldP spid="19" grpId="0" animBg="1"/>
      <p:bldP spid="20" grpId="0" animBg="1"/>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62F06A-ADB3-3A44-9C51-966AE2C829F4}"/>
              </a:ext>
            </a:extLst>
          </p:cNvPr>
          <p:cNvSpPr>
            <a:spLocks noGrp="1"/>
          </p:cNvSpPr>
          <p:nvPr>
            <p:ph type="body" sz="quarter" idx="10"/>
          </p:nvPr>
        </p:nvSpPr>
        <p:spPr/>
        <p:txBody>
          <a:bodyPr/>
          <a:lstStyle/>
          <a:p>
            <a:r>
              <a:rPr lang="en-US" b="1" dirty="0">
                <a:latin typeface="Calibri"/>
                <a:cs typeface="Calibri"/>
              </a:rPr>
              <a:t>Care and Support Plans</a:t>
            </a:r>
          </a:p>
        </p:txBody>
      </p:sp>
      <p:sp>
        <p:nvSpPr>
          <p:cNvPr id="5" name="Text Placeholder 4">
            <a:extLst>
              <a:ext uri="{FF2B5EF4-FFF2-40B4-BE49-F238E27FC236}">
                <a16:creationId xmlns:a16="http://schemas.microsoft.com/office/drawing/2014/main" id="{A950EE67-4D30-BD41-8AEB-D64FA478A52B}"/>
              </a:ext>
            </a:extLst>
          </p:cNvPr>
          <p:cNvSpPr>
            <a:spLocks noGrp="1"/>
          </p:cNvSpPr>
          <p:nvPr>
            <p:ph type="body" sz="quarter" idx="12"/>
          </p:nvPr>
        </p:nvSpPr>
        <p:spPr/>
        <p:txBody>
          <a:bodyPr>
            <a:normAutofit fontScale="92500" lnSpcReduction="20000"/>
          </a:bodyPr>
          <a:lstStyle/>
          <a:p>
            <a:endParaRPr lang="en-GB" dirty="0">
              <a:solidFill>
                <a:schemeClr val="bg1"/>
              </a:solidFill>
              <a:cs typeface="Calibri" panose="020F0502020204030204" pitchFamily="34" charset="0"/>
            </a:endParaRPr>
          </a:p>
          <a:p>
            <a:endParaRPr lang="en-GB" dirty="0">
              <a:solidFill>
                <a:schemeClr val="bg1"/>
              </a:solidFill>
              <a:cs typeface="Calibri" panose="020F0502020204030204" pitchFamily="34" charset="0"/>
            </a:endParaRPr>
          </a:p>
          <a:p>
            <a:r>
              <a:rPr lang="en-US" dirty="0">
                <a:solidFill>
                  <a:schemeClr val="tx1"/>
                </a:solidFill>
                <a:latin typeface="Calibri"/>
                <a:cs typeface="Calibri"/>
              </a:rPr>
              <a:t>Local Authorities must provide and keep under review a care and /or support plan for individuals with eligible needs.</a:t>
            </a:r>
          </a:p>
          <a:p>
            <a:r>
              <a:rPr lang="en-US" dirty="0">
                <a:solidFill>
                  <a:schemeClr val="tx1"/>
                </a:solidFill>
                <a:latin typeface="Calibri"/>
                <a:cs typeface="Calibri"/>
              </a:rPr>
              <a:t>Individuals must be clear about any financial contribution required as part of their care and support plan</a:t>
            </a:r>
            <a:r>
              <a:rPr lang="en-GB" dirty="0">
                <a:solidFill>
                  <a:schemeClr val="bg1"/>
                </a:solidFill>
                <a:latin typeface="Calibri"/>
                <a:cs typeface="Calibri"/>
              </a:rPr>
              <a:t>r support plan for individuals with eligible needs </a:t>
            </a:r>
          </a:p>
          <a:p>
            <a:pPr marL="0" indent="0">
              <a:buNone/>
            </a:pPr>
            <a:endParaRPr lang="en-US" dirty="0">
              <a:solidFill>
                <a:srgbClr val="FF0000"/>
              </a:solidFill>
              <a:highlight>
                <a:srgbClr val="FFFF00"/>
              </a:highlight>
              <a:cs typeface="Calibri" panose="020F0502020204030204" pitchFamily="34" charset="0"/>
            </a:endParaRPr>
          </a:p>
        </p:txBody>
      </p:sp>
      <p:sp>
        <p:nvSpPr>
          <p:cNvPr id="4" name="Text Placeholder 2">
            <a:extLst>
              <a:ext uri="{FF2B5EF4-FFF2-40B4-BE49-F238E27FC236}">
                <a16:creationId xmlns:a16="http://schemas.microsoft.com/office/drawing/2014/main" id="{E162F06A-ADB3-3A44-9C51-966AE2C829F4}"/>
              </a:ext>
            </a:extLst>
          </p:cNvPr>
          <p:cNvSpPr>
            <a:spLocks noGrp="1"/>
          </p:cNvSpPr>
          <p:nvPr>
            <p:ph type="body" sz="quarter" idx="10"/>
          </p:nvPr>
        </p:nvSpPr>
        <p:spPr>
          <a:xfrm>
            <a:off x="442913" y="365126"/>
            <a:ext cx="3690937" cy="1031284"/>
          </a:xfrm>
        </p:spPr>
        <p:txBody>
          <a:bodyPr/>
          <a:lstStyle/>
          <a:p>
            <a:r>
              <a:rPr lang="cy" sz="2800" b="1" i="0" u="none" strike="noStrike" cap="none" baseline="0" dirty="0">
                <a:solidFill>
                  <a:srgbClr val="16AD85"/>
                </a:solidFill>
                <a:effectLst/>
                <a:uFillTx/>
                <a:latin typeface="Calibri"/>
                <a:cs typeface="Calibri"/>
              </a:rPr>
              <a:t>Cynlluniau Gofal a Chymorth</a:t>
            </a:r>
          </a:p>
        </p:txBody>
      </p:sp>
      <p:sp>
        <p:nvSpPr>
          <p:cNvPr id="6" name="Text Placeholder 4">
            <a:extLst>
              <a:ext uri="{FF2B5EF4-FFF2-40B4-BE49-F238E27FC236}">
                <a16:creationId xmlns:a16="http://schemas.microsoft.com/office/drawing/2014/main" id="{A950EE67-4D30-BD41-8AEB-D64FA478A52B}"/>
              </a:ext>
            </a:extLst>
          </p:cNvPr>
          <p:cNvSpPr>
            <a:spLocks noGrp="1"/>
          </p:cNvSpPr>
          <p:nvPr>
            <p:ph type="body" sz="quarter" idx="12"/>
          </p:nvPr>
        </p:nvSpPr>
        <p:spPr>
          <a:xfrm>
            <a:off x="516065" y="1686434"/>
            <a:ext cx="3690495" cy="3851275"/>
          </a:xfrm>
        </p:spPr>
        <p:txBody>
          <a:bodyPr>
            <a:normAutofit fontScale="90000" lnSpcReduction="10000"/>
          </a:bodyPr>
          <a:lstStyle/>
          <a:p>
            <a:endParaRPr lang="en-GB" dirty="0">
              <a:solidFill>
                <a:schemeClr val="bg1"/>
              </a:solidFill>
              <a:cs typeface="Calibri" panose="020F0502020204030204" pitchFamily="34" charset="0"/>
            </a:endParaRPr>
          </a:p>
          <a:p>
            <a:endParaRPr lang="en-GB" dirty="0">
              <a:solidFill>
                <a:schemeClr val="bg1"/>
              </a:solidFill>
              <a:cs typeface="Calibri" panose="020F0502020204030204" pitchFamily="34" charset="0"/>
            </a:endParaRPr>
          </a:p>
          <a:p>
            <a:r>
              <a:rPr lang="cy" sz="2400" b="0" i="0" u="none" strike="noStrike" cap="none" baseline="0" dirty="0">
                <a:solidFill>
                  <a:schemeClr val="tx1"/>
                </a:solidFill>
                <a:effectLst/>
                <a:uFillTx/>
              </a:rPr>
              <a:t>Rhaid i Awdurdodau Lleol ddarparu a pharhau i adolygu cynllun gofal a/neu gymorth ar gyfer unigolion ag anghenion cymwys.</a:t>
            </a:r>
            <a:endParaRPr lang="cy" sz="2400" b="0" i="0" u="none" strike="noStrike" cap="none" baseline="0" dirty="0">
              <a:solidFill>
                <a:schemeClr val="tx1"/>
              </a:solidFill>
              <a:effectLst/>
              <a:uFillTx/>
              <a:cs typeface="Calibri" panose="020F0502020204030204" pitchFamily="34" charset="0"/>
            </a:endParaRPr>
          </a:p>
          <a:p>
            <a:r>
              <a:rPr lang="cy" sz="2400" b="0" i="0" u="none" strike="noStrike" cap="none" baseline="0" dirty="0">
                <a:solidFill>
                  <a:schemeClr val="tx1"/>
                </a:solidFill>
                <a:effectLst/>
                <a:uFillTx/>
              </a:rPr>
              <a:t>Rhaid i unigolion fod yn glir ynghylch unrhyw gyfraniad ariannol sydd ei angen fel rhan o’u cynllun gofal a chymorth</a:t>
            </a:r>
            <a:endParaRPr lang="cy" sz="2400" b="0" i="0" u="none" strike="noStrike" cap="none" baseline="0" dirty="0">
              <a:solidFill>
                <a:schemeClr val="tx1"/>
              </a:solidFill>
              <a:effectLst/>
              <a:uFillTx/>
              <a:cs typeface="Calibri" panose="020F0502020204030204" pitchFamily="34" charset="0"/>
            </a:endParaRPr>
          </a:p>
          <a:p>
            <a:endParaRPr lang="en-US" dirty="0">
              <a:cs typeface="Calibri" panose="020F0502020204030204" pitchFamily="34" charset="0"/>
            </a:endParaRPr>
          </a:p>
        </p:txBody>
      </p:sp>
    </p:spTree>
    <p:extLst>
      <p:ext uri="{BB962C8B-B14F-4D97-AF65-F5344CB8AC3E}">
        <p14:creationId xmlns:p14="http://schemas.microsoft.com/office/powerpoint/2010/main" val="2704231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D33EDE6-9063-2049-984C-A1D04EF27023}"/>
              </a:ext>
            </a:extLst>
          </p:cNvPr>
          <p:cNvSpPr>
            <a:spLocks noGrp="1"/>
          </p:cNvSpPr>
          <p:nvPr>
            <p:ph type="body" sz="quarter" idx="10"/>
          </p:nvPr>
        </p:nvSpPr>
        <p:spPr/>
        <p:txBody>
          <a:bodyPr/>
          <a:lstStyle/>
          <a:p>
            <a:r>
              <a:rPr lang="en-US" b="1" dirty="0"/>
              <a:t>Content of Care and / or Support Plans</a:t>
            </a:r>
          </a:p>
        </p:txBody>
      </p:sp>
      <p:sp>
        <p:nvSpPr>
          <p:cNvPr id="5" name="Text Placeholder 4">
            <a:extLst>
              <a:ext uri="{FF2B5EF4-FFF2-40B4-BE49-F238E27FC236}">
                <a16:creationId xmlns:a16="http://schemas.microsoft.com/office/drawing/2014/main" id="{90C90AE5-9E6E-4C43-87BC-E1BA692B4F7E}"/>
              </a:ext>
            </a:extLst>
          </p:cNvPr>
          <p:cNvSpPr>
            <a:spLocks noGrp="1"/>
          </p:cNvSpPr>
          <p:nvPr>
            <p:ph type="body" sz="quarter" idx="12"/>
          </p:nvPr>
        </p:nvSpPr>
        <p:spPr/>
        <p:txBody>
          <a:bodyPr/>
          <a:lstStyle/>
          <a:p>
            <a:r>
              <a:rPr lang="en-US" dirty="0">
                <a:solidFill>
                  <a:schemeClr val="tx1"/>
                </a:solidFill>
              </a:rPr>
              <a:t>Principles</a:t>
            </a:r>
          </a:p>
          <a:p>
            <a:r>
              <a:rPr lang="en-US" dirty="0">
                <a:solidFill>
                  <a:schemeClr val="tx1"/>
                </a:solidFill>
              </a:rPr>
              <a:t>Outcomes</a:t>
            </a:r>
            <a:endParaRPr lang="en-US" dirty="0">
              <a:solidFill>
                <a:schemeClr val="tx1"/>
              </a:solidFill>
              <a:cs typeface="Calibri" panose="020F0502020204030204" pitchFamily="34" charset="0"/>
            </a:endParaRPr>
          </a:p>
          <a:p>
            <a:r>
              <a:rPr lang="en-US" dirty="0">
                <a:solidFill>
                  <a:schemeClr val="tx1"/>
                </a:solidFill>
              </a:rPr>
              <a:t>Detail of those needs met by others </a:t>
            </a:r>
            <a:endParaRPr lang="en-US" dirty="0">
              <a:solidFill>
                <a:schemeClr val="tx1"/>
              </a:solidFill>
              <a:cs typeface="Calibri" panose="020F0502020204030204" pitchFamily="34" charset="0"/>
            </a:endParaRPr>
          </a:p>
          <a:p>
            <a:r>
              <a:rPr lang="en-US" dirty="0">
                <a:solidFill>
                  <a:schemeClr val="tx1"/>
                </a:solidFill>
              </a:rPr>
              <a:t>Resources</a:t>
            </a:r>
            <a:endParaRPr lang="en-US" dirty="0">
              <a:solidFill>
                <a:schemeClr val="tx1"/>
              </a:solidFill>
              <a:cs typeface="Calibri" panose="020F0502020204030204" pitchFamily="34" charset="0"/>
            </a:endParaRPr>
          </a:p>
          <a:p>
            <a:r>
              <a:rPr lang="en-US" dirty="0">
                <a:solidFill>
                  <a:schemeClr val="tx1"/>
                </a:solidFill>
              </a:rPr>
              <a:t>Actions and how these will be monitored </a:t>
            </a:r>
          </a:p>
          <a:p>
            <a:r>
              <a:rPr lang="en-US" dirty="0">
                <a:solidFill>
                  <a:schemeClr val="tx1"/>
                </a:solidFill>
              </a:rPr>
              <a:t>Direct payments </a:t>
            </a:r>
            <a:endParaRPr lang="en-US" dirty="0">
              <a:solidFill>
                <a:schemeClr val="tx1"/>
              </a:solidFill>
              <a:cs typeface="Calibri" panose="020F0502020204030204" pitchFamily="34" charset="0"/>
            </a:endParaRPr>
          </a:p>
          <a:p>
            <a:endParaRPr lang="en-US" dirty="0">
              <a:solidFill>
                <a:srgbClr val="002060"/>
              </a:solidFill>
            </a:endParaRPr>
          </a:p>
          <a:p>
            <a:endParaRPr lang="en-US" dirty="0"/>
          </a:p>
        </p:txBody>
      </p:sp>
      <p:sp>
        <p:nvSpPr>
          <p:cNvPr id="4" name="Text Placeholder 2">
            <a:extLst>
              <a:ext uri="{FF2B5EF4-FFF2-40B4-BE49-F238E27FC236}">
                <a16:creationId xmlns:a16="http://schemas.microsoft.com/office/drawing/2014/main" id="{DD33EDE6-9063-2049-984C-A1D04EF27023}"/>
              </a:ext>
            </a:extLst>
          </p:cNvPr>
          <p:cNvSpPr>
            <a:spLocks noGrp="1"/>
          </p:cNvSpPr>
          <p:nvPr>
            <p:ph type="body" sz="quarter" idx="10"/>
          </p:nvPr>
        </p:nvSpPr>
        <p:spPr>
          <a:xfrm>
            <a:off x="274679" y="365126"/>
            <a:ext cx="3690937" cy="1031284"/>
          </a:xfrm>
        </p:spPr>
        <p:txBody>
          <a:bodyPr/>
          <a:lstStyle/>
          <a:p>
            <a:r>
              <a:rPr lang="cy" sz="2800" b="1" i="0" u="none" strike="noStrike" cap="none" baseline="0" dirty="0" err="1">
                <a:solidFill>
                  <a:srgbClr val="16AD85"/>
                </a:solidFill>
                <a:effectLst/>
                <a:uFillTx/>
              </a:rPr>
              <a:t>Cynnwys</a:t>
            </a:r>
            <a:r>
              <a:rPr lang="cy" sz="2800" b="1" i="0" u="none" strike="noStrike" cap="none" baseline="0" dirty="0">
                <a:solidFill>
                  <a:srgbClr val="16AD85"/>
                </a:solidFill>
                <a:effectLst/>
                <a:uFillTx/>
              </a:rPr>
              <a:t> </a:t>
            </a:r>
            <a:r>
              <a:rPr lang="cy" sz="2800" b="1" i="0" u="none" strike="noStrike" cap="none" baseline="0" dirty="0" err="1">
                <a:solidFill>
                  <a:srgbClr val="16AD85"/>
                </a:solidFill>
                <a:effectLst/>
                <a:uFillTx/>
              </a:rPr>
              <a:t>Cynlluniau</a:t>
            </a:r>
            <a:r>
              <a:rPr lang="cy" sz="2800" b="1" i="0" u="none" strike="noStrike" cap="none" baseline="0" dirty="0">
                <a:solidFill>
                  <a:srgbClr val="16AD85"/>
                </a:solidFill>
                <a:effectLst/>
                <a:uFillTx/>
              </a:rPr>
              <a:t> </a:t>
            </a:r>
            <a:r>
              <a:rPr lang="cy" sz="2800" b="1" i="0" u="none" strike="noStrike" cap="none" baseline="0" dirty="0" err="1">
                <a:solidFill>
                  <a:srgbClr val="16AD85"/>
                </a:solidFill>
                <a:effectLst/>
                <a:uFillTx/>
              </a:rPr>
              <a:t>Gofal</a:t>
            </a:r>
            <a:r>
              <a:rPr lang="cy" sz="2800" b="1" i="0" u="none" strike="noStrike" cap="none" baseline="0" dirty="0">
                <a:solidFill>
                  <a:srgbClr val="16AD85"/>
                </a:solidFill>
                <a:effectLst/>
                <a:uFillTx/>
              </a:rPr>
              <a:t> a</a:t>
            </a:r>
            <a:r>
              <a:rPr lang="cy" b="1" dirty="0"/>
              <a:t> </a:t>
            </a:r>
            <a:r>
              <a:rPr lang="cy" sz="2800" b="1" i="0" u="none" strike="noStrike" cap="none" baseline="0" dirty="0">
                <a:solidFill>
                  <a:srgbClr val="16AD85"/>
                </a:solidFill>
                <a:effectLst/>
                <a:uFillTx/>
              </a:rPr>
              <a:t>/</a:t>
            </a:r>
            <a:r>
              <a:rPr lang="cy" b="1" dirty="0"/>
              <a:t> </a:t>
            </a:r>
            <a:r>
              <a:rPr lang="cy" sz="2800" b="1" i="0" u="none" strike="noStrike" cap="none" baseline="0" dirty="0">
                <a:solidFill>
                  <a:srgbClr val="16AD85"/>
                </a:solidFill>
                <a:effectLst/>
                <a:uFillTx/>
              </a:rPr>
              <a:t>neu </a:t>
            </a:r>
            <a:r>
              <a:rPr lang="cy" sz="2800" b="1" i="0" u="none" strike="noStrike" cap="none" baseline="0" dirty="0" err="1">
                <a:solidFill>
                  <a:srgbClr val="16AD85"/>
                </a:solidFill>
                <a:effectLst/>
                <a:uFillTx/>
              </a:rPr>
              <a:t>Gymorth</a:t>
            </a:r>
            <a:endParaRPr lang="en-US" sz="2800" b="1" i="0" u="none" strike="noStrike" cap="none" baseline="0" dirty="0" err="1">
              <a:solidFill>
                <a:srgbClr val="16AD85"/>
              </a:solidFill>
              <a:effectLst/>
              <a:uFillTx/>
              <a:cs typeface="Calibri" panose="020F0502020204030204" pitchFamily="34" charset="0"/>
            </a:endParaRPr>
          </a:p>
        </p:txBody>
      </p:sp>
      <p:sp>
        <p:nvSpPr>
          <p:cNvPr id="6" name="Text Placeholder 4">
            <a:extLst>
              <a:ext uri="{FF2B5EF4-FFF2-40B4-BE49-F238E27FC236}">
                <a16:creationId xmlns:a16="http://schemas.microsoft.com/office/drawing/2014/main" id="{90C90AE5-9E6E-4C43-87BC-E1BA692B4F7E}"/>
              </a:ext>
            </a:extLst>
          </p:cNvPr>
          <p:cNvSpPr>
            <a:spLocks noGrp="1"/>
          </p:cNvSpPr>
          <p:nvPr>
            <p:ph type="body" sz="quarter" idx="12"/>
          </p:nvPr>
        </p:nvSpPr>
        <p:spPr>
          <a:xfrm>
            <a:off x="406337" y="1649412"/>
            <a:ext cx="3690495" cy="3851275"/>
          </a:xfrm>
        </p:spPr>
        <p:txBody>
          <a:bodyPr>
            <a:normAutofit/>
          </a:bodyPr>
          <a:lstStyle/>
          <a:p>
            <a:r>
              <a:rPr lang="cy" sz="2400" b="0" i="0" u="none" strike="noStrike" cap="none" baseline="0" dirty="0">
                <a:solidFill>
                  <a:schemeClr val="tx1"/>
                </a:solidFill>
                <a:effectLst/>
                <a:uFillTx/>
              </a:rPr>
              <a:t>Egwyddorion</a:t>
            </a:r>
          </a:p>
          <a:p>
            <a:r>
              <a:rPr lang="cy" sz="2400" b="0" i="0" u="none" strike="noStrike" cap="none" baseline="0" dirty="0">
                <a:solidFill>
                  <a:schemeClr val="tx1"/>
                </a:solidFill>
                <a:effectLst/>
                <a:uFillTx/>
              </a:rPr>
              <a:t>Canlyniadau</a:t>
            </a:r>
          </a:p>
          <a:p>
            <a:r>
              <a:rPr lang="cy" sz="2400" b="0" i="0" u="none" strike="noStrike" cap="none" baseline="0" dirty="0">
                <a:solidFill>
                  <a:schemeClr val="tx1"/>
                </a:solidFill>
                <a:effectLst/>
                <a:uFillTx/>
              </a:rPr>
              <a:t>Manylion yr anghenion hynny a ddiwallir gan eraill </a:t>
            </a:r>
          </a:p>
          <a:p>
            <a:r>
              <a:rPr lang="cy" sz="2400" b="0" i="0" u="none" strike="noStrike" cap="none" baseline="0" dirty="0">
                <a:solidFill>
                  <a:schemeClr val="tx1"/>
                </a:solidFill>
                <a:effectLst/>
                <a:uFillTx/>
              </a:rPr>
              <a:t>Adnoddau</a:t>
            </a:r>
          </a:p>
          <a:p>
            <a:r>
              <a:rPr lang="cy" sz="2400" b="0" i="0" u="none" strike="noStrike" cap="none" baseline="0" dirty="0">
                <a:solidFill>
                  <a:schemeClr val="tx1"/>
                </a:solidFill>
                <a:effectLst/>
                <a:uFillTx/>
              </a:rPr>
              <a:t>Camau gweithredu a sut y caiff y rhain eu monitro </a:t>
            </a:r>
          </a:p>
          <a:p>
            <a:r>
              <a:rPr lang="cy" sz="2400" b="0" i="0" u="none" strike="noStrike" cap="none" baseline="0" dirty="0">
                <a:solidFill>
                  <a:schemeClr val="tx1"/>
                </a:solidFill>
                <a:effectLst/>
                <a:uFillTx/>
              </a:rPr>
              <a:t>Taliadau uniongyrchol</a:t>
            </a:r>
            <a:r>
              <a:rPr lang="cy" sz="2400" b="0" i="0" u="none" strike="noStrike" cap="none" baseline="0" dirty="0">
                <a:solidFill>
                  <a:srgbClr val="002060"/>
                </a:solidFill>
                <a:effectLst/>
                <a:uFillTx/>
              </a:rPr>
              <a:t> </a:t>
            </a:r>
          </a:p>
          <a:p>
            <a:endParaRPr lang="en-US" dirty="0">
              <a:solidFill>
                <a:srgbClr val="002060"/>
              </a:solidFill>
            </a:endParaRPr>
          </a:p>
          <a:p>
            <a:endParaRPr lang="en-US" dirty="0"/>
          </a:p>
        </p:txBody>
      </p:sp>
    </p:spTree>
    <p:extLst>
      <p:ext uri="{BB962C8B-B14F-4D97-AF65-F5344CB8AC3E}">
        <p14:creationId xmlns:p14="http://schemas.microsoft.com/office/powerpoint/2010/main" val="785665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4C61B9-80B0-344B-9035-A65DADEC83A6}"/>
              </a:ext>
            </a:extLst>
          </p:cNvPr>
          <p:cNvSpPr>
            <a:spLocks noGrp="1"/>
          </p:cNvSpPr>
          <p:nvPr>
            <p:ph type="body" sz="quarter" idx="10"/>
          </p:nvPr>
        </p:nvSpPr>
        <p:spPr/>
        <p:txBody>
          <a:bodyPr/>
          <a:lstStyle/>
          <a:p>
            <a:r>
              <a:rPr lang="en-US" b="1" dirty="0"/>
              <a:t>Reviewing Care and Support Plans </a:t>
            </a:r>
          </a:p>
        </p:txBody>
      </p:sp>
      <p:sp>
        <p:nvSpPr>
          <p:cNvPr id="5" name="Text Placeholder 4">
            <a:extLst>
              <a:ext uri="{FF2B5EF4-FFF2-40B4-BE49-F238E27FC236}">
                <a16:creationId xmlns:a16="http://schemas.microsoft.com/office/drawing/2014/main" id="{D2DB14AD-4DEF-ED46-8F2E-E986A9A596B9}"/>
              </a:ext>
            </a:extLst>
          </p:cNvPr>
          <p:cNvSpPr>
            <a:spLocks noGrp="1"/>
          </p:cNvSpPr>
          <p:nvPr>
            <p:ph type="body" sz="quarter" idx="12"/>
          </p:nvPr>
        </p:nvSpPr>
        <p:spPr>
          <a:xfrm>
            <a:off x="4862513" y="1649413"/>
            <a:ext cx="3690495" cy="3943313"/>
          </a:xfrm>
        </p:spPr>
        <p:txBody>
          <a:bodyPr>
            <a:normAutofit fontScale="92500" lnSpcReduction="20000"/>
          </a:bodyPr>
          <a:lstStyle/>
          <a:p>
            <a:r>
              <a:rPr lang="en-US" dirty="0">
                <a:solidFill>
                  <a:schemeClr val="tx1"/>
                </a:solidFill>
              </a:rPr>
              <a:t>The individual to maintain control over their support</a:t>
            </a:r>
          </a:p>
          <a:p>
            <a:r>
              <a:rPr lang="en-US" dirty="0">
                <a:solidFill>
                  <a:schemeClr val="tx1"/>
                </a:solidFill>
              </a:rPr>
              <a:t>If the plan is not meeting the assessed need it </a:t>
            </a:r>
            <a:r>
              <a:rPr lang="en-US" b="1" dirty="0">
                <a:solidFill>
                  <a:schemeClr val="tx1"/>
                </a:solidFill>
              </a:rPr>
              <a:t>must</a:t>
            </a:r>
            <a:r>
              <a:rPr lang="en-US" dirty="0">
                <a:solidFill>
                  <a:schemeClr val="tx1"/>
                </a:solidFill>
              </a:rPr>
              <a:t> be reviewed</a:t>
            </a:r>
            <a:endParaRPr lang="en-US" dirty="0">
              <a:solidFill>
                <a:schemeClr val="tx1"/>
              </a:solidFill>
              <a:cs typeface="Calibri" panose="020F0502020204030204" pitchFamily="34" charset="0"/>
            </a:endParaRPr>
          </a:p>
          <a:p>
            <a:r>
              <a:rPr lang="en-US" dirty="0">
                <a:solidFill>
                  <a:schemeClr val="tx1"/>
                </a:solidFill>
              </a:rPr>
              <a:t>Ensure all parties are present/ able to contribute prior to any review meeting where decisions are made</a:t>
            </a:r>
          </a:p>
          <a:p>
            <a:r>
              <a:rPr lang="en-US" dirty="0" err="1">
                <a:solidFill>
                  <a:schemeClr val="tx1"/>
                </a:solidFill>
              </a:rPr>
              <a:t>Authorised</a:t>
            </a:r>
            <a:r>
              <a:rPr lang="en-US" dirty="0">
                <a:solidFill>
                  <a:schemeClr val="tx1"/>
                </a:solidFill>
              </a:rPr>
              <a:t> person involved for those who lack capacity </a:t>
            </a:r>
            <a:endParaRPr lang="en-US" dirty="0">
              <a:solidFill>
                <a:schemeClr val="tx1"/>
              </a:solidFill>
              <a:cs typeface="Calibri" panose="020F0502020204030204" pitchFamily="34" charset="0"/>
            </a:endParaRPr>
          </a:p>
          <a:p>
            <a:r>
              <a:rPr lang="en-US" dirty="0">
                <a:solidFill>
                  <a:schemeClr val="tx1"/>
                </a:solidFill>
              </a:rPr>
              <a:t>Person with parental responsibility for a child</a:t>
            </a:r>
            <a:endParaRPr lang="en-US" dirty="0">
              <a:solidFill>
                <a:schemeClr val="tx1"/>
              </a:solidFill>
              <a:cs typeface="Calibri" panose="020F0502020204030204" pitchFamily="34" charset="0"/>
            </a:endParaRPr>
          </a:p>
        </p:txBody>
      </p:sp>
      <p:sp>
        <p:nvSpPr>
          <p:cNvPr id="4" name="Text Placeholder 2">
            <a:extLst>
              <a:ext uri="{FF2B5EF4-FFF2-40B4-BE49-F238E27FC236}">
                <a16:creationId xmlns:a16="http://schemas.microsoft.com/office/drawing/2014/main" id="{884C61B9-80B0-344B-9035-A65DADEC83A6}"/>
              </a:ext>
            </a:extLst>
          </p:cNvPr>
          <p:cNvSpPr>
            <a:spLocks noGrp="1"/>
          </p:cNvSpPr>
          <p:nvPr>
            <p:ph type="body" sz="quarter" idx="10"/>
          </p:nvPr>
        </p:nvSpPr>
        <p:spPr>
          <a:xfrm>
            <a:off x="305753" y="365126"/>
            <a:ext cx="3690937" cy="1031284"/>
          </a:xfrm>
        </p:spPr>
        <p:txBody>
          <a:bodyPr/>
          <a:lstStyle/>
          <a:p>
            <a:r>
              <a:rPr lang="cy" sz="2800" b="1" i="0" u="none" strike="noStrike" cap="none" baseline="0" dirty="0">
                <a:solidFill>
                  <a:srgbClr val="16AD85"/>
                </a:solidFill>
                <a:effectLst/>
                <a:uFillTx/>
              </a:rPr>
              <a:t>Adolygu Cynlluniau Gofal a Chymorth </a:t>
            </a:r>
          </a:p>
        </p:txBody>
      </p:sp>
      <p:sp>
        <p:nvSpPr>
          <p:cNvPr id="6" name="Text Placeholder 4">
            <a:extLst>
              <a:ext uri="{FF2B5EF4-FFF2-40B4-BE49-F238E27FC236}">
                <a16:creationId xmlns:a16="http://schemas.microsoft.com/office/drawing/2014/main" id="{D2DB14AD-4DEF-ED46-8F2E-E986A9A596B9}"/>
              </a:ext>
            </a:extLst>
          </p:cNvPr>
          <p:cNvSpPr>
            <a:spLocks noGrp="1"/>
          </p:cNvSpPr>
          <p:nvPr>
            <p:ph type="body" sz="quarter" idx="12"/>
          </p:nvPr>
        </p:nvSpPr>
        <p:spPr>
          <a:xfrm>
            <a:off x="400241" y="1649413"/>
            <a:ext cx="3690495" cy="3851275"/>
          </a:xfrm>
        </p:spPr>
        <p:txBody>
          <a:bodyPr>
            <a:normAutofit fontScale="85000" lnSpcReduction="20000"/>
          </a:bodyPr>
          <a:lstStyle/>
          <a:p>
            <a:r>
              <a:rPr lang="cy" sz="2400" b="0" i="0" u="none" strike="noStrike" cap="none" baseline="0" dirty="0" err="1">
                <a:solidFill>
                  <a:schemeClr val="tx1"/>
                </a:solidFill>
                <a:effectLst/>
                <a:uFillTx/>
              </a:rPr>
              <a:t>Yr</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unigolyn</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i</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gadw</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rheolaeth</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dros</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ei</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gefnogaeth</a:t>
            </a:r>
            <a:endParaRPr lang="en-US" sz="2400" b="0" i="0" u="none" strike="noStrike" cap="none" baseline="0" dirty="0" err="1">
              <a:solidFill>
                <a:schemeClr val="tx1"/>
              </a:solidFill>
              <a:effectLst/>
              <a:uFillTx/>
              <a:cs typeface="Calibri" panose="020F0502020204030204" pitchFamily="34" charset="0"/>
            </a:endParaRPr>
          </a:p>
          <a:p>
            <a:r>
              <a:rPr lang="cy" dirty="0" err="1">
                <a:solidFill>
                  <a:schemeClr val="tx1"/>
                </a:solidFill>
              </a:rPr>
              <a:t>O</a:t>
            </a:r>
            <a:r>
              <a:rPr lang="cy" sz="2400" b="0" i="0" u="none" strike="noStrike" cap="none" baseline="0" dirty="0" err="1">
                <a:solidFill>
                  <a:schemeClr val="tx1"/>
                </a:solidFill>
                <a:effectLst/>
                <a:uFillTx/>
              </a:rPr>
              <a:t>s</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nad</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yw'r</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cynllun</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yn</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bodloni'r</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angen</a:t>
            </a:r>
            <a:r>
              <a:rPr lang="cy" sz="2400" b="0" i="0" u="none" strike="noStrike" cap="none" baseline="0" dirty="0">
                <a:solidFill>
                  <a:schemeClr val="tx1"/>
                </a:solidFill>
                <a:effectLst/>
                <a:uFillTx/>
              </a:rPr>
              <a:t> a </a:t>
            </a:r>
            <a:r>
              <a:rPr lang="cy" sz="2400" b="0" i="0" u="none" strike="noStrike" cap="none" baseline="0" dirty="0" err="1">
                <a:solidFill>
                  <a:schemeClr val="tx1"/>
                </a:solidFill>
                <a:effectLst/>
                <a:uFillTx/>
              </a:rPr>
              <a:t>aseswyd</a:t>
            </a:r>
            <a:r>
              <a:rPr lang="cy" sz="2400" b="0" i="0" u="none" strike="noStrike" cap="none" baseline="0" dirty="0">
                <a:solidFill>
                  <a:schemeClr val="tx1"/>
                </a:solidFill>
                <a:effectLst/>
                <a:uFillTx/>
              </a:rPr>
              <a:t> </a:t>
            </a:r>
            <a:r>
              <a:rPr lang="cy" sz="2400" b="1" i="0" u="none" strike="noStrike" cap="none" baseline="0" dirty="0" err="1">
                <a:solidFill>
                  <a:schemeClr val="tx1"/>
                </a:solidFill>
                <a:effectLst/>
                <a:uFillTx/>
              </a:rPr>
              <a:t>rhaid</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iddo</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gael</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ei</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adolygu</a:t>
            </a:r>
            <a:endParaRPr lang="cy" sz="2400" b="0" i="0" u="none" strike="noStrike" cap="none" baseline="0" dirty="0" err="1">
              <a:solidFill>
                <a:schemeClr val="tx1"/>
              </a:solidFill>
              <a:effectLst/>
              <a:uFillTx/>
              <a:cs typeface="Calibri" panose="020F0502020204030204" pitchFamily="34" charset="0"/>
            </a:endParaRPr>
          </a:p>
          <a:p>
            <a:r>
              <a:rPr lang="cy" dirty="0" err="1">
                <a:solidFill>
                  <a:schemeClr val="tx1"/>
                </a:solidFill>
              </a:rPr>
              <a:t>S</a:t>
            </a:r>
            <a:r>
              <a:rPr lang="cy" sz="2400" b="0" i="0" u="none" strike="noStrike" cap="none" baseline="0" dirty="0" err="1">
                <a:solidFill>
                  <a:schemeClr val="tx1"/>
                </a:solidFill>
                <a:effectLst/>
                <a:uFillTx/>
              </a:rPr>
              <a:t>icrhau</a:t>
            </a:r>
            <a:r>
              <a:rPr lang="cy" sz="2400" b="0" i="0" u="none" strike="noStrike" cap="none" baseline="0" dirty="0">
                <a:solidFill>
                  <a:schemeClr val="tx1"/>
                </a:solidFill>
                <a:effectLst/>
                <a:uFillTx/>
              </a:rPr>
              <a:t> bod </a:t>
            </a:r>
            <a:r>
              <a:rPr lang="cy" sz="2400" b="0" i="0" u="none" strike="noStrike" cap="none" baseline="0" dirty="0" err="1">
                <a:solidFill>
                  <a:schemeClr val="tx1"/>
                </a:solidFill>
                <a:effectLst/>
                <a:uFillTx/>
              </a:rPr>
              <a:t>pob</a:t>
            </a:r>
            <a:r>
              <a:rPr lang="cy" sz="2400" b="0" i="0" u="none" strike="noStrike" cap="none" baseline="0" dirty="0">
                <a:solidFill>
                  <a:schemeClr val="tx1"/>
                </a:solidFill>
                <a:effectLst/>
                <a:uFillTx/>
              </a:rPr>
              <a:t> parti </a:t>
            </a:r>
            <a:r>
              <a:rPr lang="cy" sz="2400" b="0" i="0" u="none" strike="noStrike" cap="none" baseline="0" dirty="0" err="1">
                <a:solidFill>
                  <a:schemeClr val="tx1"/>
                </a:solidFill>
                <a:effectLst/>
                <a:uFillTx/>
              </a:rPr>
              <a:t>yn</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bresennol</a:t>
            </a:r>
            <a:r>
              <a:rPr lang="cy" dirty="0">
                <a:solidFill>
                  <a:schemeClr val="tx1"/>
                </a:solidFill>
              </a:rPr>
              <a:t>/ </a:t>
            </a:r>
            <a:r>
              <a:rPr lang="en-US" dirty="0" err="1">
                <a:solidFill>
                  <a:schemeClr val="tx1"/>
                </a:solidFill>
                <a:ea typeface="Calibri" panose="020F0502020204030204" pitchFamily="34" charset="0"/>
                <a:cs typeface="Calibri" panose="020F0502020204030204" pitchFamily="34" charset="0"/>
              </a:rPr>
              <a:t>gallu</a:t>
            </a:r>
            <a:r>
              <a:rPr lang="en-US" dirty="0">
                <a:solidFill>
                  <a:schemeClr val="tx1"/>
                </a:solidFill>
                <a:ea typeface="Calibri" panose="020F0502020204030204" pitchFamily="34" charset="0"/>
                <a:cs typeface="Calibri" panose="020F0502020204030204" pitchFamily="34" charset="0"/>
              </a:rPr>
              <a:t> </a:t>
            </a:r>
            <a:r>
              <a:rPr lang="en-US" dirty="0" err="1">
                <a:solidFill>
                  <a:schemeClr val="tx1"/>
                </a:solidFill>
                <a:ea typeface="Calibri" panose="020F0502020204030204" pitchFamily="34" charset="0"/>
                <a:cs typeface="Calibri" panose="020F0502020204030204" pitchFamily="34" charset="0"/>
              </a:rPr>
              <a:t>cyfrannu</a:t>
            </a:r>
            <a:r>
              <a:rPr lang="en-US" dirty="0">
                <a:solidFill>
                  <a:schemeClr val="tx1"/>
                </a:solidFill>
                <a:ea typeface="Calibri" panose="020F0502020204030204" pitchFamily="34" charset="0"/>
                <a:cs typeface="Calibri" panose="020F0502020204030204" pitchFamily="34" charset="0"/>
              </a:rPr>
              <a:t> </a:t>
            </a:r>
            <a:r>
              <a:rPr lang="en-US" dirty="0" err="1">
                <a:solidFill>
                  <a:schemeClr val="tx1"/>
                </a:solidFill>
                <a:ea typeface="Calibri" panose="020F0502020204030204" pitchFamily="34" charset="0"/>
                <a:cs typeface="Calibri" panose="020F0502020204030204" pitchFamily="34" charset="0"/>
              </a:rPr>
              <a:t>cyn</a:t>
            </a:r>
            <a:r>
              <a:rPr lang="en-US" dirty="0">
                <a:solidFill>
                  <a:schemeClr val="tx1"/>
                </a:solidFill>
                <a:ea typeface="Calibri" panose="020F0502020204030204" pitchFamily="34" charset="0"/>
                <a:cs typeface="Calibri" panose="020F0502020204030204" pitchFamily="34" charset="0"/>
              </a:rPr>
              <a:t> </a:t>
            </a:r>
            <a:r>
              <a:rPr lang="en-US" dirty="0" err="1">
                <a:solidFill>
                  <a:schemeClr val="tx1"/>
                </a:solidFill>
                <a:ea typeface="Calibri" panose="020F0502020204030204" pitchFamily="34" charset="0"/>
                <a:cs typeface="Calibri" panose="020F0502020204030204" pitchFamily="34" charset="0"/>
              </a:rPr>
              <a:t>unrhyw</a:t>
            </a:r>
            <a:r>
              <a:rPr lang="en-US" dirty="0">
                <a:solidFill>
                  <a:schemeClr val="tx1"/>
                </a:solidFill>
                <a:ea typeface="Calibri" panose="020F0502020204030204" pitchFamily="34" charset="0"/>
                <a:cs typeface="Calibri" panose="020F0502020204030204" pitchFamily="34" charset="0"/>
              </a:rPr>
              <a:t> </a:t>
            </a:r>
            <a:r>
              <a:rPr lang="en-US" dirty="0" err="1">
                <a:solidFill>
                  <a:schemeClr val="tx1"/>
                </a:solidFill>
                <a:ea typeface="Calibri" panose="020F0502020204030204" pitchFamily="34" charset="0"/>
                <a:cs typeface="Calibri" panose="020F0502020204030204" pitchFamily="34" charset="0"/>
              </a:rPr>
              <a:t>gyfarfod</a:t>
            </a:r>
            <a:r>
              <a:rPr lang="en-US" dirty="0">
                <a:solidFill>
                  <a:schemeClr val="tx1"/>
                </a:solidFill>
                <a:ea typeface="Calibri" panose="020F0502020204030204" pitchFamily="34" charset="0"/>
                <a:cs typeface="Calibri" panose="020F0502020204030204" pitchFamily="34" charset="0"/>
              </a:rPr>
              <a:t> </a:t>
            </a:r>
            <a:r>
              <a:rPr lang="en-US" dirty="0" err="1">
                <a:solidFill>
                  <a:schemeClr val="tx1"/>
                </a:solidFill>
                <a:ea typeface="Calibri" panose="020F0502020204030204" pitchFamily="34" charset="0"/>
                <a:cs typeface="Calibri" panose="020F0502020204030204" pitchFamily="34" charset="0"/>
              </a:rPr>
              <a:t>adolygu</a:t>
            </a:r>
            <a:r>
              <a:rPr lang="en-US" dirty="0">
                <a:solidFill>
                  <a:schemeClr val="tx1"/>
                </a:solidFill>
                <a:ea typeface="Calibri" panose="020F0502020204030204" pitchFamily="34" charset="0"/>
                <a:cs typeface="Calibri" panose="020F0502020204030204" pitchFamily="34" charset="0"/>
              </a:rPr>
              <a:t> </a:t>
            </a:r>
            <a:r>
              <a:rPr lang="en-US" dirty="0" err="1">
                <a:solidFill>
                  <a:schemeClr val="tx1"/>
                </a:solidFill>
                <a:ea typeface="Calibri" panose="020F0502020204030204" pitchFamily="34" charset="0"/>
                <a:cs typeface="Calibri" panose="020F0502020204030204" pitchFamily="34" charset="0"/>
              </a:rPr>
              <a:t>lle</a:t>
            </a:r>
            <a:r>
              <a:rPr lang="en-US" dirty="0">
                <a:solidFill>
                  <a:schemeClr val="tx1"/>
                </a:solidFill>
                <a:ea typeface="Calibri" panose="020F0502020204030204" pitchFamily="34" charset="0"/>
                <a:cs typeface="Calibri" panose="020F0502020204030204" pitchFamily="34" charset="0"/>
              </a:rPr>
              <a:t> </a:t>
            </a:r>
            <a:r>
              <a:rPr lang="en-US" dirty="0" err="1">
                <a:solidFill>
                  <a:schemeClr val="tx1"/>
                </a:solidFill>
                <a:ea typeface="Calibri" panose="020F0502020204030204" pitchFamily="34" charset="0"/>
                <a:cs typeface="Calibri" panose="020F0502020204030204" pitchFamily="34" charset="0"/>
              </a:rPr>
              <a:t>gwneir</a:t>
            </a:r>
            <a:r>
              <a:rPr lang="en-US" dirty="0">
                <a:solidFill>
                  <a:schemeClr val="tx1"/>
                </a:solidFill>
                <a:ea typeface="Calibri" panose="020F0502020204030204" pitchFamily="34" charset="0"/>
                <a:cs typeface="Calibri" panose="020F0502020204030204" pitchFamily="34" charset="0"/>
              </a:rPr>
              <a:t> </a:t>
            </a:r>
            <a:r>
              <a:rPr lang="en-US" dirty="0" err="1">
                <a:solidFill>
                  <a:schemeClr val="tx1"/>
                </a:solidFill>
                <a:ea typeface="Calibri" panose="020F0502020204030204" pitchFamily="34" charset="0"/>
                <a:cs typeface="Calibri" panose="020F0502020204030204" pitchFamily="34" charset="0"/>
              </a:rPr>
              <a:t>penderfyniadau</a:t>
            </a:r>
            <a:endParaRPr lang="cy" sz="2400" b="0" i="0" u="none" strike="noStrike" cap="none" baseline="0" dirty="0" err="1">
              <a:solidFill>
                <a:schemeClr val="tx1"/>
              </a:solidFill>
              <a:effectLst/>
              <a:uFillTx/>
              <a:cs typeface="Calibri" panose="020F0502020204030204" pitchFamily="34" charset="0"/>
            </a:endParaRPr>
          </a:p>
          <a:p>
            <a:r>
              <a:rPr lang="cy" sz="2400" b="0" i="0" u="none" strike="noStrike" cap="none" baseline="0" dirty="0">
                <a:solidFill>
                  <a:schemeClr val="tx1"/>
                </a:solidFill>
                <a:effectLst/>
                <a:uFillTx/>
              </a:rPr>
              <a:t>Person </a:t>
            </a:r>
            <a:r>
              <a:rPr lang="cy" sz="2400" b="0" i="0" u="none" strike="noStrike" cap="none" baseline="0" dirty="0" err="1">
                <a:solidFill>
                  <a:schemeClr val="tx1"/>
                </a:solidFill>
                <a:effectLst/>
                <a:uFillTx/>
              </a:rPr>
              <a:t>awdurdodedig</a:t>
            </a:r>
            <a:r>
              <a:rPr lang="cy" sz="2400" b="0" i="0" u="none" strike="noStrike" cap="none" baseline="0" dirty="0">
                <a:solidFill>
                  <a:schemeClr val="tx1"/>
                </a:solidFill>
                <a:effectLst/>
                <a:uFillTx/>
              </a:rPr>
              <a:t> dan </a:t>
            </a:r>
            <a:r>
              <a:rPr lang="cy" sz="2400" b="0" i="0" u="none" strike="noStrike" cap="none" baseline="0" dirty="0" err="1">
                <a:solidFill>
                  <a:schemeClr val="tx1"/>
                </a:solidFill>
                <a:effectLst/>
                <a:uFillTx/>
              </a:rPr>
              <a:t>sylw</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ar</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gyfer</a:t>
            </a:r>
            <a:r>
              <a:rPr lang="cy" sz="2400" b="0" i="0" u="none" strike="noStrike" cap="none" baseline="0" dirty="0">
                <a:solidFill>
                  <a:schemeClr val="tx1"/>
                </a:solidFill>
                <a:effectLst/>
                <a:uFillTx/>
              </a:rPr>
              <a:t> y </a:t>
            </a:r>
            <a:r>
              <a:rPr lang="cy" sz="2400" b="0" i="0" u="none" strike="noStrike" cap="none" baseline="0" dirty="0" err="1">
                <a:solidFill>
                  <a:schemeClr val="tx1"/>
                </a:solidFill>
                <a:effectLst/>
                <a:uFillTx/>
              </a:rPr>
              <a:t>rhai</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nad</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oes</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ganddynt</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alluedd</a:t>
            </a:r>
            <a:r>
              <a:rPr lang="cy" dirty="0">
                <a:solidFill>
                  <a:schemeClr val="tx1"/>
                </a:solidFill>
              </a:rPr>
              <a:t> </a:t>
            </a:r>
            <a:endParaRPr lang="cy" sz="2400" b="0" i="0" u="none" strike="noStrike" cap="none" baseline="0" dirty="0">
              <a:solidFill>
                <a:schemeClr val="tx1"/>
              </a:solidFill>
              <a:effectLst/>
              <a:uFillTx/>
              <a:cs typeface="Calibri" panose="020F0502020204030204" pitchFamily="34" charset="0"/>
            </a:endParaRPr>
          </a:p>
          <a:p>
            <a:r>
              <a:rPr lang="cy" sz="2400" b="0" i="0" u="none" strike="noStrike" cap="none" baseline="0" dirty="0">
                <a:solidFill>
                  <a:schemeClr val="tx1"/>
                </a:solidFill>
                <a:effectLst/>
                <a:uFillTx/>
              </a:rPr>
              <a:t>Person â </a:t>
            </a:r>
            <a:r>
              <a:rPr lang="cy" sz="2400" b="0" i="0" u="none" strike="noStrike" cap="none" baseline="0" dirty="0" err="1">
                <a:solidFill>
                  <a:schemeClr val="tx1"/>
                </a:solidFill>
                <a:effectLst/>
                <a:uFillTx/>
              </a:rPr>
              <a:t>chyfrifoldeb</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rhiant</a:t>
            </a:r>
            <a:r>
              <a:rPr lang="cy" sz="2400" b="0" i="0" u="none" strike="noStrike" cap="none" baseline="0" dirty="0">
                <a:solidFill>
                  <a:schemeClr val="tx1"/>
                </a:solidFill>
                <a:effectLst/>
                <a:uFillTx/>
              </a:rPr>
              <a:t> am </a:t>
            </a:r>
            <a:r>
              <a:rPr lang="cy" sz="2400" b="0" i="0" u="none" strike="noStrike" cap="none" baseline="0" dirty="0" err="1">
                <a:solidFill>
                  <a:schemeClr val="tx1"/>
                </a:solidFill>
                <a:effectLst/>
                <a:uFillTx/>
              </a:rPr>
              <a:t>blentyn</a:t>
            </a:r>
            <a:endParaRPr lang="cy" sz="2400" b="0" i="0" u="none" strike="noStrike" cap="none" baseline="0" dirty="0" err="1">
              <a:solidFill>
                <a:schemeClr val="tx1"/>
              </a:solidFill>
              <a:effectLst/>
              <a:uFillTx/>
              <a:cs typeface="Calibri" panose="020F0502020204030204" pitchFamily="34" charset="0"/>
            </a:endParaRPr>
          </a:p>
        </p:txBody>
      </p:sp>
    </p:spTree>
    <p:extLst>
      <p:ext uri="{BB962C8B-B14F-4D97-AF65-F5344CB8AC3E}">
        <p14:creationId xmlns:p14="http://schemas.microsoft.com/office/powerpoint/2010/main" val="2553669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3323" y="52891"/>
            <a:ext cx="7886700" cy="610607"/>
          </a:xfrm>
        </p:spPr>
        <p:txBody>
          <a:bodyPr/>
          <a:lstStyle/>
          <a:p>
            <a:r>
              <a:rPr lang="en-GB" b="1" dirty="0">
                <a:solidFill>
                  <a:srgbClr val="16AD85"/>
                </a:solidFill>
              </a:rPr>
              <a:t>Direct payments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51266706"/>
              </p:ext>
            </p:extLst>
          </p:nvPr>
        </p:nvGraphicFramePr>
        <p:xfrm>
          <a:off x="467544" y="1393902"/>
          <a:ext cx="8229600" cy="4699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259CC62F-30C0-4A15-BEEE-9BC3816535A8}" type="slidenum">
              <a:rPr lang="en-GB" smtClean="0"/>
              <a:pPr/>
              <a:t>37</a:t>
            </a:fld>
            <a:endParaRPr lang="en-GB"/>
          </a:p>
        </p:txBody>
      </p:sp>
      <p:sp>
        <p:nvSpPr>
          <p:cNvPr id="2" name="Rectangle 1"/>
          <p:cNvSpPr/>
          <p:nvPr/>
        </p:nvSpPr>
        <p:spPr>
          <a:xfrm>
            <a:off x="383323" y="561417"/>
            <a:ext cx="5926037" cy="769441"/>
          </a:xfrm>
          <a:prstGeom prst="rect">
            <a:avLst/>
          </a:prstGeom>
        </p:spPr>
        <p:txBody>
          <a:bodyPr wrap="square">
            <a:spAutoFit/>
          </a:bodyPr>
          <a:lstStyle/>
          <a:p>
            <a:r>
              <a:rPr lang="cy" sz="4400" b="1" dirty="0">
                <a:solidFill>
                  <a:srgbClr val="16AD85"/>
                </a:solidFill>
                <a:latin typeface="Calibri" panose="020F0502020204030204" pitchFamily="34" charset="0"/>
              </a:rPr>
              <a:t>Taliadau uniongyrchol</a:t>
            </a:r>
            <a:endParaRPr lang="en-GB" sz="4400" b="1" dirty="0">
              <a:latin typeface="Calibri" panose="020F0502020204030204" pitchFamily="34" charset="0"/>
            </a:endParaRPr>
          </a:p>
        </p:txBody>
      </p:sp>
    </p:spTree>
    <p:extLst>
      <p:ext uri="{BB962C8B-B14F-4D97-AF65-F5344CB8AC3E}">
        <p14:creationId xmlns:p14="http://schemas.microsoft.com/office/powerpoint/2010/main" val="3271677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13EDD6-92AF-D449-A6E3-A28448C237AF}"/>
              </a:ext>
            </a:extLst>
          </p:cNvPr>
          <p:cNvSpPr>
            <a:spLocks noGrp="1"/>
          </p:cNvSpPr>
          <p:nvPr>
            <p:ph type="body" sz="quarter" idx="10"/>
          </p:nvPr>
        </p:nvSpPr>
        <p:spPr>
          <a:xfrm>
            <a:off x="4862513" y="365125"/>
            <a:ext cx="3690937" cy="1284287"/>
          </a:xfrm>
        </p:spPr>
        <p:txBody>
          <a:bodyPr/>
          <a:lstStyle/>
          <a:p>
            <a:r>
              <a:rPr lang="en-US" b="1" dirty="0"/>
              <a:t>Social Services and Wellbeing (Wales) Act 2014 – Evalutation</a:t>
            </a:r>
            <a:endParaRPr lang="en-US" b="1" dirty="0">
              <a:cs typeface="Calibri" panose="020F0502020204030204" pitchFamily="34" charset="0"/>
            </a:endParaRPr>
          </a:p>
        </p:txBody>
      </p:sp>
      <p:pic>
        <p:nvPicPr>
          <p:cNvPr id="6" name="Online Media 5" descr="Social Services and Well-being (Wales) Act: One year on">
            <a:hlinkClick r:id="" action="ppaction://media"/>
            <a:extLst>
              <a:ext uri="{FF2B5EF4-FFF2-40B4-BE49-F238E27FC236}">
                <a16:creationId xmlns:a16="http://schemas.microsoft.com/office/drawing/2014/main" id="{9A2C8850-060D-CC43-882D-0D3743E0379F}"/>
              </a:ext>
            </a:extLst>
          </p:cNvPr>
          <p:cNvPicPr>
            <a:picLocks noRot="1" noChangeAspect="1"/>
          </p:cNvPicPr>
          <p:nvPr>
            <a:videoFile r:link="rId1"/>
          </p:nvPr>
        </p:nvPicPr>
        <p:blipFill>
          <a:blip r:embed="rId5"/>
          <a:stretch>
            <a:fillRect/>
          </a:stretch>
        </p:blipFill>
        <p:spPr>
          <a:xfrm>
            <a:off x="5290276" y="2532633"/>
            <a:ext cx="2540000" cy="1435100"/>
          </a:xfrm>
          <a:prstGeom prst="rect">
            <a:avLst/>
          </a:prstGeom>
        </p:spPr>
      </p:pic>
      <p:sp>
        <p:nvSpPr>
          <p:cNvPr id="4" name="Text Placeholder 2">
            <a:extLst>
              <a:ext uri="{FF2B5EF4-FFF2-40B4-BE49-F238E27FC236}">
                <a16:creationId xmlns:a16="http://schemas.microsoft.com/office/drawing/2014/main" id="{1113EDD6-92AF-D449-A6E3-A28448C237AF}"/>
              </a:ext>
            </a:extLst>
          </p:cNvPr>
          <p:cNvSpPr>
            <a:spLocks noGrp="1"/>
          </p:cNvSpPr>
          <p:nvPr>
            <p:ph type="body" sz="quarter" idx="10"/>
            <p:custDataLst>
              <p:tags r:id="rId2"/>
            </p:custDataLst>
          </p:nvPr>
        </p:nvSpPr>
        <p:spPr>
          <a:xfrm>
            <a:off x="278321" y="365124"/>
            <a:ext cx="3690937" cy="1284287"/>
          </a:xfrm>
        </p:spPr>
        <p:txBody>
          <a:bodyPr/>
          <a:lstStyle/>
          <a:p>
            <a:r>
              <a:rPr lang="cy" sz="2800" b="1" i="0" u="none" strike="noStrike" cap="none" baseline="0" dirty="0">
                <a:solidFill>
                  <a:srgbClr val="16AD85"/>
                </a:solidFill>
                <a:effectLst/>
                <a:uFillTx/>
              </a:rPr>
              <a:t>Deddf Gwasanaethau Cymdeithasol a Llesiant (Cymru) 2014 - blwyddyn y ddiweddarach</a:t>
            </a:r>
          </a:p>
        </p:txBody>
      </p:sp>
      <p:pic>
        <p:nvPicPr>
          <p:cNvPr id="5" name="Online Media 5" descr="Social Services and Well-being (Wales) Act: One year on">
            <a:hlinkClick r:id="" action="ppaction://media"/>
            <a:extLst>
              <a:ext uri="{FF2B5EF4-FFF2-40B4-BE49-F238E27FC236}">
                <a16:creationId xmlns:a16="http://schemas.microsoft.com/office/drawing/2014/main" id="{9A2C8850-060D-CC43-882D-0D3743E0379F}"/>
              </a:ext>
            </a:extLst>
          </p:cNvPr>
          <p:cNvPicPr>
            <a:picLocks noRot="1" noChangeAspect="1"/>
          </p:cNvPicPr>
          <p:nvPr>
            <a:videoFile r:link="rId1"/>
            <p:custDataLst>
              <p:tags r:id="rId3"/>
            </p:custDataLst>
          </p:nvPr>
        </p:nvPicPr>
        <p:blipFill>
          <a:blip r:embed="rId5"/>
          <a:stretch>
            <a:fillRect/>
          </a:stretch>
        </p:blipFill>
        <p:spPr>
          <a:xfrm>
            <a:off x="396368" y="2569348"/>
            <a:ext cx="2540000" cy="1435100"/>
          </a:xfrm>
          <a:prstGeom prst="rect">
            <a:avLst/>
          </a:prstGeom>
        </p:spPr>
      </p:pic>
    </p:spTree>
    <p:extLst>
      <p:ext uri="{BB962C8B-B14F-4D97-AF65-F5344CB8AC3E}">
        <p14:creationId xmlns:p14="http://schemas.microsoft.com/office/powerpoint/2010/main" val="414849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6"/>
                </p:tgtEl>
              </p:cMediaNode>
            </p:video>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6"/>
                                        </p:tgtEl>
                                      </p:cBhvr>
                                    </p:cmd>
                                  </p:child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5"/>
                                        </p:tgtEl>
                                      </p:cBhvr>
                                    </p:cmd>
                                  </p:childTnLst>
                                </p:cTn>
                              </p:par>
                            </p:childTnLst>
                          </p:cTn>
                        </p:par>
                      </p:childTnLst>
                    </p:cTn>
                  </p:par>
                </p:childTnLst>
              </p:cTn>
              <p:nextCondLst>
                <p:cond evt="onClick" delay="0">
                  <p:tgtEl>
                    <p:spTgt spid="5"/>
                  </p:tgtEl>
                </p:cond>
              </p:nextCondLst>
            </p:seq>
            <p:video>
              <p:cMediaNode>
                <p:cTn id="22" fill="hold" display="0">
                  <p:stCondLst>
                    <p:cond delay="indefinite"/>
                  </p:stCondLst>
                </p:cTn>
                <p:tgtEl>
                  <p:spTgt spid="5"/>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A47B33-8832-9B48-B814-45178A526146}"/>
              </a:ext>
            </a:extLst>
          </p:cNvPr>
          <p:cNvSpPr>
            <a:spLocks noGrp="1"/>
          </p:cNvSpPr>
          <p:nvPr>
            <p:ph type="body" sz="quarter" idx="10"/>
          </p:nvPr>
        </p:nvSpPr>
        <p:spPr/>
        <p:txBody>
          <a:bodyPr/>
          <a:lstStyle/>
          <a:p>
            <a:r>
              <a:rPr lang="en-US" b="1" dirty="0"/>
              <a:t>Directed Study </a:t>
            </a:r>
          </a:p>
        </p:txBody>
      </p:sp>
      <p:sp>
        <p:nvSpPr>
          <p:cNvPr id="5" name="Text Placeholder 4">
            <a:extLst>
              <a:ext uri="{FF2B5EF4-FFF2-40B4-BE49-F238E27FC236}">
                <a16:creationId xmlns:a16="http://schemas.microsoft.com/office/drawing/2014/main" id="{966B2985-5F78-5A43-9F88-2745200A8391}"/>
              </a:ext>
            </a:extLst>
          </p:cNvPr>
          <p:cNvSpPr>
            <a:spLocks noGrp="1"/>
          </p:cNvSpPr>
          <p:nvPr>
            <p:ph type="body" sz="quarter" idx="12"/>
          </p:nvPr>
        </p:nvSpPr>
        <p:spPr/>
        <p:txBody>
          <a:bodyPr>
            <a:normAutofit lnSpcReduction="10000"/>
          </a:bodyPr>
          <a:lstStyle/>
          <a:p>
            <a:pPr marL="0" indent="0">
              <a:buNone/>
            </a:pPr>
            <a:r>
              <a:rPr lang="en-US">
                <a:solidFill>
                  <a:schemeClr val="tx1"/>
                </a:solidFill>
              </a:rPr>
              <a:t>Within your organisation find out the following: </a:t>
            </a:r>
          </a:p>
          <a:p>
            <a:pPr marL="0" indent="0">
              <a:buNone/>
            </a:pPr>
            <a:r>
              <a:rPr lang="en-US">
                <a:solidFill>
                  <a:schemeClr val="tx1"/>
                </a:solidFill>
              </a:rPr>
              <a:t>The range of services and delivery methods for which direct payments might be used</a:t>
            </a:r>
          </a:p>
          <a:p>
            <a:pPr marL="0" indent="0">
              <a:buNone/>
            </a:pPr>
            <a:r>
              <a:rPr lang="en-US">
                <a:solidFill>
                  <a:schemeClr val="tx1"/>
                </a:solidFill>
              </a:rPr>
              <a:t>Support available to use direct payments.</a:t>
            </a:r>
          </a:p>
          <a:p>
            <a:pPr marL="0" indent="0">
              <a:buNone/>
            </a:pPr>
            <a:r>
              <a:rPr lang="en-US">
                <a:solidFill>
                  <a:schemeClr val="tx1"/>
                </a:solidFill>
              </a:rPr>
              <a:t>Charging arrangements for eligible care and support needs.</a:t>
            </a:r>
          </a:p>
        </p:txBody>
      </p:sp>
      <p:sp>
        <p:nvSpPr>
          <p:cNvPr id="4" name="Text Placeholder 2">
            <a:extLst>
              <a:ext uri="{FF2B5EF4-FFF2-40B4-BE49-F238E27FC236}">
                <a16:creationId xmlns:a16="http://schemas.microsoft.com/office/drawing/2014/main" id="{B2A47B33-8832-9B48-B814-45178A526146}"/>
              </a:ext>
            </a:extLst>
          </p:cNvPr>
          <p:cNvSpPr>
            <a:spLocks noGrp="1"/>
          </p:cNvSpPr>
          <p:nvPr>
            <p:ph type="body" sz="quarter" idx="10"/>
            <p:custDataLst>
              <p:tags r:id="rId1"/>
            </p:custDataLst>
          </p:nvPr>
        </p:nvSpPr>
        <p:spPr>
          <a:xfrm>
            <a:off x="223457" y="379732"/>
            <a:ext cx="3690937" cy="1031284"/>
          </a:xfrm>
        </p:spPr>
        <p:txBody>
          <a:bodyPr/>
          <a:lstStyle/>
          <a:p>
            <a:r>
              <a:rPr lang="cy" sz="2800" b="1" i="0" u="none" strike="noStrike" cap="none" baseline="0" dirty="0">
                <a:solidFill>
                  <a:srgbClr val="16AD85"/>
                </a:solidFill>
                <a:effectLst/>
                <a:uFillTx/>
              </a:rPr>
              <a:t>Astudiaethau dan Gyfarwyddyd </a:t>
            </a:r>
          </a:p>
        </p:txBody>
      </p:sp>
      <p:sp>
        <p:nvSpPr>
          <p:cNvPr id="6" name="Text Placeholder 4">
            <a:extLst>
              <a:ext uri="{FF2B5EF4-FFF2-40B4-BE49-F238E27FC236}">
                <a16:creationId xmlns:a16="http://schemas.microsoft.com/office/drawing/2014/main" id="{966B2985-5F78-5A43-9F88-2745200A8391}"/>
              </a:ext>
            </a:extLst>
          </p:cNvPr>
          <p:cNvSpPr>
            <a:spLocks noGrp="1"/>
          </p:cNvSpPr>
          <p:nvPr>
            <p:ph type="body" sz="quarter" idx="12"/>
            <p:custDataLst>
              <p:tags r:id="rId2"/>
            </p:custDataLst>
          </p:nvPr>
        </p:nvSpPr>
        <p:spPr>
          <a:xfrm>
            <a:off x="351473" y="1649412"/>
            <a:ext cx="3690495" cy="3851275"/>
          </a:xfrm>
        </p:spPr>
        <p:txBody>
          <a:bodyPr>
            <a:normAutofit fontScale="87500" lnSpcReduction="10000"/>
          </a:bodyPr>
          <a:lstStyle/>
          <a:p>
            <a:pPr marL="0" indent="0">
              <a:buNone/>
            </a:pPr>
            <a:r>
              <a:rPr lang="cy" sz="2400" b="0" i="0" u="none" strike="noStrike" cap="none" baseline="0" dirty="0">
                <a:solidFill>
                  <a:schemeClr val="tx1"/>
                </a:solidFill>
                <a:effectLst/>
                <a:uFillTx/>
              </a:rPr>
              <a:t>O fewn eich sefydliad darganfyddwch y canlynol: </a:t>
            </a:r>
          </a:p>
          <a:p>
            <a:pPr marL="0" indent="0">
              <a:buNone/>
            </a:pPr>
            <a:r>
              <a:rPr lang="cy" sz="2400" b="0" i="0" u="none" strike="noStrike" cap="none" baseline="0" dirty="0">
                <a:solidFill>
                  <a:schemeClr val="tx1"/>
                </a:solidFill>
                <a:effectLst/>
                <a:uFillTx/>
              </a:rPr>
              <a:t>Yr amrywiaeth o wasanaethau a dulliau darparu y gellir defnyddio taliadau uniongyrchol ar eu cyfer</a:t>
            </a:r>
          </a:p>
          <a:p>
            <a:pPr marL="0" indent="0">
              <a:buNone/>
            </a:pPr>
            <a:r>
              <a:rPr lang="cy" sz="2400" b="0" i="0" u="none" strike="noStrike" cap="none" baseline="0" dirty="0">
                <a:solidFill>
                  <a:schemeClr val="tx1"/>
                </a:solidFill>
                <a:effectLst/>
                <a:uFillTx/>
              </a:rPr>
              <a:t>Cymorth sydd ar gael i ddefnyddio taliadau uniongyrchol.</a:t>
            </a:r>
          </a:p>
          <a:p>
            <a:pPr marL="0" indent="0">
              <a:buNone/>
            </a:pPr>
            <a:r>
              <a:rPr lang="cy" sz="2400" b="0" i="0" u="none" strike="noStrike" cap="none" baseline="0" dirty="0">
                <a:solidFill>
                  <a:schemeClr val="tx1"/>
                </a:solidFill>
                <a:effectLst/>
                <a:uFillTx/>
              </a:rPr>
              <a:t>Trefniadau codi tâl ar gyfer anghenion gofal a chymorth cymwys.</a:t>
            </a:r>
          </a:p>
        </p:txBody>
      </p:sp>
    </p:spTree>
    <p:extLst>
      <p:ext uri="{BB962C8B-B14F-4D97-AF65-F5344CB8AC3E}">
        <p14:creationId xmlns:p14="http://schemas.microsoft.com/office/powerpoint/2010/main" val="292848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F78468-96E9-D985-C901-A26B3C686986}"/>
              </a:ext>
            </a:extLst>
          </p:cNvPr>
          <p:cNvPicPr>
            <a:picLocks noChangeAspect="1"/>
          </p:cNvPicPr>
          <p:nvPr/>
        </p:nvPicPr>
        <p:blipFill>
          <a:blip r:embed="rId2"/>
          <a:stretch>
            <a:fillRect/>
          </a:stretch>
        </p:blipFill>
        <p:spPr>
          <a:xfrm>
            <a:off x="-2208" y="7041"/>
            <a:ext cx="9148416" cy="6866005"/>
          </a:xfrm>
          <a:prstGeom prst="rect">
            <a:avLst/>
          </a:prstGeom>
        </p:spPr>
      </p:pic>
    </p:spTree>
    <p:extLst>
      <p:ext uri="{BB962C8B-B14F-4D97-AF65-F5344CB8AC3E}">
        <p14:creationId xmlns:p14="http://schemas.microsoft.com/office/powerpoint/2010/main" val="3958716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0A2A0B-DA5A-C743-B052-38CCDF93B4BA}"/>
              </a:ext>
            </a:extLst>
          </p:cNvPr>
          <p:cNvSpPr>
            <a:spLocks noGrp="1"/>
          </p:cNvSpPr>
          <p:nvPr>
            <p:ph type="body" sz="quarter" idx="10"/>
          </p:nvPr>
        </p:nvSpPr>
        <p:spPr/>
        <p:txBody>
          <a:bodyPr/>
          <a:lstStyle/>
          <a:p>
            <a:r>
              <a:rPr lang="en-US" b="1" dirty="0"/>
              <a:t>Preparation for next week </a:t>
            </a:r>
          </a:p>
        </p:txBody>
      </p:sp>
      <p:sp>
        <p:nvSpPr>
          <p:cNvPr id="5" name="Text Placeholder 4">
            <a:extLst>
              <a:ext uri="{FF2B5EF4-FFF2-40B4-BE49-F238E27FC236}">
                <a16:creationId xmlns:a16="http://schemas.microsoft.com/office/drawing/2014/main" id="{5D5A1581-FDE1-5141-BC1A-43785CC1B6AB}"/>
              </a:ext>
            </a:extLst>
          </p:cNvPr>
          <p:cNvSpPr>
            <a:spLocks noGrp="1"/>
          </p:cNvSpPr>
          <p:nvPr>
            <p:ph type="body" sz="quarter" idx="12"/>
          </p:nvPr>
        </p:nvSpPr>
        <p:spPr/>
        <p:txBody>
          <a:bodyPr/>
          <a:lstStyle/>
          <a:p>
            <a:pPr marL="0" indent="0">
              <a:buNone/>
            </a:pPr>
            <a:r>
              <a:rPr lang="en-US">
                <a:solidFill>
                  <a:schemeClr val="tx1"/>
                </a:solidFill>
              </a:rPr>
              <a:t>Thinking of an adult you are currently working with what theory has helped you to gain an increased understanding of the persons situation?</a:t>
            </a:r>
          </a:p>
          <a:p>
            <a:pPr marL="0" indent="0">
              <a:buNone/>
            </a:pPr>
            <a:r>
              <a:rPr lang="en-US">
                <a:solidFill>
                  <a:schemeClr val="tx1"/>
                </a:solidFill>
              </a:rPr>
              <a:t>Describe the theory and how it has helped you in your practice with the individual.  </a:t>
            </a:r>
          </a:p>
        </p:txBody>
      </p:sp>
      <p:sp>
        <p:nvSpPr>
          <p:cNvPr id="4" name="Text Placeholder 2">
            <a:extLst>
              <a:ext uri="{FF2B5EF4-FFF2-40B4-BE49-F238E27FC236}">
                <a16:creationId xmlns:a16="http://schemas.microsoft.com/office/drawing/2014/main" id="{330A2A0B-DA5A-C743-B052-38CCDF93B4BA}"/>
              </a:ext>
            </a:extLst>
          </p:cNvPr>
          <p:cNvSpPr>
            <a:spLocks noGrp="1"/>
          </p:cNvSpPr>
          <p:nvPr>
            <p:ph type="body" sz="quarter" idx="10"/>
            <p:custDataLst>
              <p:tags r:id="rId1"/>
            </p:custDataLst>
          </p:nvPr>
        </p:nvSpPr>
        <p:spPr>
          <a:xfrm>
            <a:off x="287465" y="365126"/>
            <a:ext cx="3690937" cy="1031284"/>
          </a:xfrm>
        </p:spPr>
        <p:txBody>
          <a:bodyPr/>
          <a:lstStyle/>
          <a:p>
            <a:r>
              <a:rPr lang="cy" sz="2800" b="1" i="0" u="none" strike="noStrike" cap="none" baseline="0" dirty="0">
                <a:solidFill>
                  <a:srgbClr val="16AD85"/>
                </a:solidFill>
                <a:effectLst/>
                <a:uFillTx/>
              </a:rPr>
              <a:t>Paratoi ar gyfer yr wythnos nesaf </a:t>
            </a:r>
          </a:p>
        </p:txBody>
      </p:sp>
      <p:sp>
        <p:nvSpPr>
          <p:cNvPr id="6" name="Text Placeholder 4">
            <a:extLst>
              <a:ext uri="{FF2B5EF4-FFF2-40B4-BE49-F238E27FC236}">
                <a16:creationId xmlns:a16="http://schemas.microsoft.com/office/drawing/2014/main" id="{5D5A1581-FDE1-5141-BC1A-43785CC1B6AB}"/>
              </a:ext>
            </a:extLst>
          </p:cNvPr>
          <p:cNvSpPr>
            <a:spLocks noGrp="1"/>
          </p:cNvSpPr>
          <p:nvPr>
            <p:ph type="body" sz="quarter" idx="12"/>
            <p:custDataLst>
              <p:tags r:id="rId2"/>
            </p:custDataLst>
          </p:nvPr>
        </p:nvSpPr>
        <p:spPr>
          <a:xfrm>
            <a:off x="287907" y="1649412"/>
            <a:ext cx="3690495" cy="3851275"/>
          </a:xfrm>
        </p:spPr>
        <p:txBody>
          <a:bodyPr/>
          <a:lstStyle/>
          <a:p>
            <a:pPr marL="0" indent="0">
              <a:buNone/>
            </a:pPr>
            <a:r>
              <a:rPr lang="cy" sz="2400" b="0" i="0" u="none" strike="noStrike" cap="none" baseline="0" dirty="0">
                <a:solidFill>
                  <a:schemeClr val="tx1"/>
                </a:solidFill>
                <a:effectLst/>
                <a:uFillTx/>
              </a:rPr>
              <a:t>Gan feddwl am oedolyn rydych chi'n gweithio ag ef ar hyn o bryd, pa ddamcaniaeth sydd wedi'ch helpu chi i gael gwell dealltwriaeth o sefyllfa'r person?</a:t>
            </a:r>
          </a:p>
          <a:p>
            <a:pPr marL="0" indent="0">
              <a:buNone/>
            </a:pPr>
            <a:r>
              <a:rPr lang="cy" sz="2400" b="0" i="0" u="none" strike="noStrike" cap="none" baseline="0" dirty="0">
                <a:solidFill>
                  <a:schemeClr val="tx1"/>
                </a:solidFill>
                <a:effectLst/>
                <a:uFillTx/>
              </a:rPr>
              <a:t>Disgrifiwch y ddamcaniaeth a sut mae wedi eich helpu yn eich ymarfer gyda'r unigolyn.  </a:t>
            </a:r>
          </a:p>
        </p:txBody>
      </p:sp>
    </p:spTree>
    <p:extLst>
      <p:ext uri="{BB962C8B-B14F-4D97-AF65-F5344CB8AC3E}">
        <p14:creationId xmlns:p14="http://schemas.microsoft.com/office/powerpoint/2010/main" val="1775869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7745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291CB9-32DB-D84B-B1BF-4297705737D5}"/>
              </a:ext>
            </a:extLst>
          </p:cNvPr>
          <p:cNvSpPr>
            <a:spLocks noGrp="1"/>
          </p:cNvSpPr>
          <p:nvPr>
            <p:ph type="body" sz="quarter" idx="10"/>
          </p:nvPr>
        </p:nvSpPr>
        <p:spPr>
          <a:xfrm>
            <a:off x="4862513" y="321994"/>
            <a:ext cx="3690937" cy="1031284"/>
          </a:xfrm>
        </p:spPr>
        <p:txBody>
          <a:bodyPr/>
          <a:lstStyle/>
          <a:p>
            <a:r>
              <a:rPr lang="en-US" b="1" dirty="0">
                <a:latin typeface="Calibri"/>
                <a:cs typeface="Calibri"/>
              </a:rPr>
              <a:t>Lectures </a:t>
            </a:r>
            <a:endParaRPr lang="en-US" b="1" dirty="0"/>
          </a:p>
        </p:txBody>
      </p:sp>
      <p:sp>
        <p:nvSpPr>
          <p:cNvPr id="4" name="Text Placeholder 3">
            <a:extLst>
              <a:ext uri="{FF2B5EF4-FFF2-40B4-BE49-F238E27FC236}">
                <a16:creationId xmlns:a16="http://schemas.microsoft.com/office/drawing/2014/main" id="{277AEBB2-FDBD-8A40-912C-5975414B1036}"/>
              </a:ext>
            </a:extLst>
          </p:cNvPr>
          <p:cNvSpPr>
            <a:spLocks noGrp="1"/>
          </p:cNvSpPr>
          <p:nvPr>
            <p:ph type="body" sz="quarter" idx="11"/>
          </p:nvPr>
        </p:nvSpPr>
        <p:spPr>
          <a:xfrm>
            <a:off x="4862513" y="1034717"/>
            <a:ext cx="3690937" cy="4380800"/>
          </a:xfrm>
        </p:spPr>
        <p:txBody>
          <a:bodyPr>
            <a:normAutofit fontScale="70000" lnSpcReduction="20000"/>
          </a:bodyPr>
          <a:lstStyle/>
          <a:p>
            <a:pPr marL="285750" indent="-285750">
              <a:buFont typeface="Arial" panose="020B0604020202020204" pitchFamily="34" charset="0"/>
              <a:buChar char="•"/>
            </a:pPr>
            <a:r>
              <a:rPr lang="en-US" sz="2000" dirty="0">
                <a:solidFill>
                  <a:schemeClr val="tx1"/>
                </a:solidFill>
              </a:rPr>
              <a:t>Lecture 1- Outline of the legislation re assessment and care and support planning </a:t>
            </a:r>
          </a:p>
          <a:p>
            <a:pPr marL="285750" indent="-285750">
              <a:buFont typeface="Arial" panose="020B0604020202020204" pitchFamily="34" charset="0"/>
              <a:buChar char="•"/>
            </a:pPr>
            <a:r>
              <a:rPr lang="en-US" sz="2000" dirty="0">
                <a:solidFill>
                  <a:schemeClr val="tx1"/>
                </a:solidFill>
              </a:rPr>
              <a:t>Lecture 2 - L</a:t>
            </a:r>
            <a:r>
              <a:rPr lang="en-GB" sz="2000" dirty="0">
                <a:solidFill>
                  <a:schemeClr val="tx1"/>
                </a:solidFill>
              </a:rPr>
              <a:t>earning outcome 2 -Communicating with Adults</a:t>
            </a:r>
            <a:endParaRPr lang="en-GB" sz="2000" dirty="0">
              <a:solidFill>
                <a:schemeClr val="tx1"/>
              </a:solidFill>
              <a:cs typeface="Calibri" panose="020F0502020204030204" pitchFamily="34" charset="0"/>
            </a:endParaRPr>
          </a:p>
          <a:p>
            <a:pPr marL="285750" indent="-285750">
              <a:buFont typeface="Arial" panose="020B0604020202020204" pitchFamily="34" charset="0"/>
              <a:buChar char="•"/>
            </a:pPr>
            <a:r>
              <a:rPr lang="en-GB" sz="2000" dirty="0">
                <a:solidFill>
                  <a:schemeClr val="tx1"/>
                </a:solidFill>
              </a:rPr>
              <a:t>Lecture 3 - Learning outcome 2 – Communicating with Children – 0-12 year olds</a:t>
            </a:r>
            <a:endParaRPr lang="en-GB" sz="2000" dirty="0">
              <a:solidFill>
                <a:schemeClr val="tx1"/>
              </a:solidFill>
              <a:cs typeface="Calibri" panose="020F0502020204030204" pitchFamily="34" charset="0"/>
            </a:endParaRPr>
          </a:p>
          <a:p>
            <a:pPr marL="285750" indent="-285750">
              <a:buFont typeface="Arial" panose="020B0604020202020204" pitchFamily="34" charset="0"/>
              <a:buChar char="•"/>
            </a:pPr>
            <a:r>
              <a:rPr lang="en-GB" sz="2000" dirty="0">
                <a:solidFill>
                  <a:schemeClr val="tx1"/>
                </a:solidFill>
              </a:rPr>
              <a:t>Lecture 4 - Learning outcome 2 -Communicating with Children 12-18 year olds</a:t>
            </a:r>
            <a:endParaRPr lang="en-GB" sz="2000" dirty="0">
              <a:solidFill>
                <a:schemeClr val="tx1"/>
              </a:solidFill>
              <a:cs typeface="Calibri" panose="020F0502020204030204" pitchFamily="34" charset="0"/>
            </a:endParaRPr>
          </a:p>
          <a:p>
            <a:pPr marL="285750" indent="-285750">
              <a:buFont typeface="Arial" panose="020B0604020202020204" pitchFamily="34" charset="0"/>
              <a:buChar char="•"/>
            </a:pPr>
            <a:r>
              <a:rPr lang="en-US" sz="2000" dirty="0">
                <a:solidFill>
                  <a:schemeClr val="tx1"/>
                </a:solidFill>
              </a:rPr>
              <a:t> Lecture 5 – Learning outcome 3 - support the assessment process according to role and responsibilities, legislation and Code of Practice- adults </a:t>
            </a:r>
            <a:endParaRPr lang="en-US" sz="2000" dirty="0">
              <a:solidFill>
                <a:schemeClr val="tx1"/>
              </a:solidFill>
              <a:cs typeface="Calibri" panose="020F0502020204030204" pitchFamily="34" charset="0"/>
            </a:endParaRPr>
          </a:p>
          <a:p>
            <a:pPr marL="285750" indent="-285750">
              <a:buFont typeface="Arial" panose="020B0604020202020204" pitchFamily="34" charset="0"/>
              <a:buChar char="•"/>
            </a:pPr>
            <a:r>
              <a:rPr lang="en-US" sz="2000" dirty="0">
                <a:solidFill>
                  <a:schemeClr val="tx1"/>
                </a:solidFill>
              </a:rPr>
              <a:t>Lecture 6- Learning outcome 3 - support the assessment process according to role and responsibilities, legislation and Code of Practice - children  </a:t>
            </a:r>
            <a:endParaRPr lang="en-US" sz="2000" dirty="0">
              <a:solidFill>
                <a:schemeClr val="tx1"/>
              </a:solidFill>
              <a:cs typeface="Calibri" panose="020F0502020204030204" pitchFamily="34" charset="0"/>
            </a:endParaRPr>
          </a:p>
          <a:p>
            <a:pPr marL="285750" indent="-285750">
              <a:buFont typeface="Arial" panose="020B0604020202020204" pitchFamily="34" charset="0"/>
              <a:buChar char="•"/>
            </a:pPr>
            <a:r>
              <a:rPr lang="en-US" sz="2000" dirty="0">
                <a:solidFill>
                  <a:schemeClr val="tx1"/>
                </a:solidFill>
              </a:rPr>
              <a:t>Lecture 7- Develop care and support plans based on assessment and agreed outcomes</a:t>
            </a:r>
          </a:p>
          <a:p>
            <a:pPr marL="285750" indent="-285750">
              <a:buFont typeface="Arial" panose="020B0604020202020204" pitchFamily="34" charset="0"/>
              <a:buChar char="•"/>
            </a:pPr>
            <a:r>
              <a:rPr lang="en-US" sz="2000" dirty="0">
                <a:solidFill>
                  <a:schemeClr val="tx1"/>
                </a:solidFill>
              </a:rPr>
              <a:t>Lecture 8 - Undertake reviews of care and support plans </a:t>
            </a:r>
            <a:endParaRPr lang="en-US" sz="2000" dirty="0">
              <a:solidFill>
                <a:schemeClr val="tx1"/>
              </a:solidFill>
              <a:cs typeface="Calibri" panose="020F0502020204030204" pitchFamily="34" charset="0"/>
            </a:endParaRPr>
          </a:p>
          <a:p>
            <a:pPr marL="285750" indent="-285750">
              <a:buFont typeface="Arial" panose="020B0604020202020204" pitchFamily="34" charset="0"/>
              <a:buChar char="•"/>
            </a:pPr>
            <a:endParaRPr lang="en-US" sz="1600" dirty="0">
              <a:solidFill>
                <a:srgbClr val="002060"/>
              </a:solidFill>
            </a:endParaRPr>
          </a:p>
        </p:txBody>
      </p:sp>
      <p:sp>
        <p:nvSpPr>
          <p:cNvPr id="2" name="TextBox 1"/>
          <p:cNvSpPr txBox="1"/>
          <p:nvPr/>
        </p:nvSpPr>
        <p:spPr>
          <a:xfrm>
            <a:off x="512064" y="120317"/>
            <a:ext cx="3575304" cy="914400"/>
          </a:xfrm>
          <a:prstGeom prst="rect">
            <a:avLst/>
          </a:prstGeom>
        </p:spPr>
        <p:txBody>
          <a:bodyPr vert="horz" wrap="none" lIns="91440" tIns="45720" rIns="91440" bIns="45720" rtlCol="0" anchor="ctr">
            <a:normAutofit/>
          </a:bodyPr>
          <a:lstStyle/>
          <a:p>
            <a:endParaRPr lang="en-GB" dirty="0">
              <a:latin typeface="Calibri" panose="020F0502020204030204" pitchFamily="34" charset="0"/>
            </a:endParaRPr>
          </a:p>
        </p:txBody>
      </p:sp>
      <p:sp>
        <p:nvSpPr>
          <p:cNvPr id="5" name="Rectangle 4"/>
          <p:cNvSpPr/>
          <p:nvPr/>
        </p:nvSpPr>
        <p:spPr>
          <a:xfrm>
            <a:off x="703022" y="315907"/>
            <a:ext cx="2479090" cy="523220"/>
          </a:xfrm>
          <a:prstGeom prst="rect">
            <a:avLst/>
          </a:prstGeom>
        </p:spPr>
        <p:txBody>
          <a:bodyPr wrap="square" lIns="91440" tIns="45720" rIns="91440" bIns="45720" anchor="t">
            <a:spAutoFit/>
          </a:bodyPr>
          <a:lstStyle/>
          <a:p>
            <a:r>
              <a:rPr lang="cy" sz="2800" b="1" dirty="0">
                <a:solidFill>
                  <a:srgbClr val="16AD85"/>
                </a:solidFill>
                <a:latin typeface="Calibri"/>
                <a:cs typeface="Calibri"/>
              </a:rPr>
              <a:t>Darlithoedd </a:t>
            </a:r>
            <a:endParaRPr lang="cy" dirty="0">
              <a:solidFill>
                <a:srgbClr val="16AD85"/>
              </a:solidFill>
              <a:latin typeface="Calibri" panose="020F0502020204030204" pitchFamily="34" charset="0"/>
              <a:cs typeface="Calibri" panose="020F0502020204030204" pitchFamily="34" charset="0"/>
            </a:endParaRPr>
          </a:p>
        </p:txBody>
      </p:sp>
      <p:sp>
        <p:nvSpPr>
          <p:cNvPr id="6" name="Rectangle 5"/>
          <p:cNvSpPr/>
          <p:nvPr/>
        </p:nvSpPr>
        <p:spPr>
          <a:xfrm>
            <a:off x="290513" y="1034717"/>
            <a:ext cx="4572000" cy="3754874"/>
          </a:xfrm>
          <a:prstGeom prst="rect">
            <a:avLst/>
          </a:prstGeom>
        </p:spPr>
        <p:txBody>
          <a:bodyPr>
            <a:spAutoFit/>
          </a:bodyPr>
          <a:lstStyle/>
          <a:p>
            <a:pPr marL="285750" indent="-285750">
              <a:buClr>
                <a:srgbClr val="16AD85"/>
              </a:buClr>
              <a:buFont typeface="Arial" panose="020B0604020202020204" pitchFamily="34" charset="0"/>
              <a:buChar char="•"/>
            </a:pPr>
            <a:r>
              <a:rPr lang="cy" sz="1400" dirty="0">
                <a:latin typeface="Calibri" panose="020F0502020204030204" pitchFamily="34" charset="0"/>
              </a:rPr>
              <a:t>Darlith 1 - amlinelliad o'r ddeddfwriaeth ynghylch asesu a chynllunio gofal a chymorth </a:t>
            </a:r>
          </a:p>
          <a:p>
            <a:pPr marL="285750" indent="-285750">
              <a:buClr>
                <a:srgbClr val="16AD85"/>
              </a:buClr>
              <a:buFont typeface="Arial" panose="020B0604020202020204" pitchFamily="34" charset="0"/>
              <a:buChar char="•"/>
            </a:pPr>
            <a:r>
              <a:rPr lang="cy" sz="1400" dirty="0">
                <a:latin typeface="Calibri" panose="020F0502020204030204" pitchFamily="34" charset="0"/>
              </a:rPr>
              <a:t>Darlith 2 - deilliant dysgu 2 - Cyfathrebu ag Oedolion</a:t>
            </a:r>
          </a:p>
          <a:p>
            <a:pPr marL="285750" indent="-285750">
              <a:buClr>
                <a:srgbClr val="16AD85"/>
              </a:buClr>
              <a:buFont typeface="Arial" panose="020B0604020202020204" pitchFamily="34" charset="0"/>
              <a:buChar char="•"/>
            </a:pPr>
            <a:r>
              <a:rPr lang="cy" sz="1400" dirty="0">
                <a:latin typeface="Calibri" panose="020F0502020204030204" pitchFamily="34" charset="0"/>
              </a:rPr>
              <a:t>Darlith 3 - deilliant dysgu 2 - Cyfathrebu â Phlant - 0-12 oed</a:t>
            </a:r>
          </a:p>
          <a:p>
            <a:pPr marL="285750" indent="-285750">
              <a:buClr>
                <a:srgbClr val="16AD85"/>
              </a:buClr>
              <a:buFont typeface="Arial" panose="020B0604020202020204" pitchFamily="34" charset="0"/>
              <a:buChar char="•"/>
            </a:pPr>
            <a:r>
              <a:rPr lang="cy" sz="1400" dirty="0">
                <a:latin typeface="Calibri" panose="020F0502020204030204" pitchFamily="34" charset="0"/>
              </a:rPr>
              <a:t>Darlith 4 - deilliant dysgu 2 - Cyfathrebu â Phlant - 12-18 oed</a:t>
            </a:r>
          </a:p>
          <a:p>
            <a:pPr marL="285750" indent="-285750">
              <a:buClr>
                <a:srgbClr val="16AD85"/>
              </a:buClr>
              <a:buFont typeface="Arial" panose="020B0604020202020204" pitchFamily="34" charset="0"/>
              <a:buChar char="•"/>
            </a:pPr>
            <a:r>
              <a:rPr lang="cy" sz="1400" dirty="0">
                <a:latin typeface="Calibri" panose="020F0502020204030204" pitchFamily="34" charset="0"/>
              </a:rPr>
              <a:t> Darlith 5 – deilliant dysgu 3 – cefnogi’r broses asesu yn unol â rôl a chyfrifoldebau, deddfwriaeth a’r Cod Ymarfer - oedolion </a:t>
            </a:r>
          </a:p>
          <a:p>
            <a:pPr marL="285750" indent="-285750">
              <a:buClr>
                <a:srgbClr val="16AD85"/>
              </a:buClr>
              <a:buFont typeface="Arial" panose="020B0604020202020204" pitchFamily="34" charset="0"/>
              <a:buChar char="•"/>
            </a:pPr>
            <a:r>
              <a:rPr lang="cy" sz="1400" dirty="0">
                <a:latin typeface="Calibri" panose="020F0502020204030204" pitchFamily="34" charset="0"/>
              </a:rPr>
              <a:t>Darlith 6 – deilliant dysgu 3 – cefnogi’r broses asesu yn unol â rôl a chyfrifoldebau, deddfwriaeth a’r Cod Ymarfer - plant  </a:t>
            </a:r>
          </a:p>
          <a:p>
            <a:pPr marL="285750" indent="-285750">
              <a:buClr>
                <a:srgbClr val="16AD85"/>
              </a:buClr>
              <a:buFont typeface="Arial" panose="020B0604020202020204" pitchFamily="34" charset="0"/>
              <a:buChar char="•"/>
            </a:pPr>
            <a:r>
              <a:rPr lang="cy" sz="1400" dirty="0">
                <a:latin typeface="Calibri" panose="020F0502020204030204" pitchFamily="34" charset="0"/>
              </a:rPr>
              <a:t>Darlith 7 - Datblygu cynlluniau gofal a chymorth yn seiliedig ar asesiad a deilliannau y cytunwyd arnynt</a:t>
            </a:r>
          </a:p>
          <a:p>
            <a:pPr marL="285750" indent="-285750">
              <a:buClr>
                <a:srgbClr val="16AD85"/>
              </a:buClr>
              <a:buFont typeface="Arial" panose="020B0604020202020204" pitchFamily="34" charset="0"/>
              <a:buChar char="•"/>
            </a:pPr>
            <a:r>
              <a:rPr lang="cy" sz="1400" dirty="0">
                <a:latin typeface="Calibri" panose="020F0502020204030204" pitchFamily="34" charset="0"/>
              </a:rPr>
              <a:t>Darlith 8 - cynnal adolygiadau o gynlluniau gofal a chymorth </a:t>
            </a:r>
          </a:p>
        </p:txBody>
      </p:sp>
    </p:spTree>
    <p:extLst>
      <p:ext uri="{BB962C8B-B14F-4D97-AF65-F5344CB8AC3E}">
        <p14:creationId xmlns:p14="http://schemas.microsoft.com/office/powerpoint/2010/main" val="147000146"/>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EE070-985E-2E46-9541-47DD48A95839}"/>
              </a:ext>
            </a:extLst>
          </p:cNvPr>
          <p:cNvSpPr>
            <a:spLocks noGrp="1"/>
          </p:cNvSpPr>
          <p:nvPr>
            <p:ph type="title"/>
          </p:nvPr>
        </p:nvSpPr>
        <p:spPr/>
        <p:txBody>
          <a:bodyPr/>
          <a:lstStyle/>
          <a:p>
            <a:r>
              <a:rPr lang="en-US" dirty="0"/>
              <a:t> </a:t>
            </a:r>
          </a:p>
        </p:txBody>
      </p:sp>
      <p:sp>
        <p:nvSpPr>
          <p:cNvPr id="3" name="Text Placeholder 2">
            <a:extLst>
              <a:ext uri="{FF2B5EF4-FFF2-40B4-BE49-F238E27FC236}">
                <a16:creationId xmlns:a16="http://schemas.microsoft.com/office/drawing/2014/main" id="{A1EF4952-7F2D-C640-BCF4-A0258091FF04}"/>
              </a:ext>
            </a:extLst>
          </p:cNvPr>
          <p:cNvSpPr>
            <a:spLocks noGrp="1"/>
          </p:cNvSpPr>
          <p:nvPr>
            <p:ph type="body" sz="quarter" idx="10"/>
          </p:nvPr>
        </p:nvSpPr>
        <p:spPr/>
        <p:txBody>
          <a:bodyPr/>
          <a:lstStyle/>
          <a:p>
            <a:r>
              <a:rPr lang="en-US" b="1" dirty="0"/>
              <a:t>Aim- Lecture 1 </a:t>
            </a:r>
          </a:p>
        </p:txBody>
      </p:sp>
      <p:sp>
        <p:nvSpPr>
          <p:cNvPr id="4" name="Text Placeholder 3">
            <a:extLst>
              <a:ext uri="{FF2B5EF4-FFF2-40B4-BE49-F238E27FC236}">
                <a16:creationId xmlns:a16="http://schemas.microsoft.com/office/drawing/2014/main" id="{42F790C4-58E6-944D-8950-2BCBCC615D62}"/>
              </a:ext>
            </a:extLst>
          </p:cNvPr>
          <p:cNvSpPr>
            <a:spLocks noGrp="1"/>
          </p:cNvSpPr>
          <p:nvPr>
            <p:ph type="body" sz="quarter" idx="11"/>
          </p:nvPr>
        </p:nvSpPr>
        <p:spPr/>
        <p:txBody>
          <a:bodyPr/>
          <a:lstStyle/>
          <a:p>
            <a:r>
              <a:rPr lang="en-US" dirty="0">
                <a:solidFill>
                  <a:schemeClr val="tx1"/>
                </a:solidFill>
              </a:rPr>
              <a:t>To gain an increased understanding of the assessment process in Wales </a:t>
            </a:r>
          </a:p>
          <a:p>
            <a:endParaRPr lang="en-US" dirty="0"/>
          </a:p>
        </p:txBody>
      </p:sp>
      <p:sp>
        <p:nvSpPr>
          <p:cNvPr id="5" name="Text Placeholder 4">
            <a:extLst>
              <a:ext uri="{FF2B5EF4-FFF2-40B4-BE49-F238E27FC236}">
                <a16:creationId xmlns:a16="http://schemas.microsoft.com/office/drawing/2014/main" id="{E845B0E1-50B6-2D49-BCD4-E8754032AB38}"/>
              </a:ext>
            </a:extLst>
          </p:cNvPr>
          <p:cNvSpPr>
            <a:spLocks noGrp="1"/>
          </p:cNvSpPr>
          <p:nvPr>
            <p:ph type="body" sz="quarter" idx="12"/>
          </p:nvPr>
        </p:nvSpPr>
        <p:spPr/>
        <p:txBody>
          <a:bodyPr/>
          <a:lstStyle/>
          <a:p>
            <a:r>
              <a:rPr lang="cy" dirty="0">
                <a:solidFill>
                  <a:schemeClr val="tx1"/>
                </a:solidFill>
              </a:rPr>
              <a:t>I gael gwell dealltwriaeth o'r broses asesu yng Nghymru </a:t>
            </a:r>
          </a:p>
          <a:p>
            <a:endParaRPr lang="en-US" dirty="0"/>
          </a:p>
        </p:txBody>
      </p:sp>
      <p:sp>
        <p:nvSpPr>
          <p:cNvPr id="6" name="Rectangle 5"/>
          <p:cNvSpPr/>
          <p:nvPr/>
        </p:nvSpPr>
        <p:spPr>
          <a:xfrm>
            <a:off x="796937" y="365127"/>
            <a:ext cx="2494903" cy="523220"/>
          </a:xfrm>
          <a:prstGeom prst="rect">
            <a:avLst/>
          </a:prstGeom>
        </p:spPr>
        <p:txBody>
          <a:bodyPr wrap="square" lIns="91440" tIns="45720" rIns="91440" bIns="45720" anchor="t">
            <a:spAutoFit/>
          </a:bodyPr>
          <a:lstStyle/>
          <a:p>
            <a:r>
              <a:rPr lang="cy" sz="2800" b="1" dirty="0">
                <a:solidFill>
                  <a:srgbClr val="16AD85"/>
                </a:solidFill>
                <a:latin typeface="Calibri bold"/>
                <a:ea typeface="Calibri bold" panose="020F0702030404030204" pitchFamily="34" charset="0"/>
                <a:cs typeface="Calibri bold"/>
              </a:rPr>
              <a:t>Nod- Darlith 1 </a:t>
            </a:r>
            <a:endParaRPr lang="cy" sz="2800" dirty="0">
              <a:solidFill>
                <a:srgbClr val="16AD85"/>
              </a:solidFill>
              <a:latin typeface="Calibri bold" panose="020F0702030404030204" pitchFamily="34" charset="0"/>
              <a:ea typeface="Calibri bold" panose="020F0702030404030204" pitchFamily="34" charset="0"/>
              <a:cs typeface="Calibri bold" panose="020F0702030404030204" pitchFamily="34" charset="0"/>
            </a:endParaRPr>
          </a:p>
        </p:txBody>
      </p:sp>
    </p:spTree>
    <p:extLst>
      <p:ext uri="{BB962C8B-B14F-4D97-AF65-F5344CB8AC3E}">
        <p14:creationId xmlns:p14="http://schemas.microsoft.com/office/powerpoint/2010/main" val="3376240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862512" y="410212"/>
            <a:ext cx="3690937" cy="1031284"/>
          </a:xfrm>
        </p:spPr>
        <p:txBody>
          <a:bodyPr/>
          <a:lstStyle/>
          <a:p>
            <a:r>
              <a:rPr lang="en-GB" b="1" dirty="0"/>
              <a:t>Objectives</a:t>
            </a:r>
            <a:r>
              <a:rPr lang="en-GB" dirty="0"/>
              <a:t> </a:t>
            </a:r>
          </a:p>
        </p:txBody>
      </p:sp>
      <p:sp>
        <p:nvSpPr>
          <p:cNvPr id="8" name="Text Placeholder 7"/>
          <p:cNvSpPr>
            <a:spLocks noGrp="1"/>
          </p:cNvSpPr>
          <p:nvPr>
            <p:ph type="body" sz="quarter" idx="11"/>
          </p:nvPr>
        </p:nvSpPr>
        <p:spPr/>
        <p:txBody>
          <a:bodyPr/>
          <a:lstStyle/>
          <a:p>
            <a:r>
              <a:rPr lang="en-GB" dirty="0">
                <a:solidFill>
                  <a:schemeClr val="tx1"/>
                </a:solidFill>
              </a:rPr>
              <a:t>To understand the legislative framework that underpins the assessment process in Wales</a:t>
            </a:r>
          </a:p>
          <a:p>
            <a:endParaRPr lang="en-GB" dirty="0">
              <a:solidFill>
                <a:schemeClr val="tx1"/>
              </a:solidFill>
            </a:endParaRPr>
          </a:p>
          <a:p>
            <a:r>
              <a:rPr lang="en-GB" dirty="0">
                <a:solidFill>
                  <a:schemeClr val="tx1"/>
                </a:solidFill>
              </a:rPr>
              <a:t>To describe what is meant by an outcomes focused approach to assessment</a:t>
            </a:r>
            <a:endParaRPr lang="en-GB" dirty="0">
              <a:solidFill>
                <a:schemeClr val="tx1"/>
              </a:solidFill>
              <a:cs typeface="Calibri" panose="020F0502020204030204" pitchFamily="34" charset="0"/>
            </a:endParaRPr>
          </a:p>
          <a:p>
            <a:endParaRPr lang="en-GB" dirty="0">
              <a:solidFill>
                <a:schemeClr val="tx1"/>
              </a:solidFill>
            </a:endParaRPr>
          </a:p>
          <a:p>
            <a:r>
              <a:rPr lang="en-GB" dirty="0">
                <a:solidFill>
                  <a:schemeClr val="tx1"/>
                </a:solidFill>
              </a:rPr>
              <a:t>To describe why it is important to focus on an individual's strengths and capabilities </a:t>
            </a:r>
            <a:endParaRPr lang="en-GB" dirty="0">
              <a:solidFill>
                <a:schemeClr val="tx1"/>
              </a:solidFill>
              <a:cs typeface="Calibri" panose="020F0502020204030204" pitchFamily="34" charset="0"/>
            </a:endParaRPr>
          </a:p>
          <a:p>
            <a:endParaRPr lang="en-GB" dirty="0"/>
          </a:p>
        </p:txBody>
      </p:sp>
      <p:sp>
        <p:nvSpPr>
          <p:cNvPr id="2" name="Rectangle 1"/>
          <p:cNvSpPr/>
          <p:nvPr/>
        </p:nvSpPr>
        <p:spPr>
          <a:xfrm>
            <a:off x="812026" y="365126"/>
            <a:ext cx="1686167" cy="523220"/>
          </a:xfrm>
          <a:prstGeom prst="rect">
            <a:avLst/>
          </a:prstGeom>
        </p:spPr>
        <p:txBody>
          <a:bodyPr wrap="none">
            <a:spAutoFit/>
          </a:bodyPr>
          <a:lstStyle/>
          <a:p>
            <a:r>
              <a:rPr lang="cy" sz="2800" b="1" dirty="0">
                <a:solidFill>
                  <a:srgbClr val="16AD85"/>
                </a:solidFill>
                <a:latin typeface="Calibri" panose="020F0502020204030204" pitchFamily="34" charset="0"/>
              </a:rPr>
              <a:t>Amcanion</a:t>
            </a:r>
            <a:endParaRPr lang="en-GB" sz="2800" b="1" dirty="0">
              <a:latin typeface="Calibri" panose="020F0502020204030204" pitchFamily="34" charset="0"/>
            </a:endParaRPr>
          </a:p>
        </p:txBody>
      </p:sp>
      <p:sp>
        <p:nvSpPr>
          <p:cNvPr id="3" name="Rectangle 2"/>
          <p:cNvSpPr/>
          <p:nvPr/>
        </p:nvSpPr>
        <p:spPr>
          <a:xfrm>
            <a:off x="310489" y="1935163"/>
            <a:ext cx="3941471" cy="2585323"/>
          </a:xfrm>
          <a:prstGeom prst="rect">
            <a:avLst/>
          </a:prstGeom>
        </p:spPr>
        <p:txBody>
          <a:bodyPr wrap="square">
            <a:spAutoFit/>
          </a:bodyPr>
          <a:lstStyle/>
          <a:p>
            <a:r>
              <a:rPr lang="cy" dirty="0">
                <a:latin typeface="Calibri" panose="020F0502020204030204" pitchFamily="34" charset="0"/>
              </a:rPr>
              <a:t>Deall y fframwaith deddfwriaethol sy’n sail i’r broses asesu yng Nghymru</a:t>
            </a:r>
          </a:p>
          <a:p>
            <a:endParaRPr lang="en-GB" dirty="0">
              <a:latin typeface="Calibri" panose="020F0502020204030204" pitchFamily="34" charset="0"/>
            </a:endParaRPr>
          </a:p>
          <a:p>
            <a:r>
              <a:rPr lang="cy" dirty="0">
                <a:latin typeface="Calibri" panose="020F0502020204030204" pitchFamily="34" charset="0"/>
              </a:rPr>
              <a:t>Disgrifio'r hyn a olygir wrth ddull asesu sy'n canolbwyntio ar ganlyniadau</a:t>
            </a:r>
          </a:p>
          <a:p>
            <a:endParaRPr lang="en-GB" dirty="0">
              <a:latin typeface="Calibri" panose="020F0502020204030204" pitchFamily="34" charset="0"/>
            </a:endParaRPr>
          </a:p>
          <a:p>
            <a:r>
              <a:rPr lang="cy" dirty="0">
                <a:latin typeface="Calibri" panose="020F0502020204030204" pitchFamily="34" charset="0"/>
              </a:rPr>
              <a:t>Disgrifio pam ei bod yn bwysig canolbwyntio ar gryfderau a galluoedd unigolyn </a:t>
            </a:r>
          </a:p>
        </p:txBody>
      </p:sp>
    </p:spTree>
    <p:extLst>
      <p:ext uri="{BB962C8B-B14F-4D97-AF65-F5344CB8AC3E}">
        <p14:creationId xmlns:p14="http://schemas.microsoft.com/office/powerpoint/2010/main" val="755348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B768F7-4E41-6740-AA9E-76A3700FF72C}"/>
              </a:ext>
            </a:extLst>
          </p:cNvPr>
          <p:cNvSpPr>
            <a:spLocks noGrp="1"/>
          </p:cNvSpPr>
          <p:nvPr>
            <p:ph type="body" sz="quarter" idx="10"/>
          </p:nvPr>
        </p:nvSpPr>
        <p:spPr>
          <a:xfrm>
            <a:off x="4798505" y="519014"/>
            <a:ext cx="4436935" cy="1031284"/>
          </a:xfrm>
        </p:spPr>
        <p:txBody>
          <a:bodyPr/>
          <a:lstStyle/>
          <a:p>
            <a:r>
              <a:rPr lang="en-US" b="1" dirty="0"/>
              <a:t>What is an assessment?</a:t>
            </a:r>
          </a:p>
        </p:txBody>
      </p:sp>
      <p:sp>
        <p:nvSpPr>
          <p:cNvPr id="4" name="Text Placeholder 3">
            <a:extLst>
              <a:ext uri="{FF2B5EF4-FFF2-40B4-BE49-F238E27FC236}">
                <a16:creationId xmlns:a16="http://schemas.microsoft.com/office/drawing/2014/main" id="{3922AE9B-B907-7041-8918-EF2BBF8F094F}"/>
              </a:ext>
            </a:extLst>
          </p:cNvPr>
          <p:cNvSpPr>
            <a:spLocks noGrp="1"/>
          </p:cNvSpPr>
          <p:nvPr>
            <p:ph type="body" sz="quarter" idx="11"/>
          </p:nvPr>
        </p:nvSpPr>
        <p:spPr>
          <a:xfrm>
            <a:off x="547437" y="1649413"/>
            <a:ext cx="3681413" cy="4517631"/>
          </a:xfrm>
        </p:spPr>
        <p:txBody>
          <a:bodyPr/>
          <a:lstStyle/>
          <a:p>
            <a:pPr marL="0" indent="0">
              <a:buNone/>
            </a:pPr>
            <a:r>
              <a:rPr lang="cy" dirty="0">
                <a:solidFill>
                  <a:schemeClr val="tx1"/>
                </a:solidFill>
              </a:rPr>
              <a:t>Mae asesiad yn broses lle cesglir gwybodaeth o amrywiaeth o ffynonellau, a fydd yn cynnwys yr unigolyn, teulu, ffrindiau, gweithwyr proffesiynol allweddol sy’n ymwneud â bywyd yr unigolyn er mwyn datblygu darlun o amgylchiadau unigolyn.</a:t>
            </a:r>
          </a:p>
          <a:p>
            <a:pPr marL="0" indent="0">
              <a:buNone/>
            </a:pPr>
            <a:r>
              <a:rPr lang="cy" sz="2000" i="1" dirty="0">
                <a:solidFill>
                  <a:schemeClr val="tx1"/>
                </a:solidFill>
              </a:rPr>
              <a:t>(Parker a Bradley, 2014:3).</a:t>
            </a:r>
          </a:p>
          <a:p>
            <a:pPr marL="0" indent="0">
              <a:buNone/>
            </a:pPr>
            <a:endParaRPr lang="en-GB" sz="2000" dirty="0">
              <a:solidFill>
                <a:srgbClr val="002060"/>
              </a:solidFill>
            </a:endParaRPr>
          </a:p>
          <a:p>
            <a:endParaRPr lang="en-US" dirty="0"/>
          </a:p>
        </p:txBody>
      </p:sp>
      <p:sp>
        <p:nvSpPr>
          <p:cNvPr id="5" name="Text Placeholder 4">
            <a:extLst>
              <a:ext uri="{FF2B5EF4-FFF2-40B4-BE49-F238E27FC236}">
                <a16:creationId xmlns:a16="http://schemas.microsoft.com/office/drawing/2014/main" id="{E6E95493-5DC6-044A-8011-D1A3D61E81CA}"/>
              </a:ext>
            </a:extLst>
          </p:cNvPr>
          <p:cNvSpPr>
            <a:spLocks noGrp="1"/>
          </p:cNvSpPr>
          <p:nvPr>
            <p:ph type="body" sz="quarter" idx="12"/>
          </p:nvPr>
        </p:nvSpPr>
        <p:spPr/>
        <p:txBody>
          <a:bodyPr>
            <a:normAutofit/>
          </a:bodyPr>
          <a:lstStyle/>
          <a:p>
            <a:pPr marL="0" indent="0">
              <a:buNone/>
            </a:pPr>
            <a:r>
              <a:rPr lang="en-GB" dirty="0">
                <a:solidFill>
                  <a:schemeClr val="tx1"/>
                </a:solidFill>
              </a:rPr>
              <a:t>An assessment is a process where information is gathered from a range of sources, which will include the individual, family, friends, key professionals involved in the individual's life in order to develop a picture of an individual’s circumstances.</a:t>
            </a:r>
          </a:p>
          <a:p>
            <a:pPr marL="0" indent="0">
              <a:buNone/>
            </a:pPr>
            <a:r>
              <a:rPr lang="en-GB" sz="2000" i="1" dirty="0">
                <a:solidFill>
                  <a:schemeClr val="tx1"/>
                </a:solidFill>
              </a:rPr>
              <a:t>(Parker and Bradley, 2014:3).</a:t>
            </a:r>
            <a:endParaRPr lang="en-GB" sz="2000" dirty="0">
              <a:solidFill>
                <a:schemeClr val="tx1"/>
              </a:solidFill>
            </a:endParaRPr>
          </a:p>
          <a:p>
            <a:endParaRPr lang="en-US" dirty="0"/>
          </a:p>
        </p:txBody>
      </p:sp>
      <p:sp>
        <p:nvSpPr>
          <p:cNvPr id="2" name="Rectangle 1"/>
          <p:cNvSpPr/>
          <p:nvPr/>
        </p:nvSpPr>
        <p:spPr>
          <a:xfrm>
            <a:off x="695213" y="511436"/>
            <a:ext cx="3008107" cy="523220"/>
          </a:xfrm>
          <a:prstGeom prst="rect">
            <a:avLst/>
          </a:prstGeom>
        </p:spPr>
        <p:txBody>
          <a:bodyPr wrap="square">
            <a:spAutoFit/>
          </a:bodyPr>
          <a:lstStyle/>
          <a:p>
            <a:r>
              <a:rPr lang="cy" sz="2800" b="1" dirty="0">
                <a:solidFill>
                  <a:srgbClr val="16AD85"/>
                </a:solidFill>
                <a:latin typeface="Calibri" panose="020F0502020204030204" pitchFamily="34" charset="0"/>
              </a:rPr>
              <a:t>Beth yw asesiad?</a:t>
            </a:r>
          </a:p>
        </p:txBody>
      </p:sp>
    </p:spTree>
    <p:extLst>
      <p:ext uri="{BB962C8B-B14F-4D97-AF65-F5344CB8AC3E}">
        <p14:creationId xmlns:p14="http://schemas.microsoft.com/office/powerpoint/2010/main" val="232803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E8B29D-4327-9B4F-9804-00B4822958FF}"/>
              </a:ext>
            </a:extLst>
          </p:cNvPr>
          <p:cNvSpPr>
            <a:spLocks noGrp="1"/>
          </p:cNvSpPr>
          <p:nvPr>
            <p:ph type="body" sz="quarter" idx="10"/>
          </p:nvPr>
        </p:nvSpPr>
        <p:spPr/>
        <p:txBody>
          <a:bodyPr/>
          <a:lstStyle/>
          <a:p>
            <a:r>
              <a:rPr lang="en-US" b="1" dirty="0"/>
              <a:t>The assessment process?</a:t>
            </a:r>
          </a:p>
        </p:txBody>
      </p:sp>
      <p:sp>
        <p:nvSpPr>
          <p:cNvPr id="5" name="Text Placeholder 4">
            <a:extLst>
              <a:ext uri="{FF2B5EF4-FFF2-40B4-BE49-F238E27FC236}">
                <a16:creationId xmlns:a16="http://schemas.microsoft.com/office/drawing/2014/main" id="{166D35F3-3D71-1E42-B6E3-F8BE8CFDEEE9}"/>
              </a:ext>
            </a:extLst>
          </p:cNvPr>
          <p:cNvSpPr>
            <a:spLocks noGrp="1"/>
          </p:cNvSpPr>
          <p:nvPr>
            <p:ph type="body" sz="quarter" idx="12"/>
          </p:nvPr>
        </p:nvSpPr>
        <p:spPr/>
        <p:txBody>
          <a:bodyPr/>
          <a:lstStyle/>
          <a:p>
            <a:r>
              <a:rPr lang="en-US" dirty="0">
                <a:solidFill>
                  <a:schemeClr val="tx1"/>
                </a:solidFill>
              </a:rPr>
              <a:t>What are the three steps to an assessment?</a:t>
            </a:r>
          </a:p>
          <a:p>
            <a:r>
              <a:rPr lang="en-US" dirty="0">
                <a:solidFill>
                  <a:schemeClr val="tx1"/>
                </a:solidFill>
              </a:rPr>
              <a:t>Gather information</a:t>
            </a:r>
          </a:p>
          <a:p>
            <a:r>
              <a:rPr lang="en-US" dirty="0">
                <a:solidFill>
                  <a:schemeClr val="tx1"/>
                </a:solidFill>
              </a:rPr>
              <a:t>Analysis </a:t>
            </a:r>
          </a:p>
          <a:p>
            <a:r>
              <a:rPr lang="en-US" dirty="0">
                <a:solidFill>
                  <a:schemeClr val="tx1"/>
                </a:solidFill>
                <a:cs typeface="Calibri" panose="020F0502020204030204" pitchFamily="34" charset="0"/>
              </a:rPr>
              <a:t>Decision</a:t>
            </a:r>
          </a:p>
        </p:txBody>
      </p:sp>
      <p:sp>
        <p:nvSpPr>
          <p:cNvPr id="2" name="Rectangle 1"/>
          <p:cNvSpPr/>
          <p:nvPr/>
        </p:nvSpPr>
        <p:spPr>
          <a:xfrm>
            <a:off x="705605" y="365126"/>
            <a:ext cx="2897131" cy="523220"/>
          </a:xfrm>
          <a:prstGeom prst="rect">
            <a:avLst/>
          </a:prstGeom>
        </p:spPr>
        <p:txBody>
          <a:bodyPr wrap="square">
            <a:spAutoFit/>
          </a:bodyPr>
          <a:lstStyle/>
          <a:p>
            <a:r>
              <a:rPr lang="cy" sz="2800" b="1" dirty="0">
                <a:solidFill>
                  <a:srgbClr val="16AD85"/>
                </a:solidFill>
                <a:latin typeface="Calibri" panose="020F0502020204030204" pitchFamily="34" charset="0"/>
              </a:rPr>
              <a:t>Y broses asesu?</a:t>
            </a:r>
          </a:p>
        </p:txBody>
      </p:sp>
      <p:sp>
        <p:nvSpPr>
          <p:cNvPr id="4" name="Rectangle 3"/>
          <p:cNvSpPr/>
          <p:nvPr/>
        </p:nvSpPr>
        <p:spPr>
          <a:xfrm>
            <a:off x="576072" y="1649413"/>
            <a:ext cx="3529584" cy="1938992"/>
          </a:xfrm>
          <a:prstGeom prst="rect">
            <a:avLst/>
          </a:prstGeom>
        </p:spPr>
        <p:txBody>
          <a:bodyPr wrap="square">
            <a:spAutoFit/>
          </a:bodyPr>
          <a:lstStyle/>
          <a:p>
            <a:pPr marL="285750" indent="-285750">
              <a:buClr>
                <a:srgbClr val="16AD85"/>
              </a:buClr>
              <a:buFont typeface="Arial" panose="020B0604020202020204" pitchFamily="34" charset="0"/>
              <a:buChar char="•"/>
            </a:pPr>
            <a:r>
              <a:rPr lang="cy" sz="2400" dirty="0">
                <a:latin typeface="Calibri" panose="020F0502020204030204" pitchFamily="34" charset="0"/>
              </a:rPr>
              <a:t>Beth yw'r tri cham i asesiad?</a:t>
            </a:r>
          </a:p>
          <a:p>
            <a:pPr marL="285750" indent="-285750">
              <a:buClr>
                <a:srgbClr val="16AD85"/>
              </a:buClr>
              <a:buFont typeface="Arial" panose="020B0604020202020204" pitchFamily="34" charset="0"/>
              <a:buChar char="•"/>
            </a:pPr>
            <a:r>
              <a:rPr lang="cy" sz="2400" dirty="0">
                <a:latin typeface="Calibri" panose="020F0502020204030204" pitchFamily="34" charset="0"/>
              </a:rPr>
              <a:t>Casglu gwybodaeth </a:t>
            </a:r>
          </a:p>
          <a:p>
            <a:pPr marL="285750" indent="-285750">
              <a:buClr>
                <a:srgbClr val="16AD85"/>
              </a:buClr>
              <a:buFont typeface="Arial" panose="020B0604020202020204" pitchFamily="34" charset="0"/>
              <a:buChar char="•"/>
            </a:pPr>
            <a:r>
              <a:rPr lang="cy" sz="2400" dirty="0">
                <a:latin typeface="Calibri" panose="020F0502020204030204" pitchFamily="34" charset="0"/>
              </a:rPr>
              <a:t>Dadansoddiad </a:t>
            </a:r>
          </a:p>
          <a:p>
            <a:pPr marL="285750" indent="-285750">
              <a:buClr>
                <a:srgbClr val="16AD85"/>
              </a:buClr>
              <a:buFont typeface="Arial" panose="020B0604020202020204" pitchFamily="34" charset="0"/>
              <a:buChar char="•"/>
            </a:pPr>
            <a:r>
              <a:rPr lang="cy" sz="2400" dirty="0">
                <a:latin typeface="Calibri" panose="020F0502020204030204" pitchFamily="34" charset="0"/>
              </a:rPr>
              <a:t>Penderfyniad</a:t>
            </a:r>
          </a:p>
        </p:txBody>
      </p:sp>
    </p:spTree>
    <p:extLst>
      <p:ext uri="{BB962C8B-B14F-4D97-AF65-F5344CB8AC3E}">
        <p14:creationId xmlns:p14="http://schemas.microsoft.com/office/powerpoint/2010/main" val="319125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S_UNIQUEID" val="3"/>
</p:tagLst>
</file>

<file path=ppt/tags/tag4.xml><?xml version="1.0" encoding="utf-8"?>
<p:tagLst xmlns:a="http://schemas.openxmlformats.org/drawingml/2006/main" xmlns:r="http://schemas.openxmlformats.org/officeDocument/2006/relationships" xmlns:p="http://schemas.openxmlformats.org/presentationml/2006/main">
  <p:tag name="AS_UNIQUEID" val="0"/>
</p:tagLst>
</file>

<file path=ppt/tags/tag5.xml><?xml version="1.0" encoding="utf-8"?>
<p:tagLst xmlns:a="http://schemas.openxmlformats.org/drawingml/2006/main" xmlns:r="http://schemas.openxmlformats.org/officeDocument/2006/relationships" xmlns:p="http://schemas.openxmlformats.org/presentationml/2006/main">
  <p:tag name="AS_UNIQUEID" val="12"/>
</p:tagLst>
</file>

<file path=ppt/tags/tag6.xml><?xml version="1.0" encoding="utf-8"?>
<p:tagLst xmlns:a="http://schemas.openxmlformats.org/drawingml/2006/main" xmlns:r="http://schemas.openxmlformats.org/officeDocument/2006/relationships" xmlns:p="http://schemas.openxmlformats.org/presentationml/2006/main">
  <p:tag name="AS_UNIQUEID" val="14"/>
</p:tagLst>
</file>

<file path=ppt/tags/tag7.xml><?xml version="1.0" encoding="utf-8"?>
<p:tagLst xmlns:a="http://schemas.openxmlformats.org/drawingml/2006/main" xmlns:r="http://schemas.openxmlformats.org/officeDocument/2006/relationships" xmlns:p="http://schemas.openxmlformats.org/presentationml/2006/main">
  <p:tag name="AS_UNIQUEID" val="21"/>
</p:tagLst>
</file>

<file path=ppt/tags/tag8.xml><?xml version="1.0" encoding="utf-8"?>
<p:tagLst xmlns:a="http://schemas.openxmlformats.org/drawingml/2006/main" xmlns:r="http://schemas.openxmlformats.org/officeDocument/2006/relationships" xmlns:p="http://schemas.openxmlformats.org/presentationml/2006/main">
  <p:tag name="AS_UNIQUEID" val="23"/>
</p:tagLst>
</file>

<file path=ppt/theme/theme1.xml><?xml version="1.0" encoding="utf-8"?>
<a:theme xmlns:a="http://schemas.openxmlformats.org/drawingml/2006/main" name="SCW Slide Templates Bilingual0417 (2)">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defRPr smtClean="0"/>
        </a:defPPr>
      </a:lstStyle>
    </a:txDef>
  </a:objectDefaults>
  <a:extraClrSchemeLst/>
  <a:extLst>
    <a:ext uri="{05A4C25C-085E-4340-85A3-A5531E510DB2}">
      <thm15:themeFamily xmlns:thm15="http://schemas.microsoft.com/office/thememl/2012/main" name="Presentation2" id="{48AD4A84-E46B-D140-85C2-C69757BA3CFB}" vid="{4E96788A-FCA7-0647-8A1E-36C6E85E5A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53B4BBA26A92419C87554409A01F6C" ma:contentTypeVersion="13" ma:contentTypeDescription="Create a new document." ma:contentTypeScope="" ma:versionID="bfc5180613777e91b948e260f322378f">
  <xsd:schema xmlns:xsd="http://www.w3.org/2001/XMLSchema" xmlns:xs="http://www.w3.org/2001/XMLSchema" xmlns:p="http://schemas.microsoft.com/office/2006/metadata/properties" xmlns:ns2="2f33f0b9-e468-4913-ae1d-192484410d9f" xmlns:ns3="ca6487ab-a953-456b-ba74-c92e137f6b23" targetNamespace="http://schemas.microsoft.com/office/2006/metadata/properties" ma:root="true" ma:fieldsID="6470b2d7574b190021629b4547b929ca" ns2:_="" ns3:_="">
    <xsd:import namespace="2f33f0b9-e468-4913-ae1d-192484410d9f"/>
    <xsd:import namespace="ca6487ab-a953-456b-ba74-c92e137f6b2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33f0b9-e468-4913-ae1d-192484410d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287d775-eeb9-418e-98c0-81594eb10f1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6487ab-a953-456b-ba74-c92e137f6b2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2d139518-7ae8-4eee-825b-af2e8cec92b0}" ma:internalName="TaxCatchAll" ma:showField="CatchAllData" ma:web="ca6487ab-a953-456b-ba74-c92e137f6b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f33f0b9-e468-4913-ae1d-192484410d9f">
      <Terms xmlns="http://schemas.microsoft.com/office/infopath/2007/PartnerControls"/>
    </lcf76f155ced4ddcb4097134ff3c332f>
    <TaxCatchAll xmlns="ca6487ab-a953-456b-ba74-c92e137f6b23" xsi:nil="true"/>
  </documentManagement>
</p:properties>
</file>

<file path=customXml/itemProps1.xml><?xml version="1.0" encoding="utf-8"?>
<ds:datastoreItem xmlns:ds="http://schemas.openxmlformats.org/officeDocument/2006/customXml" ds:itemID="{7C5C4F1F-4879-439F-B51B-6377D5C8BC49}">
  <ds:schemaRefs>
    <ds:schemaRef ds:uri="http://schemas.microsoft.com/sharepoint/v3/contenttype/forms"/>
  </ds:schemaRefs>
</ds:datastoreItem>
</file>

<file path=customXml/itemProps2.xml><?xml version="1.0" encoding="utf-8"?>
<ds:datastoreItem xmlns:ds="http://schemas.openxmlformats.org/officeDocument/2006/customXml" ds:itemID="{A6ABA3E9-DEDD-43BB-BA02-FAAE75A68D90}"/>
</file>

<file path=customXml/itemProps3.xml><?xml version="1.0" encoding="utf-8"?>
<ds:datastoreItem xmlns:ds="http://schemas.openxmlformats.org/officeDocument/2006/customXml" ds:itemID="{B8B22F4A-9B96-4BD0-9DC3-32FEAFB572D0}">
  <ds:schemaRefs>
    <ds:schemaRef ds:uri="2f33f0b9-e468-4913-ae1d-192484410d9f"/>
    <ds:schemaRef ds:uri="6573c7cb-c389-4e3e-ad3a-d71029d3e8b6"/>
    <ds:schemaRef ds:uri="ca6487ab-a953-456b-ba74-c92e137f6b2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SCW Slide Templates Bilingual0417 (2)</Template>
  <TotalTime>0</TotalTime>
  <Words>22852</Words>
  <Application>Microsoft Office PowerPoint</Application>
  <PresentationFormat>On-screen Show (4:3)</PresentationFormat>
  <Paragraphs>1335</Paragraphs>
  <Slides>41</Slides>
  <Notes>33</Notes>
  <HiddenSlides>0</HiddenSlides>
  <MMClips>2</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SCW Slide Templates Bilingual0417 (2)</vt:lpstr>
      <vt:lpstr>Asesiad</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Gwaith grŵp</vt:lpstr>
      <vt:lpstr>PowerPoint Presentation</vt:lpstr>
      <vt:lpstr>PowerPoint Presentation</vt:lpstr>
      <vt:lpstr>PowerPoint Presentation</vt:lpstr>
      <vt:lpstr>Carer’s assessment</vt:lpstr>
      <vt:lpstr>PowerPoint Presentation</vt:lpstr>
      <vt:lpstr>Assessing the needs of individuals</vt:lpstr>
      <vt:lpstr>Elements of integrated assessment </vt:lpstr>
      <vt:lpstr>PowerPoint Presentation</vt:lpstr>
      <vt:lpstr>National assessment and eligibility tool</vt:lpstr>
      <vt:lpstr>PowerPoint Presentation</vt:lpstr>
      <vt:lpstr>Definition of well-being for children</vt:lpstr>
      <vt:lpstr>Definition of well-being for adults</vt:lpstr>
      <vt:lpstr>Other overarching duties</vt:lpstr>
      <vt:lpstr>Care and Support (Eligibility) (Wales) Regulations 2015 – children</vt:lpstr>
      <vt:lpstr>Care and Support (Eligibility) (Wales) Regulations 2015 – adults</vt:lpstr>
      <vt:lpstr>Care and Support (Eligibility) (Wales) Regulations 2015 – carers</vt:lpstr>
      <vt:lpstr>PowerPoint Presentation</vt:lpstr>
      <vt:lpstr>Advocacy</vt:lpstr>
      <vt:lpstr>PowerPoint Presentation</vt:lpstr>
      <vt:lpstr>PowerPoint Presentation</vt:lpstr>
      <vt:lpstr>PowerPoint Presentation</vt:lpstr>
      <vt:lpstr>Direct payments</vt:lpstr>
      <vt:lpstr>PowerPoint Presentation</vt:lpstr>
      <vt:lpstr>PowerPoint Presentation</vt:lpstr>
      <vt:lpstr>PowerPoint Presentation</vt:lpstr>
      <vt:lpstr>PowerPoint Presentation</vt:lpstr>
    </vt:vector>
  </TitlesOfParts>
  <Company>Care Council for Wales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Elin Lenny</dc:creator>
  <cp:lastModifiedBy>Polly Duncan</cp:lastModifiedBy>
  <cp:revision>369</cp:revision>
  <dcterms:created xsi:type="dcterms:W3CDTF">2017-04-11T14:08:19Z</dcterms:created>
  <dcterms:modified xsi:type="dcterms:W3CDTF">2024-01-10T21:49:01Z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0x010100FF53B4BBA26A92419C87554409A01F6C</vt:lpwstr>
  </property>
  <property fmtid="{D5CDD505-2E9C-101B-9397-08002B2CF9AE}" pid="3" name="ArticulateGUID">
    <vt:lpwstr>C2B1B778-0C62-4AF7-BBD5-FB3E4FAC95F2</vt:lpwstr>
  </property>
  <property fmtid="{D5CDD505-2E9C-101B-9397-08002B2CF9AE}" pid="4" name="ArticulatePath">
    <vt:lpwstr>Unit 444-Slides 1 - 39</vt:lpwstr>
  </property>
  <property fmtid="{D5CDD505-2E9C-101B-9397-08002B2CF9AE}" pid="5" name="MediaServiceImageTags">
    <vt:lpwstr/>
  </property>
</Properties>
</file>